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98" r:id="rId3"/>
    <p:sldId id="309" r:id="rId4"/>
    <p:sldId id="311" r:id="rId5"/>
    <p:sldId id="305" r:id="rId6"/>
    <p:sldId id="304" r:id="rId7"/>
    <p:sldId id="310" r:id="rId8"/>
    <p:sldId id="306" r:id="rId9"/>
    <p:sldId id="312" r:id="rId10"/>
    <p:sldId id="256" r:id="rId11"/>
    <p:sldId id="264" r:id="rId12"/>
    <p:sldId id="257" r:id="rId13"/>
    <p:sldId id="275" r:id="rId14"/>
    <p:sldId id="265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331" r:id="rId23"/>
    <p:sldId id="334" r:id="rId24"/>
    <p:sldId id="336" r:id="rId25"/>
    <p:sldId id="340" r:id="rId26"/>
    <p:sldId id="341" r:id="rId27"/>
  </p:sldIdLst>
  <p:sldSz cx="12192000" cy="6858000"/>
  <p:notesSz cx="6858000" cy="9144000"/>
  <p:custShowLst>
    <p:custShow name="Custom Show 1" id="0">
      <p:sldLst>
        <p:sld r:id="rId3"/>
        <p:sld r:id="rId3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786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655E-F8C9-47BE-B415-8F50D1D732E9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BC5F7-3A3F-45BF-9F26-A734DEF7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91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827088"/>
            <a:ext cx="5327650" cy="299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C6CF813-C5E4-4C53-9FEC-70F56F575F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8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827088"/>
            <a:ext cx="5327650" cy="299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C6CF813-C5E4-4C53-9FEC-70F56F575F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1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827088"/>
            <a:ext cx="5327650" cy="299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C6CF813-C5E4-4C53-9FEC-70F56F575F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1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827088"/>
            <a:ext cx="5327650" cy="299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C6CF813-C5E4-4C53-9FEC-70F56F575F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0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827088"/>
            <a:ext cx="5327650" cy="299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6C6CF813-C5E4-4C53-9FEC-70F56F575F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45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xmlns="" id="{AE5F5912-3E9A-8911-D537-CE18BFD7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68350" y="841375"/>
            <a:ext cx="8393113" cy="4721225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BA1FAD8D-6300-56DF-D9D1-4670F1598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B0604020202020204" pitchFamily="2" charset="0"/>
                <a:ea typeface="+mj-ea"/>
                <a:cs typeface="+mj-cs"/>
              </a:rPr>
              <a:t>Levels of Strategic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61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4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8615-4ED4-4257-9F22-836ED323E2F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CC90-91BB-421F-805A-D1E43684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9412"/>
            <a:ext cx="12077700" cy="6687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34" y="1351832"/>
            <a:ext cx="8135526" cy="25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63" y="400857"/>
            <a:ext cx="9103285" cy="62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644893"/>
            <a:ext cx="11712043" cy="54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2987"/>
          <a:stretch/>
        </p:blipFill>
        <p:spPr>
          <a:xfrm>
            <a:off x="1067580" y="875899"/>
            <a:ext cx="8892665" cy="1453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147" t="31873"/>
          <a:stretch/>
        </p:blipFill>
        <p:spPr>
          <a:xfrm>
            <a:off x="3734602" y="2040554"/>
            <a:ext cx="4568883" cy="41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182246"/>
            <a:ext cx="10515600" cy="84765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Why Balanced Scorecard?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76"/>
          <a:stretch/>
        </p:blipFill>
        <p:spPr>
          <a:xfrm>
            <a:off x="2333081" y="1428106"/>
            <a:ext cx="7237080" cy="45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22"/>
            <a:ext cx="12085584" cy="69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98997-ED97-BB42-82DF-35A05DCB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3" y="48201"/>
            <a:ext cx="7706347" cy="438688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Ministry of Public Service  (MoPS)-Uganda Strategy Map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C65A089-C85C-2C48-8E57-969DABAF9ED1}"/>
              </a:ext>
            </a:extLst>
          </p:cNvPr>
          <p:cNvGraphicFramePr>
            <a:graphicFrameLocks noGrp="1"/>
          </p:cNvGraphicFramePr>
          <p:nvPr/>
        </p:nvGraphicFramePr>
        <p:xfrm>
          <a:off x="102511" y="622631"/>
          <a:ext cx="11962613" cy="61591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1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8539">
                  <a:extLst>
                    <a:ext uri="{9D8B030D-6E8A-4147-A177-3AD203B41FA5}">
                      <a16:colId xmlns:a16="http://schemas.microsoft.com/office/drawing/2014/main" xmlns="" val="4006895365"/>
                    </a:ext>
                  </a:extLst>
                </a:gridCol>
                <a:gridCol w="2325121">
                  <a:extLst>
                    <a:ext uri="{9D8B030D-6E8A-4147-A177-3AD203B41FA5}">
                      <a16:colId xmlns:a16="http://schemas.microsoft.com/office/drawing/2014/main" xmlns="" val="501014341"/>
                    </a:ext>
                  </a:extLst>
                </a:gridCol>
                <a:gridCol w="1149196">
                  <a:extLst>
                    <a:ext uri="{9D8B030D-6E8A-4147-A177-3AD203B41FA5}">
                      <a16:colId xmlns:a16="http://schemas.microsoft.com/office/drawing/2014/main" xmlns="" val="1689646789"/>
                    </a:ext>
                  </a:extLst>
                </a:gridCol>
                <a:gridCol w="2637619">
                  <a:extLst>
                    <a:ext uri="{9D8B030D-6E8A-4147-A177-3AD203B41FA5}">
                      <a16:colId xmlns:a16="http://schemas.microsoft.com/office/drawing/2014/main" xmlns="" val="211698398"/>
                    </a:ext>
                  </a:extLst>
                </a:gridCol>
              </a:tblGrid>
              <a:tr h="14451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Vision: A responsive and productive Public Service that promotes good governance for National transformation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107671"/>
                  </a:ext>
                </a:extLst>
              </a:tr>
              <a:tr h="17702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Mission: To provide responsive human resource management systems that facilitate Public sector transformation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2543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Strategic Pillars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Empowered workforce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Client Service Excellence 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Operational Efficiency</a:t>
                      </a:r>
                      <a:endParaRPr lang="en-GB" b="1"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35824439"/>
                  </a:ext>
                </a:extLst>
              </a:tr>
              <a:tr h="448282"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Strategic Results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Highly satisfied and engaged employees, reduced turnover, high a performing workforce and transformed public service</a:t>
                      </a:r>
                      <a:endParaRPr lang="en-GB" sz="1200" b="1" i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Accessible, dependable, and error-free services, reduced complaints, high client satisfaction,  high Public Trust, and a reputable image.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Technology Driven, integrated, standardized, innovative, risk-free processes and improved turnaround time</a:t>
                      </a:r>
                      <a:endParaRPr lang="en-GB" b="1" dirty="0"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664602151"/>
                  </a:ext>
                </a:extLst>
              </a:tr>
              <a:tr h="141953">
                <a:tc vMerge="1">
                  <a:txBody>
                    <a:bodyPr/>
                    <a:lstStyle/>
                    <a:p>
                      <a:pPr algn="l"/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Strategic Objectives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KPIs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Targets (5year)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Strategic Initiative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309729761"/>
                  </a:ext>
                </a:extLst>
              </a:tr>
              <a:tr h="43301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Stakeholders &amp; Clients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108000"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sz="9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10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Book Antiqua" panose="02040602050305030304" pitchFamily="18" charset="0"/>
                        </a:rPr>
                        <a:t>Client Satisfaction Index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77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Review and develop management and operational standards in the public service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Global competitiveness index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55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Implement the NDPIII programmes to transform public service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xmlns="" val="3060464887"/>
                  </a:ext>
                </a:extLst>
              </a:tr>
              <a:tr h="4143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Governance Compliance Rate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Streamline Government structures and Governance systems 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xmlns="" val="1185871467"/>
                  </a:ext>
                </a:extLst>
              </a:tr>
              <a:tr h="51155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9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Financial Stewardship</a:t>
                      </a:r>
                      <a:endParaRPr lang="en-GB" sz="9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sz="9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Revenue Growth (%)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Implement  Ministry a resources mobilization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Budget Absorption Rate</a:t>
                      </a:r>
                      <a:endParaRPr lang="en-GB" sz="1050" b="1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Implement a Budget management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7189840"/>
                  </a:ext>
                </a:extLst>
              </a:tr>
              <a:tr h="34973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Internal Business Processes</a:t>
                      </a:r>
                    </a:p>
                    <a:p>
                      <a:pPr marL="0" algn="l" defTabSz="914400" rtl="0" eaLnBrk="1" latinLnBrk="0" hangingPunct="1"/>
                      <a:endParaRPr lang="en-GB" sz="9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GB" sz="9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GB" sz="9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GB" sz="9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9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Government effectiveness Index</a:t>
                      </a:r>
                      <a:endParaRPr lang="en-GB" sz="1050" b="1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0.01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Decentralized service delivery for the Ministry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0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Client Charter Compliance Rate</a:t>
                      </a:r>
                      <a:endParaRPr lang="en-GB" sz="1050" b="1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Initiate programmes to make Ministry  the  centre of excellence in service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2257145"/>
                  </a:ext>
                </a:extLst>
              </a:tr>
              <a:tr h="3540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Technology Adopted (%)</a:t>
                      </a:r>
                      <a:endParaRPr lang="en-GB" sz="1050" b="1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Automate Ministry service delivery systems and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509427"/>
                  </a:ext>
                </a:extLst>
              </a:tr>
              <a:tr h="4482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Innovation implemented (%)</a:t>
                      </a:r>
                      <a:endParaRPr lang="en-GB" sz="1050" b="1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75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Institutionalize research and innovation in the Ministry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5918075"/>
                  </a:ext>
                </a:extLst>
              </a:tr>
              <a:tr h="35405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9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Organisational Capacity</a:t>
                      </a:r>
                      <a:endParaRPr lang="en-GB" sz="9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9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Employee Satisfaction Index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85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Implement a total rewards and sanctions system for the Ministry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8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Competent employees (%)</a:t>
                      </a:r>
                      <a:endParaRPr lang="en-GB" sz="1050" b="1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95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Implement Talent management 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9420421"/>
                  </a:ext>
                </a:extLst>
              </a:tr>
              <a:tr h="398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Cultural Infusion (%)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262626"/>
                          </a:solidFill>
                          <a:effectLst/>
                          <a:latin typeface="Book Antiqua" panose="02040602050305030304" pitchFamily="18" charset="0"/>
                        </a:rPr>
                        <a:t>70</a:t>
                      </a:r>
                      <a:endParaRPr lang="en-GB" sz="1050" b="1" dirty="0">
                        <a:solidFill>
                          <a:srgbClr val="262626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Book Antiqua" panose="02040602050305030304" pitchFamily="18" charset="0"/>
                        </a:rPr>
                        <a:t>implement a mindset change and culture infusion programme for the Ministry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727779"/>
                  </a:ext>
                </a:extLst>
              </a:tr>
              <a:tr h="371386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Core Values: Integrity-Professionalism-Client focus-Innovativeness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2176F5D6-4654-B54C-901E-ECE127952283}"/>
              </a:ext>
            </a:extLst>
          </p:cNvPr>
          <p:cNvSpPr>
            <a:spLocks noChangeAspect="1"/>
          </p:cNvSpPr>
          <p:nvPr/>
        </p:nvSpPr>
        <p:spPr>
          <a:xfrm>
            <a:off x="2145146" y="3177126"/>
            <a:ext cx="1077300" cy="53624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Mobilise resources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71EB7E3-3123-EB46-9EDD-0C1AADCC5E74}"/>
              </a:ext>
            </a:extLst>
          </p:cNvPr>
          <p:cNvSpPr>
            <a:spLocks noChangeAspect="1"/>
          </p:cNvSpPr>
          <p:nvPr/>
        </p:nvSpPr>
        <p:spPr>
          <a:xfrm>
            <a:off x="4636804" y="5774740"/>
            <a:ext cx="1077300" cy="50512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employee competences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E67084E-1680-344B-9B31-D96D6570180F}"/>
              </a:ext>
            </a:extLst>
          </p:cNvPr>
          <p:cNvSpPr>
            <a:spLocks noChangeAspect="1"/>
          </p:cNvSpPr>
          <p:nvPr/>
        </p:nvSpPr>
        <p:spPr>
          <a:xfrm>
            <a:off x="4098486" y="1960910"/>
            <a:ext cx="1267654" cy="5061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Client satisfaction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3D7A3EE-9020-F844-85E7-1755D5ADF613}"/>
              </a:ext>
            </a:extLst>
          </p:cNvPr>
          <p:cNvSpPr>
            <a:spLocks noChangeAspect="1"/>
          </p:cNvSpPr>
          <p:nvPr/>
        </p:nvSpPr>
        <p:spPr>
          <a:xfrm>
            <a:off x="4579647" y="4443308"/>
            <a:ext cx="1077300" cy="6156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technology adoption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11334F9-1660-5B4C-AE7D-180108D7A7C4}"/>
              </a:ext>
            </a:extLst>
          </p:cNvPr>
          <p:cNvSpPr>
            <a:spLocks noChangeAspect="1"/>
          </p:cNvSpPr>
          <p:nvPr/>
        </p:nvSpPr>
        <p:spPr>
          <a:xfrm>
            <a:off x="2568548" y="4064283"/>
            <a:ext cx="1581778" cy="50512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Government effectiveness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319E73C-0358-524E-BE22-2976D8A87523}"/>
              </a:ext>
            </a:extLst>
          </p:cNvPr>
          <p:cNvSpPr>
            <a:spLocks noChangeAspect="1"/>
          </p:cNvSpPr>
          <p:nvPr/>
        </p:nvSpPr>
        <p:spPr>
          <a:xfrm>
            <a:off x="2794992" y="5635734"/>
            <a:ext cx="1581779" cy="50512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employee engagement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2771C78-C578-924A-8216-E8D78BB5335C}"/>
              </a:ext>
            </a:extLst>
          </p:cNvPr>
          <p:cNvSpPr>
            <a:spLocks noChangeAspect="1"/>
          </p:cNvSpPr>
          <p:nvPr/>
        </p:nvSpPr>
        <p:spPr>
          <a:xfrm>
            <a:off x="2883213" y="4737945"/>
            <a:ext cx="1298738" cy="5171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turnaround time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E43AA0D-D6F6-774A-BBFE-23AA3485DFAD}"/>
              </a:ext>
            </a:extLst>
          </p:cNvPr>
          <p:cNvSpPr>
            <a:spLocks noChangeAspect="1"/>
          </p:cNvSpPr>
          <p:nvPr/>
        </p:nvSpPr>
        <p:spPr>
          <a:xfrm>
            <a:off x="4140857" y="3293478"/>
            <a:ext cx="1298738" cy="44335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budget absorption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0BB2623-C3F1-894C-BED8-5B6C4EAE61A7}"/>
              </a:ext>
            </a:extLst>
          </p:cNvPr>
          <p:cNvCxnSpPr>
            <a:cxnSpLocks/>
            <a:stCxn id="11" idx="7"/>
            <a:endCxn id="15" idx="3"/>
          </p:cNvCxnSpPr>
          <p:nvPr/>
        </p:nvCxnSpPr>
        <p:spPr>
          <a:xfrm rot="5400000" flipH="1" flipV="1">
            <a:off x="3891693" y="3698897"/>
            <a:ext cx="466347" cy="4123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3175094E-7A59-F849-957A-75465D64542F}"/>
              </a:ext>
            </a:extLst>
          </p:cNvPr>
          <p:cNvCxnSpPr>
            <a:cxnSpLocks/>
            <a:stCxn id="5" idx="7"/>
            <a:endCxn id="48" idx="4"/>
          </p:cNvCxnSpPr>
          <p:nvPr/>
        </p:nvCxnSpPr>
        <p:spPr>
          <a:xfrm rot="5400000" flipH="1" flipV="1">
            <a:off x="2920169" y="2963770"/>
            <a:ext cx="436399" cy="1473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B329FDAA-F640-C649-9096-B687E3FE0B21}"/>
              </a:ext>
            </a:extLst>
          </p:cNvPr>
          <p:cNvCxnSpPr>
            <a:cxnSpLocks/>
            <a:stCxn id="5" idx="1"/>
          </p:cNvCxnSpPr>
          <p:nvPr/>
        </p:nvCxnSpPr>
        <p:spPr>
          <a:xfrm rot="16200000" flipV="1">
            <a:off x="1716087" y="2668831"/>
            <a:ext cx="1015886" cy="15776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F0BCF75E-DCDC-4648-8D0B-2310C113D80F}"/>
              </a:ext>
            </a:extLst>
          </p:cNvPr>
          <p:cNvCxnSpPr>
            <a:cxnSpLocks/>
            <a:stCxn id="24" idx="7"/>
          </p:cNvCxnSpPr>
          <p:nvPr/>
        </p:nvCxnSpPr>
        <p:spPr>
          <a:xfrm rot="5400000" flipH="1" flipV="1">
            <a:off x="2473901" y="4379977"/>
            <a:ext cx="226029" cy="25079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4FFC8452-4835-EF49-816C-2FEFA7EEA419}"/>
              </a:ext>
            </a:extLst>
          </p:cNvPr>
          <p:cNvCxnSpPr>
            <a:cxnSpLocks/>
            <a:stCxn id="10" idx="1"/>
          </p:cNvCxnSpPr>
          <p:nvPr/>
        </p:nvCxnSpPr>
        <p:spPr>
          <a:xfrm rot="16200000" flipV="1">
            <a:off x="4288798" y="4084845"/>
            <a:ext cx="796622" cy="1006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0FDBAB9B-6358-714A-A74A-A35B4B35B51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70918" y="2244978"/>
            <a:ext cx="283067" cy="1426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030F6EB-C372-9347-920F-B140E463F5C9}"/>
              </a:ext>
            </a:extLst>
          </p:cNvPr>
          <p:cNvSpPr>
            <a:spLocks noChangeAspect="1"/>
          </p:cNvSpPr>
          <p:nvPr/>
        </p:nvSpPr>
        <p:spPr>
          <a:xfrm>
            <a:off x="1541985" y="4528235"/>
            <a:ext cx="1077300" cy="6156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innovation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F0372D4F-85EC-E041-AC9A-CA9B2B5F254F}"/>
              </a:ext>
            </a:extLst>
          </p:cNvPr>
          <p:cNvCxnSpPr>
            <a:cxnSpLocks/>
            <a:stCxn id="45" idx="6"/>
            <a:endCxn id="7" idx="2"/>
          </p:cNvCxnSpPr>
          <p:nvPr/>
        </p:nvCxnSpPr>
        <p:spPr>
          <a:xfrm>
            <a:off x="2981635" y="2025972"/>
            <a:ext cx="1116851" cy="1880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B95EFD4A-86B0-DC4A-AC32-F6F4D7A6A838}"/>
              </a:ext>
            </a:extLst>
          </p:cNvPr>
          <p:cNvCxnSpPr>
            <a:cxnSpLocks/>
            <a:stCxn id="81" idx="1"/>
          </p:cNvCxnSpPr>
          <p:nvPr/>
        </p:nvCxnSpPr>
        <p:spPr>
          <a:xfrm rot="5400000" flipH="1" flipV="1">
            <a:off x="1333781" y="5430566"/>
            <a:ext cx="911112" cy="1019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9A47038E-50D1-B041-8F54-D6A53E1E16ED}"/>
              </a:ext>
            </a:extLst>
          </p:cNvPr>
          <p:cNvCxnSpPr>
            <a:cxnSpLocks/>
          </p:cNvCxnSpPr>
          <p:nvPr/>
        </p:nvCxnSpPr>
        <p:spPr>
          <a:xfrm flipV="1">
            <a:off x="2444555" y="5042826"/>
            <a:ext cx="426719" cy="1342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7A8E92F5-707D-A948-80F5-71497633A0C6}"/>
              </a:ext>
            </a:extLst>
          </p:cNvPr>
          <p:cNvCxnSpPr>
            <a:cxnSpLocks/>
            <a:stCxn id="10" idx="2"/>
          </p:cNvCxnSpPr>
          <p:nvPr/>
        </p:nvCxnSpPr>
        <p:spPr>
          <a:xfrm rot="10800000">
            <a:off x="4154693" y="4429906"/>
            <a:ext cx="424955" cy="3212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C063F686-B7C2-6945-BE8A-B2C3C67306B1}"/>
              </a:ext>
            </a:extLst>
          </p:cNvPr>
          <p:cNvCxnSpPr>
            <a:cxnSpLocks/>
            <a:endCxn id="14" idx="5"/>
          </p:cNvCxnSpPr>
          <p:nvPr/>
        </p:nvCxnSpPr>
        <p:spPr>
          <a:xfrm rot="16200000" flipV="1">
            <a:off x="3983488" y="5187656"/>
            <a:ext cx="723303" cy="70676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xmlns="" id="{922DB0BE-D0DC-B64B-BBBE-B65F03DBF13E}"/>
              </a:ext>
            </a:extLst>
          </p:cNvPr>
          <p:cNvCxnSpPr>
            <a:cxnSpLocks/>
          </p:cNvCxnSpPr>
          <p:nvPr/>
        </p:nvCxnSpPr>
        <p:spPr>
          <a:xfrm flipV="1">
            <a:off x="3730513" y="2438034"/>
            <a:ext cx="611649" cy="28791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CBA667D7-8A04-7148-B5E1-226797B25FE8}"/>
              </a:ext>
            </a:extLst>
          </p:cNvPr>
          <p:cNvCxnSpPr>
            <a:cxnSpLocks/>
            <a:stCxn id="11" idx="0"/>
            <a:endCxn id="5" idx="5"/>
          </p:cNvCxnSpPr>
          <p:nvPr/>
        </p:nvCxnSpPr>
        <p:spPr>
          <a:xfrm rot="16200000" flipV="1">
            <a:off x="2997337" y="3702183"/>
            <a:ext cx="429442" cy="2947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64E2E7B7-CC20-6C4D-91E9-C1961DC83874}"/>
              </a:ext>
            </a:extLst>
          </p:cNvPr>
          <p:cNvCxnSpPr>
            <a:cxnSpLocks/>
          </p:cNvCxnSpPr>
          <p:nvPr/>
        </p:nvCxnSpPr>
        <p:spPr>
          <a:xfrm rot="10800000">
            <a:off x="3971456" y="6085544"/>
            <a:ext cx="741414" cy="3012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6807D48-ED13-DFA1-B513-BCD92A56CAE7}"/>
              </a:ext>
            </a:extLst>
          </p:cNvPr>
          <p:cNvSpPr>
            <a:spLocks noChangeAspect="1"/>
          </p:cNvSpPr>
          <p:nvPr/>
        </p:nvSpPr>
        <p:spPr>
          <a:xfrm>
            <a:off x="1580615" y="5863104"/>
            <a:ext cx="1077300" cy="50512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Ministry culture</a:t>
            </a:r>
          </a:p>
        </p:txBody>
      </p:sp>
      <p:cxnSp>
        <p:nvCxnSpPr>
          <p:cNvPr id="131" name="Curved Connector 17">
            <a:extLst>
              <a:ext uri="{FF2B5EF4-FFF2-40B4-BE49-F238E27FC236}">
                <a16:creationId xmlns:a16="http://schemas.microsoft.com/office/drawing/2014/main" xmlns="" id="{729C0666-F561-92D1-C8C7-B3CEE87AEDF4}"/>
              </a:ext>
            </a:extLst>
          </p:cNvPr>
          <p:cNvCxnSpPr>
            <a:cxnSpLocks/>
            <a:endCxn id="11" idx="4"/>
          </p:cNvCxnSpPr>
          <p:nvPr/>
        </p:nvCxnSpPr>
        <p:spPr>
          <a:xfrm rot="16200000" flipV="1">
            <a:off x="3285168" y="4643673"/>
            <a:ext cx="251758" cy="1032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Curved Connector 17">
            <a:extLst>
              <a:ext uri="{FF2B5EF4-FFF2-40B4-BE49-F238E27FC236}">
                <a16:creationId xmlns:a16="http://schemas.microsoft.com/office/drawing/2014/main" xmlns="" id="{10C4FC35-D243-764F-A218-8DF263379038}"/>
              </a:ext>
            </a:extLst>
          </p:cNvPr>
          <p:cNvCxnSpPr>
            <a:cxnSpLocks/>
            <a:stCxn id="14" idx="6"/>
            <a:endCxn id="10" idx="3"/>
          </p:cNvCxnSpPr>
          <p:nvPr/>
        </p:nvCxnSpPr>
        <p:spPr>
          <a:xfrm flipV="1">
            <a:off x="4181951" y="4968755"/>
            <a:ext cx="555463" cy="27782"/>
          </a:xfrm>
          <a:prstGeom prst="curvedConnector4">
            <a:avLst>
              <a:gd name="adj1" fmla="val 35799"/>
              <a:gd name="adj2" fmla="val -72283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Curved Connector 17">
            <a:extLst>
              <a:ext uri="{FF2B5EF4-FFF2-40B4-BE49-F238E27FC236}">
                <a16:creationId xmlns:a16="http://schemas.microsoft.com/office/drawing/2014/main" xmlns="" id="{03FF49B1-C4E8-0D62-08B6-2495F1FF26D2}"/>
              </a:ext>
            </a:extLst>
          </p:cNvPr>
          <p:cNvCxnSpPr>
            <a:cxnSpLocks/>
            <a:endCxn id="24" idx="4"/>
          </p:cNvCxnSpPr>
          <p:nvPr/>
        </p:nvCxnSpPr>
        <p:spPr>
          <a:xfrm rot="10800000">
            <a:off x="2080636" y="5143836"/>
            <a:ext cx="745047" cy="68217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Curved Connector 17">
            <a:extLst>
              <a:ext uri="{FF2B5EF4-FFF2-40B4-BE49-F238E27FC236}">
                <a16:creationId xmlns:a16="http://schemas.microsoft.com/office/drawing/2014/main" xmlns="" id="{01783A21-A0D6-4360-CEB0-C04DCDCD9160}"/>
              </a:ext>
            </a:extLst>
          </p:cNvPr>
          <p:cNvCxnSpPr>
            <a:cxnSpLocks/>
            <a:stCxn id="15" idx="2"/>
            <a:endCxn id="5" idx="6"/>
          </p:cNvCxnSpPr>
          <p:nvPr/>
        </p:nvCxnSpPr>
        <p:spPr>
          <a:xfrm rot="10800000">
            <a:off x="3222447" y="3445250"/>
            <a:ext cx="918411" cy="699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" name="Freeform 36">
            <a:extLst>
              <a:ext uri="{FF2B5EF4-FFF2-40B4-BE49-F238E27FC236}">
                <a16:creationId xmlns:a16="http://schemas.microsoft.com/office/drawing/2014/main" xmlns="" id="{FB129988-5EDF-3F00-3995-F7F577DD6323}"/>
              </a:ext>
            </a:extLst>
          </p:cNvPr>
          <p:cNvSpPr/>
          <p:nvPr/>
        </p:nvSpPr>
        <p:spPr>
          <a:xfrm>
            <a:off x="3444529" y="5201769"/>
            <a:ext cx="45719" cy="433966"/>
          </a:xfrm>
          <a:custGeom>
            <a:avLst/>
            <a:gdLst>
              <a:gd name="connsiteX0" fmla="*/ 36333 w 236423"/>
              <a:gd name="connsiteY0" fmla="*/ 1259571 h 1259571"/>
              <a:gd name="connsiteX1" fmla="*/ 236169 w 236423"/>
              <a:gd name="connsiteY1" fmla="*/ 593452 h 1259571"/>
              <a:gd name="connsiteX2" fmla="*/ 0 w 236423"/>
              <a:gd name="connsiteY2" fmla="*/ 0 h 1259571"/>
              <a:gd name="connsiteX3" fmla="*/ 0 w 236423"/>
              <a:gd name="connsiteY3" fmla="*/ 0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23" h="1259571">
                <a:moveTo>
                  <a:pt x="36333" y="1259571"/>
                </a:moveTo>
                <a:cubicBezTo>
                  <a:pt x="139278" y="1031475"/>
                  <a:pt x="242224" y="803380"/>
                  <a:pt x="236169" y="593452"/>
                </a:cubicBezTo>
                <a:cubicBezTo>
                  <a:pt x="230114" y="38352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5" name="Picture 18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1018B8F-945F-4504-639E-C113B7357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4" t="3700" r="7984" b="8902"/>
          <a:stretch/>
        </p:blipFill>
        <p:spPr bwMode="auto">
          <a:xfrm>
            <a:off x="11123629" y="56821"/>
            <a:ext cx="942679" cy="430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" name="Picture 18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966CB522-29BB-439A-06D2-FBD0D6DAC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4" t="3700" r="7984" b="8902"/>
          <a:stretch/>
        </p:blipFill>
        <p:spPr bwMode="auto">
          <a:xfrm>
            <a:off x="0" y="48200"/>
            <a:ext cx="970961" cy="438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0" name="Curved Connector 17">
            <a:extLst>
              <a:ext uri="{FF2B5EF4-FFF2-40B4-BE49-F238E27FC236}">
                <a16:creationId xmlns:a16="http://schemas.microsoft.com/office/drawing/2014/main" xmlns="" id="{F32E0987-212C-3F02-7C2C-6F1D912C4930}"/>
              </a:ext>
            </a:extLst>
          </p:cNvPr>
          <p:cNvCxnSpPr>
            <a:cxnSpLocks/>
            <a:stCxn id="6" idx="0"/>
            <a:endCxn id="10" idx="4"/>
          </p:cNvCxnSpPr>
          <p:nvPr/>
        </p:nvCxnSpPr>
        <p:spPr>
          <a:xfrm rot="16200000" flipV="1">
            <a:off x="4788960" y="5388245"/>
            <a:ext cx="715832" cy="5715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urved Connector 28">
            <a:extLst>
              <a:ext uri="{FF2B5EF4-FFF2-40B4-BE49-F238E27FC236}">
                <a16:creationId xmlns:a16="http://schemas.microsoft.com/office/drawing/2014/main" xmlns="" id="{06AADAD1-7DBB-463A-2794-A4C664D8183A}"/>
              </a:ext>
            </a:extLst>
          </p:cNvPr>
          <p:cNvCxnSpPr>
            <a:cxnSpLocks/>
          </p:cNvCxnSpPr>
          <p:nvPr/>
        </p:nvCxnSpPr>
        <p:spPr>
          <a:xfrm flipV="1">
            <a:off x="2581811" y="5986944"/>
            <a:ext cx="312306" cy="1539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Curved Connector 28">
            <a:extLst>
              <a:ext uri="{FF2B5EF4-FFF2-40B4-BE49-F238E27FC236}">
                <a16:creationId xmlns:a16="http://schemas.microsoft.com/office/drawing/2014/main" xmlns="" id="{6023A8D9-F50C-1220-E082-98AF4F3C3AE1}"/>
              </a:ext>
            </a:extLst>
          </p:cNvPr>
          <p:cNvCxnSpPr>
            <a:cxnSpLocks/>
            <a:stCxn id="24" idx="0"/>
          </p:cNvCxnSpPr>
          <p:nvPr/>
        </p:nvCxnSpPr>
        <p:spPr>
          <a:xfrm rot="5400000" flipH="1" flipV="1">
            <a:off x="1890155" y="3877287"/>
            <a:ext cx="841429" cy="46046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380C4E9-954D-267D-74F8-5D50B9663603}"/>
              </a:ext>
            </a:extLst>
          </p:cNvPr>
          <p:cNvSpPr>
            <a:spLocks noChangeAspect="1"/>
          </p:cNvSpPr>
          <p:nvPr/>
        </p:nvSpPr>
        <p:spPr>
          <a:xfrm>
            <a:off x="1713981" y="1812171"/>
            <a:ext cx="1267654" cy="42760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 Public Service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BE35753-9770-72C7-B59A-10557C634677}"/>
              </a:ext>
            </a:extLst>
          </p:cNvPr>
          <p:cNvSpPr>
            <a:spLocks noChangeAspect="1"/>
          </p:cNvSpPr>
          <p:nvPr/>
        </p:nvSpPr>
        <p:spPr>
          <a:xfrm>
            <a:off x="2610691" y="2313103"/>
            <a:ext cx="1202734" cy="5061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governance capacity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9" name="Curved Connector 21">
            <a:extLst>
              <a:ext uri="{FF2B5EF4-FFF2-40B4-BE49-F238E27FC236}">
                <a16:creationId xmlns:a16="http://schemas.microsoft.com/office/drawing/2014/main" xmlns="" id="{DF1D10C7-1254-0AF1-CC1B-9079E2F88C1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61830" y="2804784"/>
            <a:ext cx="796622" cy="1006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urved Connector 21">
            <a:extLst>
              <a:ext uri="{FF2B5EF4-FFF2-40B4-BE49-F238E27FC236}">
                <a16:creationId xmlns:a16="http://schemas.microsoft.com/office/drawing/2014/main" xmlns="" id="{FD1B4EB6-B2D1-F9D2-F302-6F5B92E9E7F2}"/>
              </a:ext>
            </a:extLst>
          </p:cNvPr>
          <p:cNvCxnSpPr>
            <a:cxnSpLocks/>
          </p:cNvCxnSpPr>
          <p:nvPr/>
        </p:nvCxnSpPr>
        <p:spPr>
          <a:xfrm rot="10800000">
            <a:off x="3553024" y="2819260"/>
            <a:ext cx="914757" cy="50246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6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8EC2E-6665-484A-9F4E-A5699409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22" y="48200"/>
            <a:ext cx="7555518" cy="580335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Ministry of Local Government Integrated Strategy Map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35E997-81C5-2A45-870F-73C559BA603D}"/>
              </a:ext>
            </a:extLst>
          </p:cNvPr>
          <p:cNvGraphicFramePr>
            <a:graphicFrameLocks noGrp="1"/>
          </p:cNvGraphicFramePr>
          <p:nvPr/>
        </p:nvGraphicFramePr>
        <p:xfrm>
          <a:off x="0" y="1847655"/>
          <a:ext cx="12192000" cy="4973535"/>
        </p:xfrm>
        <a:graphic>
          <a:graphicData uri="http://schemas.openxmlformats.org/drawingml/2006/table">
            <a:tbl>
              <a:tblPr firstRow="1" bandRow="1"/>
              <a:tblGrid>
                <a:gridCol w="104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2155">
                  <a:extLst>
                    <a:ext uri="{9D8B030D-6E8A-4147-A177-3AD203B41FA5}">
                      <a16:colId xmlns:a16="http://schemas.microsoft.com/office/drawing/2014/main" xmlns="" val="1015605054"/>
                    </a:ext>
                  </a:extLst>
                </a:gridCol>
                <a:gridCol w="3433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3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Perspectives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Strategic Objectives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Key Performance Indicators (KPIs)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Targets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Projects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543"/>
                  </a:ext>
                </a:extLst>
              </a:tr>
              <a:tr h="178262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000" b="0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endParaRPr lang="en-GB" sz="1000" b="0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endParaRPr lang="en-GB" sz="1000" b="0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endParaRPr lang="en-GB" sz="1000" b="0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endParaRPr lang="en-GB" sz="1000" b="0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r>
                        <a:rPr lang="en-GB" sz="1000" b="0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Stakeholders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Rates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NDPIII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implement Financial Management Improvement programme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Implement MoLG Resources Mobilization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Partnership Collaboration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Internal-Support Service Turnaround Improvement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MoLG Digital Transformation 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Implement Employee Productivity Improvement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Employee Motivation Improvement Programmes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the MoLG Competency Improvement Framework</a:t>
                      </a: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Culture Change Improvement programmes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GB" sz="8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6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Unemployment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5488501"/>
                  </a:ext>
                </a:extLst>
              </a:tr>
              <a:tr h="3476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</a:rPr>
                        <a:t>Increase in Local Revenue Generated  (%)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3669440"/>
                  </a:ext>
                </a:extLst>
              </a:tr>
              <a:tr h="209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Participant Satisfaction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70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694277"/>
                  </a:ext>
                </a:extLst>
              </a:tr>
              <a:tr h="156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Satisfaction Index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1389582"/>
                  </a:ext>
                </a:extLst>
              </a:tr>
              <a:tr h="6269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Successfully implemented NDPIII programmes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436151"/>
                  </a:ext>
                </a:extLst>
              </a:tr>
              <a:tr h="29059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1000" b="0" i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Financial Stewardship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b="0" i="0" kern="1200" baseline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Absorption Rate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en-GB" sz="8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Funds contributed by Partners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314455"/>
                  </a:ext>
                </a:extLst>
              </a:tr>
              <a:tr h="2905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budgetary allocation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461573"/>
                  </a:ext>
                </a:extLst>
              </a:tr>
              <a:tr h="4358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1000" b="0" i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Internal</a:t>
                      </a:r>
                      <a:b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Processes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Processes exceeding turnaround timeliness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en-GB" sz="800" b="0" i="0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services online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448856"/>
                  </a:ext>
                </a:extLst>
              </a:tr>
              <a:tr h="29059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1000" b="0" i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Organisational</a:t>
                      </a:r>
                      <a:b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Productivity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en-GB" sz="8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 coverage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76890"/>
                  </a:ext>
                </a:extLst>
              </a:tr>
              <a:tr h="2905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Implemented culture change initiatives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75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1814781"/>
                  </a:ext>
                </a:extLst>
              </a:tr>
              <a:tr h="288303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PRITE our values that will guide our actions and behaviours. Professionalism,  Responsiveness, Integrity, Teamwork,  and Equity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773FF70-F643-8D4D-9044-A7B9AE970E4A}"/>
              </a:ext>
            </a:extLst>
          </p:cNvPr>
          <p:cNvGraphicFramePr>
            <a:graphicFrameLocks noGrp="1"/>
          </p:cNvGraphicFramePr>
          <p:nvPr/>
        </p:nvGraphicFramePr>
        <p:xfrm>
          <a:off x="-1" y="682589"/>
          <a:ext cx="12191999" cy="1005066"/>
        </p:xfrm>
        <a:graphic>
          <a:graphicData uri="http://schemas.openxmlformats.org/drawingml/2006/table">
            <a:tbl>
              <a:tblPr firstRow="1" bandRow="1"/>
              <a:tblGrid>
                <a:gridCol w="1584809">
                  <a:extLst>
                    <a:ext uri="{9D8B030D-6E8A-4147-A177-3AD203B41FA5}">
                      <a16:colId xmlns:a16="http://schemas.microsoft.com/office/drawing/2014/main" xmlns="" val="1176598596"/>
                    </a:ext>
                  </a:extLst>
                </a:gridCol>
                <a:gridCol w="2479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6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632">
                  <a:extLst>
                    <a:ext uri="{9D8B030D-6E8A-4147-A177-3AD203B41FA5}">
                      <a16:colId xmlns:a16="http://schemas.microsoft.com/office/drawing/2014/main" xmlns="" val="2645377824"/>
                    </a:ext>
                  </a:extLst>
                </a:gridCol>
                <a:gridCol w="2849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Vision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Transformed Local Government systems that contribute to improved quality of life for Ugandans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Mission 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i="0" dirty="0">
                          <a:latin typeface="Myriad Pro" panose="020B0503030403020204" pitchFamily="34" charset="0"/>
                        </a:rPr>
                        <a:t>To provide exceptional coordination and support for transforming local governments to improve the welfare and livelihood of Ugandans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Strategic Theme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i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Public Service Transformation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i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Sustainable Resource Mobilization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Human Resources Excellence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i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Strategic Partnership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Strategic Results</a:t>
                      </a:r>
                    </a:p>
                  </a:txBody>
                  <a:tcPr marL="144000" marR="90000" marT="46800" marB="4680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3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b="1" i="0" dirty="0">
                          <a:latin typeface="Myriad Pro" panose="020B0503030403020204" pitchFamily="34" charset="0"/>
                        </a:rPr>
                        <a:t> Empowered Local Government</a:t>
                      </a:r>
                    </a:p>
                  </a:txBody>
                  <a:tcPr marL="144000" marR="90000" marT="46800" marB="4680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b="1" i="0" dirty="0">
                          <a:latin typeface="Myriad Pro" panose="020B0503030403020204" pitchFamily="34" charset="0"/>
                        </a:rPr>
                        <a:t> Self-Reliant</a:t>
                      </a:r>
                    </a:p>
                  </a:txBody>
                  <a:tcPr marL="144000" marR="90000" marT="46800" marB="4680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latin typeface="Myriad Pro" panose="020B0503030403020204" pitchFamily="34" charset="0"/>
                        </a:rPr>
                        <a:t>Engaged Employees</a:t>
                      </a:r>
                    </a:p>
                  </a:txBody>
                  <a:tcPr marL="144000" marR="90000" marT="46800" marB="4680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latin typeface="Myriad Pro" panose="020B0503030403020204" pitchFamily="34" charset="0"/>
                        </a:rPr>
                        <a:t>Enhanced Collaborations </a:t>
                      </a:r>
                    </a:p>
                  </a:txBody>
                  <a:tcPr marL="144000" marR="90000" marT="46800" marB="4680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2C708E12-B4E4-684E-98E8-8EF0C75AAFE8}"/>
              </a:ext>
            </a:extLst>
          </p:cNvPr>
          <p:cNvSpPr/>
          <p:nvPr/>
        </p:nvSpPr>
        <p:spPr>
          <a:xfrm>
            <a:off x="1067695" y="3284932"/>
            <a:ext cx="1289561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Local government financing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DE03CFA-BA3C-7645-92E7-69150761F841}"/>
              </a:ext>
            </a:extLst>
          </p:cNvPr>
          <p:cNvSpPr/>
          <p:nvPr/>
        </p:nvSpPr>
        <p:spPr>
          <a:xfrm>
            <a:off x="1420839" y="4154012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partnerships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F88537C-F0A7-C84C-A4FE-F3EE95C32F6D}"/>
              </a:ext>
            </a:extLst>
          </p:cNvPr>
          <p:cNvSpPr/>
          <p:nvPr/>
        </p:nvSpPr>
        <p:spPr>
          <a:xfrm>
            <a:off x="2762684" y="5890520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employee productivity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3A7380-693D-9442-9375-BD461B5D9BED}"/>
              </a:ext>
            </a:extLst>
          </p:cNvPr>
          <p:cNvSpPr/>
          <p:nvPr/>
        </p:nvSpPr>
        <p:spPr>
          <a:xfrm>
            <a:off x="2559588" y="3166010"/>
            <a:ext cx="1367223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participation in NDPIII programmes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C7E8BB-1722-5646-AFE6-5CA7BB362802}"/>
              </a:ext>
            </a:extLst>
          </p:cNvPr>
          <p:cNvSpPr/>
          <p:nvPr/>
        </p:nvSpPr>
        <p:spPr>
          <a:xfrm>
            <a:off x="1542558" y="2619477"/>
            <a:ext cx="93064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regional development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352AFE0-41D7-AD40-BD3E-F30825E745BA}"/>
              </a:ext>
            </a:extLst>
          </p:cNvPr>
          <p:cNvSpPr/>
          <p:nvPr/>
        </p:nvSpPr>
        <p:spPr>
          <a:xfrm>
            <a:off x="4103018" y="4204050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Maximize resource utilization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82783C-262C-114C-B4F6-D4750E6FA4F1}"/>
              </a:ext>
            </a:extLst>
          </p:cNvPr>
          <p:cNvSpPr/>
          <p:nvPr/>
        </p:nvSpPr>
        <p:spPr>
          <a:xfrm>
            <a:off x="3729061" y="5051107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turnaround times 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E25BC0-C09F-004F-AF94-27B514491145}"/>
              </a:ext>
            </a:extLst>
          </p:cNvPr>
          <p:cNvSpPr/>
          <p:nvPr/>
        </p:nvSpPr>
        <p:spPr>
          <a:xfrm>
            <a:off x="3914014" y="5793235"/>
            <a:ext cx="971028" cy="60407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employees’ competencies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FED0053-893D-DE47-BA6E-B61169DF105E}"/>
              </a:ext>
            </a:extLst>
          </p:cNvPr>
          <p:cNvSpPr/>
          <p:nvPr/>
        </p:nvSpPr>
        <p:spPr>
          <a:xfrm>
            <a:off x="1424775" y="592341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corporate culture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16BF0C7-68DF-0E4B-905F-8F90CDB45084}"/>
              </a:ext>
            </a:extLst>
          </p:cNvPr>
          <p:cNvSpPr/>
          <p:nvPr/>
        </p:nvSpPr>
        <p:spPr>
          <a:xfrm>
            <a:off x="1383105" y="5071467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automation 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48648F-2941-2C4A-A98C-DEC8E07B4831}"/>
              </a:ext>
            </a:extLst>
          </p:cNvPr>
          <p:cNvSpPr/>
          <p:nvPr/>
        </p:nvSpPr>
        <p:spPr>
          <a:xfrm>
            <a:off x="2778229" y="4121434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funding 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FE96B465-E3BB-8440-8260-7950EE5F11B8}"/>
              </a:ext>
            </a:extLst>
          </p:cNvPr>
          <p:cNvCxnSpPr>
            <a:cxnSpLocks/>
            <a:stCxn id="12" idx="7"/>
          </p:cNvCxnSpPr>
          <p:nvPr/>
        </p:nvCxnSpPr>
        <p:spPr>
          <a:xfrm rot="5400000" flipH="1" flipV="1">
            <a:off x="4262544" y="4889712"/>
            <a:ext cx="408462" cy="6194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xmlns="" id="{78E9309A-4BA8-C141-A042-15990C3B6C86}"/>
              </a:ext>
            </a:extLst>
          </p:cNvPr>
          <p:cNvCxnSpPr>
            <a:cxnSpLocks/>
            <a:stCxn id="7" idx="0"/>
            <a:endCxn id="16" idx="4"/>
          </p:cNvCxnSpPr>
          <p:nvPr/>
        </p:nvCxnSpPr>
        <p:spPr>
          <a:xfrm rot="5400000" flipH="1" flipV="1">
            <a:off x="2551913" y="5250205"/>
            <a:ext cx="1265087" cy="1554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CC958F76-5D7A-EA4C-B881-DFDDEDB28B56}"/>
              </a:ext>
            </a:extLst>
          </p:cNvPr>
          <p:cNvCxnSpPr>
            <a:cxnSpLocks/>
            <a:stCxn id="15" idx="0"/>
            <a:endCxn id="6" idx="4"/>
          </p:cNvCxnSpPr>
          <p:nvPr/>
        </p:nvCxnSpPr>
        <p:spPr>
          <a:xfrm rot="5400000" flipH="1" flipV="1">
            <a:off x="1609244" y="4845872"/>
            <a:ext cx="413456" cy="3773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8397C6D4-2031-CA4D-8629-5218ADCB4322}"/>
              </a:ext>
            </a:extLst>
          </p:cNvPr>
          <p:cNvCxnSpPr>
            <a:cxnSpLocks/>
            <a:endCxn id="5" idx="4"/>
          </p:cNvCxnSpPr>
          <p:nvPr/>
        </p:nvCxnSpPr>
        <p:spPr>
          <a:xfrm rot="16200000" flipV="1">
            <a:off x="1558696" y="3942711"/>
            <a:ext cx="391878" cy="84318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5689E002-B2EB-4341-A276-24E1F2D36EDC}"/>
              </a:ext>
            </a:extLst>
          </p:cNvPr>
          <p:cNvCxnSpPr>
            <a:cxnSpLocks/>
            <a:stCxn id="10" idx="7"/>
          </p:cNvCxnSpPr>
          <p:nvPr/>
        </p:nvCxnSpPr>
        <p:spPr>
          <a:xfrm rot="5400000" flipH="1" flipV="1">
            <a:off x="4600396" y="4035408"/>
            <a:ext cx="451814" cy="3308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7C7A650B-DB34-C747-9DD8-595A8936FF64}"/>
              </a:ext>
            </a:extLst>
          </p:cNvPr>
          <p:cNvCxnSpPr>
            <a:cxnSpLocks/>
            <a:endCxn id="15" idx="4"/>
          </p:cNvCxnSpPr>
          <p:nvPr/>
        </p:nvCxnSpPr>
        <p:spPr>
          <a:xfrm rot="16200000" flipV="1">
            <a:off x="1639177" y="5733395"/>
            <a:ext cx="353647" cy="3778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E09F6C42-5379-D740-9965-CB1A704818B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34852" y="4545099"/>
            <a:ext cx="668874" cy="59847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6D8BF6AD-2D52-1D42-8266-B4832B739799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>
            <a:off x="3590684" y="6142521"/>
            <a:ext cx="509911" cy="12806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10CACCBB-6A15-3A45-8B6B-4945B4FD5A3F}"/>
              </a:ext>
            </a:extLst>
          </p:cNvPr>
          <p:cNvCxnSpPr>
            <a:cxnSpLocks/>
            <a:stCxn id="10" idx="2"/>
            <a:endCxn id="16" idx="6"/>
          </p:cNvCxnSpPr>
          <p:nvPr/>
        </p:nvCxnSpPr>
        <p:spPr>
          <a:xfrm rot="10800000">
            <a:off x="3606228" y="4373434"/>
            <a:ext cx="496790" cy="8261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0218B947-3DD2-FB4D-A436-3F8FAE569AB2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 flipV="1">
            <a:off x="2248838" y="4373434"/>
            <a:ext cx="529391" cy="3257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E712BC26-5DBE-C14F-96F8-2E96E46CD55F}"/>
              </a:ext>
            </a:extLst>
          </p:cNvPr>
          <p:cNvCxnSpPr>
            <a:cxnSpLocks/>
          </p:cNvCxnSpPr>
          <p:nvPr/>
        </p:nvCxnSpPr>
        <p:spPr>
          <a:xfrm flipV="1">
            <a:off x="2211104" y="6142519"/>
            <a:ext cx="551579" cy="10730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xmlns="" id="{C6A54911-F4D1-BD48-AE85-DC26CE74773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48118" y="5484129"/>
            <a:ext cx="449718" cy="44025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9B731237-457E-F941-AEE3-AD212DEC6C6B}"/>
              </a:ext>
            </a:extLst>
          </p:cNvPr>
          <p:cNvCxnSpPr>
            <a:cxnSpLocks/>
            <a:endCxn id="8" idx="6"/>
          </p:cNvCxnSpPr>
          <p:nvPr/>
        </p:nvCxnSpPr>
        <p:spPr>
          <a:xfrm rot="10800000">
            <a:off x="3926812" y="3418011"/>
            <a:ext cx="604857" cy="23234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94BCF80E-002A-674D-9A27-762A05369BDD}"/>
              </a:ext>
            </a:extLst>
          </p:cNvPr>
          <p:cNvCxnSpPr>
            <a:cxnSpLocks/>
            <a:stCxn id="13" idx="7"/>
          </p:cNvCxnSpPr>
          <p:nvPr/>
        </p:nvCxnSpPr>
        <p:spPr>
          <a:xfrm rot="16200000" flipV="1">
            <a:off x="4360329" y="5499190"/>
            <a:ext cx="385045" cy="37997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B1C6BAF1-0E0E-0F42-9D06-A086D8398400}"/>
              </a:ext>
            </a:extLst>
          </p:cNvPr>
          <p:cNvCxnSpPr>
            <a:cxnSpLocks/>
            <a:endCxn id="15" idx="6"/>
          </p:cNvCxnSpPr>
          <p:nvPr/>
        </p:nvCxnSpPr>
        <p:spPr>
          <a:xfrm rot="10800000">
            <a:off x="2211105" y="5323467"/>
            <a:ext cx="713739" cy="58450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6A068DD0-8DAF-F84D-58A1-2AD7C6069CA9}"/>
              </a:ext>
            </a:extLst>
          </p:cNvPr>
          <p:cNvSpPr/>
          <p:nvPr/>
        </p:nvSpPr>
        <p:spPr>
          <a:xfrm>
            <a:off x="3809939" y="260495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Community Participation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75DAED35-B2BD-66D5-FD04-F7FA9DCD2D8E}"/>
              </a:ext>
            </a:extLst>
          </p:cNvPr>
          <p:cNvSpPr/>
          <p:nvPr/>
        </p:nvSpPr>
        <p:spPr>
          <a:xfrm>
            <a:off x="4497748" y="3327607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service delivery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88B37910-978B-9C33-69F8-CEBFB13E5A8E}"/>
              </a:ext>
            </a:extLst>
          </p:cNvPr>
          <p:cNvSpPr/>
          <p:nvPr/>
        </p:nvSpPr>
        <p:spPr>
          <a:xfrm>
            <a:off x="2631115" y="220796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the welfare and livelihood </a:t>
            </a:r>
          </a:p>
        </p:txBody>
      </p:sp>
      <p:cxnSp>
        <p:nvCxnSpPr>
          <p:cNvPr id="101" name="Curved Connector 19">
            <a:extLst>
              <a:ext uri="{FF2B5EF4-FFF2-40B4-BE49-F238E27FC236}">
                <a16:creationId xmlns:a16="http://schemas.microsoft.com/office/drawing/2014/main" xmlns="" id="{FB92E66B-01D6-61B5-0557-27615283EF74}"/>
              </a:ext>
            </a:extLst>
          </p:cNvPr>
          <p:cNvCxnSpPr>
            <a:cxnSpLocks/>
            <a:endCxn id="8" idx="4"/>
          </p:cNvCxnSpPr>
          <p:nvPr/>
        </p:nvCxnSpPr>
        <p:spPr>
          <a:xfrm rot="5400000" flipH="1" flipV="1">
            <a:off x="2998457" y="3889618"/>
            <a:ext cx="464352" cy="25134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4" name="Curved Connector 19">
            <a:extLst>
              <a:ext uri="{FF2B5EF4-FFF2-40B4-BE49-F238E27FC236}">
                <a16:creationId xmlns:a16="http://schemas.microsoft.com/office/drawing/2014/main" xmlns="" id="{0EC1D848-3AD1-3A1B-99A9-CBEF64B794CA}"/>
              </a:ext>
            </a:extLst>
          </p:cNvPr>
          <p:cNvCxnSpPr>
            <a:cxnSpLocks/>
            <a:endCxn id="81" idx="4"/>
          </p:cNvCxnSpPr>
          <p:nvPr/>
        </p:nvCxnSpPr>
        <p:spPr>
          <a:xfrm rot="16200000" flipV="1">
            <a:off x="2949365" y="2807711"/>
            <a:ext cx="514889" cy="323387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6" name="Curved Connector 19">
            <a:extLst>
              <a:ext uri="{FF2B5EF4-FFF2-40B4-BE49-F238E27FC236}">
                <a16:creationId xmlns:a16="http://schemas.microsoft.com/office/drawing/2014/main" xmlns="" id="{A94945B3-B42A-2D80-C244-19E09A7B20FC}"/>
              </a:ext>
            </a:extLst>
          </p:cNvPr>
          <p:cNvCxnSpPr>
            <a:cxnSpLocks/>
            <a:stCxn id="8" idx="1"/>
            <a:endCxn id="9" idx="5"/>
          </p:cNvCxnSpPr>
          <p:nvPr/>
        </p:nvCxnSpPr>
        <p:spPr>
          <a:xfrm rot="16200000" flipV="1">
            <a:off x="2453289" y="2933295"/>
            <a:ext cx="190152" cy="42289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8" name="Curved Connector 19">
            <a:extLst>
              <a:ext uri="{FF2B5EF4-FFF2-40B4-BE49-F238E27FC236}">
                <a16:creationId xmlns:a16="http://schemas.microsoft.com/office/drawing/2014/main" xmlns="" id="{CE425A9C-1AD3-A464-166C-D47774F447AC}"/>
              </a:ext>
            </a:extLst>
          </p:cNvPr>
          <p:cNvCxnSpPr>
            <a:cxnSpLocks/>
            <a:endCxn id="9" idx="4"/>
          </p:cNvCxnSpPr>
          <p:nvPr/>
        </p:nvCxnSpPr>
        <p:spPr>
          <a:xfrm rot="5400000" flipH="1" flipV="1">
            <a:off x="1803304" y="3136173"/>
            <a:ext cx="217276" cy="191882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0" name="Curved Connector 19">
            <a:extLst>
              <a:ext uri="{FF2B5EF4-FFF2-40B4-BE49-F238E27FC236}">
                <a16:creationId xmlns:a16="http://schemas.microsoft.com/office/drawing/2014/main" xmlns="" id="{4690B402-C9D7-F92F-FD95-93C6EE6A02FD}"/>
              </a:ext>
            </a:extLst>
          </p:cNvPr>
          <p:cNvCxnSpPr>
            <a:cxnSpLocks/>
            <a:stCxn id="80" idx="1"/>
            <a:endCxn id="79" idx="5"/>
          </p:cNvCxnSpPr>
          <p:nvPr/>
        </p:nvCxnSpPr>
        <p:spPr>
          <a:xfrm rot="16200000" flipV="1">
            <a:off x="4384706" y="3167116"/>
            <a:ext cx="366275" cy="10232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2" name="Curved Connector 19">
            <a:extLst>
              <a:ext uri="{FF2B5EF4-FFF2-40B4-BE49-F238E27FC236}">
                <a16:creationId xmlns:a16="http://schemas.microsoft.com/office/drawing/2014/main" xmlns="" id="{61FF3AA2-FBDB-F5AD-0457-0513B052345A}"/>
              </a:ext>
            </a:extLst>
          </p:cNvPr>
          <p:cNvCxnSpPr>
            <a:cxnSpLocks/>
            <a:stCxn id="10" idx="1"/>
          </p:cNvCxnSpPr>
          <p:nvPr/>
        </p:nvCxnSpPr>
        <p:spPr>
          <a:xfrm rot="16200000" flipV="1">
            <a:off x="3595862" y="3649445"/>
            <a:ext cx="630665" cy="626164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3" name="Curved Connector 19">
            <a:extLst>
              <a:ext uri="{FF2B5EF4-FFF2-40B4-BE49-F238E27FC236}">
                <a16:creationId xmlns:a16="http://schemas.microsoft.com/office/drawing/2014/main" xmlns="" id="{843122FC-EA2E-9216-C1B8-CBCB099E7915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rot="5400000" flipH="1" flipV="1">
            <a:off x="2127886" y="3595895"/>
            <a:ext cx="631621" cy="63223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6" name="Curved Connector 19">
            <a:extLst>
              <a:ext uri="{FF2B5EF4-FFF2-40B4-BE49-F238E27FC236}">
                <a16:creationId xmlns:a16="http://schemas.microsoft.com/office/drawing/2014/main" xmlns="" id="{7749F725-9EFF-DF60-8238-DDB956E40C93}"/>
              </a:ext>
            </a:extLst>
          </p:cNvPr>
          <p:cNvCxnSpPr>
            <a:cxnSpLocks/>
            <a:endCxn id="81" idx="5"/>
          </p:cNvCxnSpPr>
          <p:nvPr/>
        </p:nvCxnSpPr>
        <p:spPr>
          <a:xfrm rot="10800000">
            <a:off x="3337857" y="2638152"/>
            <a:ext cx="576157" cy="91609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8" name="Curved Connector 19">
            <a:extLst>
              <a:ext uri="{FF2B5EF4-FFF2-40B4-BE49-F238E27FC236}">
                <a16:creationId xmlns:a16="http://schemas.microsoft.com/office/drawing/2014/main" xmlns="" id="{5C27E14F-C2AB-D340-CEC3-1B4654755A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66475" y="3111535"/>
            <a:ext cx="282035" cy="129250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0" name="Curved Connector 19">
            <a:extLst>
              <a:ext uri="{FF2B5EF4-FFF2-40B4-BE49-F238E27FC236}">
                <a16:creationId xmlns:a16="http://schemas.microsoft.com/office/drawing/2014/main" xmlns="" id="{8EA6B91C-762C-428D-90D4-5578DD624FE9}"/>
              </a:ext>
            </a:extLst>
          </p:cNvPr>
          <p:cNvCxnSpPr>
            <a:cxnSpLocks/>
            <a:stCxn id="9" idx="7"/>
          </p:cNvCxnSpPr>
          <p:nvPr/>
        </p:nvCxnSpPr>
        <p:spPr>
          <a:xfrm rot="5400000" flipH="1" flipV="1">
            <a:off x="2368885" y="2440472"/>
            <a:ext cx="220846" cy="284782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3" name="Curved Connector 19">
            <a:extLst>
              <a:ext uri="{FF2B5EF4-FFF2-40B4-BE49-F238E27FC236}">
                <a16:creationId xmlns:a16="http://schemas.microsoft.com/office/drawing/2014/main" xmlns="" id="{EC02EE4F-598A-98B9-572C-E42F84161F7E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237701" y="3418010"/>
            <a:ext cx="321887" cy="121068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5" name="Curved Connector 19">
            <a:extLst>
              <a:ext uri="{FF2B5EF4-FFF2-40B4-BE49-F238E27FC236}">
                <a16:creationId xmlns:a16="http://schemas.microsoft.com/office/drawing/2014/main" xmlns="" id="{893D9906-A825-742F-AEB0-F8BF6276059C}"/>
              </a:ext>
            </a:extLst>
          </p:cNvPr>
          <p:cNvCxnSpPr>
            <a:cxnSpLocks/>
          </p:cNvCxnSpPr>
          <p:nvPr/>
        </p:nvCxnSpPr>
        <p:spPr>
          <a:xfrm rot="10800000">
            <a:off x="3459114" y="4602707"/>
            <a:ext cx="550840" cy="479554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309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8EC2E-6665-484A-9F4E-A5699409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58" y="57322"/>
            <a:ext cx="3995888" cy="280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>
                <a:latin typeface="Book Antiqua" panose="02040602050305030304" pitchFamily="18" charset="0"/>
              </a:rPr>
              <a:t>Integrated Strategy Map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35E997-81C5-2A45-870F-73C559BA603D}"/>
              </a:ext>
            </a:extLst>
          </p:cNvPr>
          <p:cNvGraphicFramePr>
            <a:graphicFrameLocks noGrp="1"/>
          </p:cNvGraphicFramePr>
          <p:nvPr/>
        </p:nvGraphicFramePr>
        <p:xfrm>
          <a:off x="1" y="1003176"/>
          <a:ext cx="12126724" cy="6072455"/>
        </p:xfrm>
        <a:graphic>
          <a:graphicData uri="http://schemas.openxmlformats.org/drawingml/2006/table">
            <a:tbl>
              <a:tblPr firstRow="1" bandRow="1"/>
              <a:tblGrid>
                <a:gridCol w="150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7714">
                  <a:extLst>
                    <a:ext uri="{9D8B030D-6E8A-4147-A177-3AD203B41FA5}">
                      <a16:colId xmlns:a16="http://schemas.microsoft.com/office/drawing/2014/main" xmlns="" val="3705304398"/>
                    </a:ext>
                  </a:extLst>
                </a:gridCol>
                <a:gridCol w="2919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0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Perspectives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Strategic Objectives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Key Performance Indicators (KPIs)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i="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Initiatives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543"/>
                  </a:ext>
                </a:extLst>
              </a:tr>
              <a:tr h="31958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r>
                        <a:rPr lang="en-GB" sz="14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Stakeholders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4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108000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Rates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Agro – Industrialization programmes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working population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Private Sector Capacity drive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50851"/>
                  </a:ext>
                </a:extLst>
              </a:tr>
              <a:tr h="50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growth rate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Environment, Climate Change and Natural Resource Management Programmes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505078"/>
                  </a:ext>
                </a:extLst>
              </a:tr>
              <a:tr h="50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Agricultural production Volumes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Human Capital Development and Social Protection Programmes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172932"/>
                  </a:ext>
                </a:extLst>
              </a:tr>
              <a:tr h="31958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Financial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Stewardship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4DDA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rgbClr val="4DDA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Currency (Ugx)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0.255B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Budgeting and resource mobilization Plan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Currency (Ugx)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5B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Local Revenue enhancement plan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80979"/>
                  </a:ext>
                </a:extLst>
              </a:tr>
              <a:tr h="50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utilization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Public resources utilization plans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GB" sz="800" b="1" i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64950"/>
                  </a:ext>
                </a:extLst>
              </a:tr>
              <a:tr h="31958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Internal</a:t>
                      </a:r>
                      <a:b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Processes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Turnaround Satisfaction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Development Plan Implementation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Digitized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Implement Electronic Revenue systems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42656"/>
                  </a:ext>
                </a:extLst>
              </a:tr>
              <a:tr h="50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Government Performance Rank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 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Governance and Security strengthening Initiatives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684003"/>
                  </a:ext>
                </a:extLst>
              </a:tr>
              <a:tr h="31958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Organisational</a:t>
                      </a:r>
                      <a:b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35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rgbClr val="F35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Engagement Index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Implement Rewards and Sanction systems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Competent Employee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Implement Capacity building programmes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4846847"/>
                  </a:ext>
                </a:extLst>
              </a:tr>
              <a:tr h="319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net promoter score (eNPS)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Behavioral and Mindset Change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497429"/>
                  </a:ext>
                </a:extLst>
              </a:tr>
              <a:tr h="3195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Compliance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8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Governance Improvement programmes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988690"/>
                  </a:ext>
                </a:extLst>
              </a:tr>
              <a:tr h="22970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Core Value (APITIC) : Accountability-professionalism-integrity-teamwork-inclusiveness And Client Focus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773FF70-F643-8D4D-9044-A7B9AE970E4A}"/>
              </a:ext>
            </a:extLst>
          </p:cNvPr>
          <p:cNvGraphicFramePr>
            <a:graphicFrameLocks noGrp="1"/>
          </p:cNvGraphicFramePr>
          <p:nvPr/>
        </p:nvGraphicFramePr>
        <p:xfrm>
          <a:off x="45721" y="338207"/>
          <a:ext cx="11976050" cy="628485"/>
        </p:xfrm>
        <a:graphic>
          <a:graphicData uri="http://schemas.openxmlformats.org/drawingml/2006/table">
            <a:tbl>
              <a:tblPr firstRow="1" bandRow="1"/>
              <a:tblGrid>
                <a:gridCol w="1556738">
                  <a:extLst>
                    <a:ext uri="{9D8B030D-6E8A-4147-A177-3AD203B41FA5}">
                      <a16:colId xmlns:a16="http://schemas.microsoft.com/office/drawing/2014/main" xmlns="" val="1176598596"/>
                    </a:ext>
                  </a:extLst>
                </a:gridCol>
                <a:gridCol w="10419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Vision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 Prosperous, Productive and Healthy population by 2040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Mission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0" i="0" dirty="0">
                          <a:latin typeface="Book Antiqua" panose="02040602050305030304" pitchFamily="18" charset="0"/>
                        </a:rPr>
                        <a:t>To provide high quality and coordinated services to the community by focusing on both national and local priorities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2C708E12-B4E4-684E-98E8-8EF0C75AAFE8}"/>
              </a:ext>
            </a:extLst>
          </p:cNvPr>
          <p:cNvSpPr/>
          <p:nvPr/>
        </p:nvSpPr>
        <p:spPr>
          <a:xfrm>
            <a:off x="3363685" y="1616465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Household Incomes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DE03CFA-BA3C-7645-92E7-69150761F841}"/>
              </a:ext>
            </a:extLst>
          </p:cNvPr>
          <p:cNvSpPr/>
          <p:nvPr/>
        </p:nvSpPr>
        <p:spPr>
          <a:xfrm>
            <a:off x="3363685" y="306680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Central Govt Funds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F88537C-F0A7-C84C-A4FE-F3EE95C32F6D}"/>
              </a:ext>
            </a:extLst>
          </p:cNvPr>
          <p:cNvSpPr/>
          <p:nvPr/>
        </p:nvSpPr>
        <p:spPr>
          <a:xfrm>
            <a:off x="3512516" y="5474387"/>
            <a:ext cx="869033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employee Engagement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C7E8BB-1722-5646-AFE6-5CA7BB362802}"/>
              </a:ext>
            </a:extLst>
          </p:cNvPr>
          <p:cNvSpPr/>
          <p:nvPr/>
        </p:nvSpPr>
        <p:spPr>
          <a:xfrm>
            <a:off x="4389025" y="1255681"/>
            <a:ext cx="827999" cy="4485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the Quality of Life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352AFE0-41D7-AD40-BD3E-F30825E745BA}"/>
              </a:ext>
            </a:extLst>
          </p:cNvPr>
          <p:cNvSpPr/>
          <p:nvPr/>
        </p:nvSpPr>
        <p:spPr>
          <a:xfrm>
            <a:off x="2051109" y="3199709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Maximize resources utilization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82783C-262C-114C-B4F6-D4750E6FA4F1}"/>
              </a:ext>
            </a:extLst>
          </p:cNvPr>
          <p:cNvSpPr/>
          <p:nvPr/>
        </p:nvSpPr>
        <p:spPr>
          <a:xfrm>
            <a:off x="3234118" y="4356015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turnaround time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E25BC0-C09F-004F-AF94-27B514491145}"/>
              </a:ext>
            </a:extLst>
          </p:cNvPr>
          <p:cNvSpPr/>
          <p:nvPr/>
        </p:nvSpPr>
        <p:spPr>
          <a:xfrm>
            <a:off x="5045904" y="5837185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Governance system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FED0053-893D-DE47-BA6E-B61169DF105E}"/>
              </a:ext>
            </a:extLst>
          </p:cNvPr>
          <p:cNvSpPr/>
          <p:nvPr/>
        </p:nvSpPr>
        <p:spPr>
          <a:xfrm>
            <a:off x="1708304" y="5746847"/>
            <a:ext cx="1015064" cy="5999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employee competencies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16BF0C7-68DF-0E4B-905F-8F90CDB45084}"/>
              </a:ext>
            </a:extLst>
          </p:cNvPr>
          <p:cNvSpPr/>
          <p:nvPr/>
        </p:nvSpPr>
        <p:spPr>
          <a:xfrm>
            <a:off x="1751712" y="4595919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decentralization system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FE96B465-E3BB-8440-8260-7950EE5F11B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23078" y="4105738"/>
            <a:ext cx="913530" cy="12801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xmlns="" id="{78E9309A-4BA8-C141-A042-15990C3B6C86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2879108" y="3318801"/>
            <a:ext cx="484577" cy="13290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CC958F76-5D7A-EA4C-B881-DFDDEDB28B56}"/>
              </a:ext>
            </a:extLst>
          </p:cNvPr>
          <p:cNvCxnSpPr>
            <a:cxnSpLocks/>
            <a:stCxn id="25" idx="0"/>
            <a:endCxn id="189" idx="4"/>
          </p:cNvCxnSpPr>
          <p:nvPr/>
        </p:nvCxnSpPr>
        <p:spPr>
          <a:xfrm rot="5400000" flipH="1" flipV="1">
            <a:off x="4890077" y="4030656"/>
            <a:ext cx="805460" cy="15156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8397C6D4-2031-CA4D-8629-5218ADCB4322}"/>
              </a:ext>
            </a:extLst>
          </p:cNvPr>
          <p:cNvCxnSpPr>
            <a:cxnSpLocks/>
            <a:stCxn id="15" idx="6"/>
            <a:endCxn id="12" idx="2"/>
          </p:cNvCxnSpPr>
          <p:nvPr/>
        </p:nvCxnSpPr>
        <p:spPr>
          <a:xfrm flipV="1">
            <a:off x="2579711" y="4608015"/>
            <a:ext cx="654407" cy="23990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5689E002-B2EB-4341-A276-24E1F2D36EDC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2364386" y="4786205"/>
            <a:ext cx="990990" cy="960643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7C7A650B-DB34-C747-9DD8-595A8936FF64}"/>
              </a:ext>
            </a:extLst>
          </p:cNvPr>
          <p:cNvCxnSpPr>
            <a:cxnSpLocks/>
            <a:stCxn id="12" idx="0"/>
            <a:endCxn id="6" idx="4"/>
          </p:cNvCxnSpPr>
          <p:nvPr/>
        </p:nvCxnSpPr>
        <p:spPr>
          <a:xfrm rot="5400000" flipH="1" flipV="1">
            <a:off x="3320294" y="3898625"/>
            <a:ext cx="785215" cy="12956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E09F6C42-5379-D740-9965-CB1A704818B9}"/>
              </a:ext>
            </a:extLst>
          </p:cNvPr>
          <p:cNvCxnSpPr>
            <a:cxnSpLocks/>
            <a:stCxn id="12" idx="1"/>
            <a:endCxn id="10" idx="5"/>
          </p:cNvCxnSpPr>
          <p:nvPr/>
        </p:nvCxnSpPr>
        <p:spPr>
          <a:xfrm rot="16200000" flipV="1">
            <a:off x="2656651" y="3731099"/>
            <a:ext cx="799925" cy="59752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xmlns="" id="{6A2FB826-D4C4-EC48-8FF0-332080478F53}"/>
              </a:ext>
            </a:extLst>
          </p:cNvPr>
          <p:cNvCxnSpPr>
            <a:cxnSpLocks/>
            <a:stCxn id="10" idx="7"/>
            <a:endCxn id="114" idx="3"/>
          </p:cNvCxnSpPr>
          <p:nvPr/>
        </p:nvCxnSpPr>
        <p:spPr>
          <a:xfrm rot="5400000" flipH="1" flipV="1">
            <a:off x="2788541" y="2641285"/>
            <a:ext cx="601543" cy="66292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9BC4BA4-DB07-7E46-B2C5-A01EC351B619}"/>
              </a:ext>
            </a:extLst>
          </p:cNvPr>
          <p:cNvSpPr/>
          <p:nvPr/>
        </p:nvSpPr>
        <p:spPr>
          <a:xfrm>
            <a:off x="4717557" y="4509169"/>
            <a:ext cx="998934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Digitize District services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6D8BF6AD-2D52-1D42-8266-B4832B739799}"/>
              </a:ext>
            </a:extLst>
          </p:cNvPr>
          <p:cNvCxnSpPr>
            <a:cxnSpLocks/>
            <a:stCxn id="13" idx="3"/>
            <a:endCxn id="140" idx="6"/>
          </p:cNvCxnSpPr>
          <p:nvPr/>
        </p:nvCxnSpPr>
        <p:spPr>
          <a:xfrm rot="5400000">
            <a:off x="4600311" y="5778210"/>
            <a:ext cx="77686" cy="1056016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10CACCBB-6A15-3A45-8B6B-4945B4FD5A3F}"/>
              </a:ext>
            </a:extLst>
          </p:cNvPr>
          <p:cNvCxnSpPr>
            <a:cxnSpLocks/>
            <a:stCxn id="12" idx="7"/>
            <a:endCxn id="189" idx="3"/>
          </p:cNvCxnSpPr>
          <p:nvPr/>
        </p:nvCxnSpPr>
        <p:spPr>
          <a:xfrm rot="5400000" flipH="1" flipV="1">
            <a:off x="4108391" y="3462368"/>
            <a:ext cx="799924" cy="113498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0218B947-3DD2-FB4D-A436-3F8FAE569AB2}"/>
              </a:ext>
            </a:extLst>
          </p:cNvPr>
          <p:cNvCxnSpPr>
            <a:cxnSpLocks/>
            <a:endCxn id="6" idx="6"/>
          </p:cNvCxnSpPr>
          <p:nvPr/>
        </p:nvCxnSpPr>
        <p:spPr>
          <a:xfrm rot="10800000">
            <a:off x="4191685" y="3318801"/>
            <a:ext cx="729043" cy="16358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E712BC26-5DBE-C14F-96F8-2E96E46CD55F}"/>
              </a:ext>
            </a:extLst>
          </p:cNvPr>
          <p:cNvCxnSpPr>
            <a:cxnSpLocks/>
            <a:stCxn id="13" idx="0"/>
            <a:endCxn id="7" idx="6"/>
          </p:cNvCxnSpPr>
          <p:nvPr/>
        </p:nvCxnSpPr>
        <p:spPr>
          <a:xfrm rot="16200000" flipV="1">
            <a:off x="4865328" y="5242608"/>
            <a:ext cx="110798" cy="1078355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xmlns="" id="{C6A54911-F4D1-BD48-AE85-DC26CE74773F}"/>
              </a:ext>
            </a:extLst>
          </p:cNvPr>
          <p:cNvCxnSpPr>
            <a:cxnSpLocks/>
            <a:endCxn id="7" idx="5"/>
          </p:cNvCxnSpPr>
          <p:nvPr/>
        </p:nvCxnSpPr>
        <p:spPr>
          <a:xfrm rot="5400000" flipH="1" flipV="1">
            <a:off x="3820292" y="5935483"/>
            <a:ext cx="464896" cy="40308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9B731237-457E-F941-AEE3-AD212DEC6C6B}"/>
              </a:ext>
            </a:extLst>
          </p:cNvPr>
          <p:cNvCxnSpPr>
            <a:cxnSpLocks/>
            <a:stCxn id="14" idx="7"/>
            <a:endCxn id="7" idx="2"/>
          </p:cNvCxnSpPr>
          <p:nvPr/>
        </p:nvCxnSpPr>
        <p:spPr>
          <a:xfrm rot="5400000" flipH="1" flipV="1">
            <a:off x="2989455" y="5311648"/>
            <a:ext cx="108321" cy="937801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94BCF80E-002A-674D-9A27-762A05369BDD}"/>
              </a:ext>
            </a:extLst>
          </p:cNvPr>
          <p:cNvCxnSpPr>
            <a:cxnSpLocks/>
            <a:endCxn id="12" idx="4"/>
          </p:cNvCxnSpPr>
          <p:nvPr/>
        </p:nvCxnSpPr>
        <p:spPr>
          <a:xfrm rot="16200000" flipV="1">
            <a:off x="3420672" y="5087461"/>
            <a:ext cx="614373" cy="15947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B1C6BAF1-0E0E-0F42-9D06-A086D8398400}"/>
              </a:ext>
            </a:extLst>
          </p:cNvPr>
          <p:cNvCxnSpPr>
            <a:cxnSpLocks/>
            <a:stCxn id="14" idx="0"/>
            <a:endCxn id="15" idx="4"/>
          </p:cNvCxnSpPr>
          <p:nvPr/>
        </p:nvCxnSpPr>
        <p:spPr>
          <a:xfrm rot="16200000" flipV="1">
            <a:off x="1867310" y="5398321"/>
            <a:ext cx="646929" cy="5012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8322E841-1F4A-E5EA-8D0F-78C8E345AD29}"/>
              </a:ext>
            </a:extLst>
          </p:cNvPr>
          <p:cNvSpPr/>
          <p:nvPr/>
        </p:nvSpPr>
        <p:spPr>
          <a:xfrm>
            <a:off x="3272937" y="2241785"/>
            <a:ext cx="1009497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value addition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535FEADF-6DC2-ED99-C29F-AD0A10363497}"/>
              </a:ext>
            </a:extLst>
          </p:cNvPr>
          <p:cNvSpPr/>
          <p:nvPr/>
        </p:nvSpPr>
        <p:spPr>
          <a:xfrm>
            <a:off x="3283147" y="609306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Transform Corporate Culture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165" name="Curved Connector 21">
            <a:extLst>
              <a:ext uri="{FF2B5EF4-FFF2-40B4-BE49-F238E27FC236}">
                <a16:creationId xmlns:a16="http://schemas.microsoft.com/office/drawing/2014/main" xmlns="" id="{DF986043-6565-696E-A4A6-A1D7E22C45FA}"/>
              </a:ext>
            </a:extLst>
          </p:cNvPr>
          <p:cNvCxnSpPr>
            <a:cxnSpLocks/>
            <a:stCxn id="7" idx="7"/>
            <a:endCxn id="25" idx="3"/>
          </p:cNvCxnSpPr>
          <p:nvPr/>
        </p:nvCxnSpPr>
        <p:spPr>
          <a:xfrm rot="5400000" flipH="1" flipV="1">
            <a:off x="4254646" y="4938996"/>
            <a:ext cx="608837" cy="60956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74" name="Curved Connector 21">
            <a:extLst>
              <a:ext uri="{FF2B5EF4-FFF2-40B4-BE49-F238E27FC236}">
                <a16:creationId xmlns:a16="http://schemas.microsoft.com/office/drawing/2014/main" xmlns="" id="{1D35C756-5139-1907-18A6-FF62B1FFAB33}"/>
              </a:ext>
            </a:extLst>
          </p:cNvPr>
          <p:cNvCxnSpPr>
            <a:cxnSpLocks/>
          </p:cNvCxnSpPr>
          <p:nvPr/>
        </p:nvCxnSpPr>
        <p:spPr>
          <a:xfrm rot="10800000">
            <a:off x="3923498" y="4761171"/>
            <a:ext cx="793026" cy="10542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189" name="Oval 188">
            <a:extLst>
              <a:ext uri="{FF2B5EF4-FFF2-40B4-BE49-F238E27FC236}">
                <a16:creationId xmlns:a16="http://schemas.microsoft.com/office/drawing/2014/main" xmlns="" id="{A74D06E2-156A-6D58-5341-C9BAA7B06A38}"/>
              </a:ext>
            </a:extLst>
          </p:cNvPr>
          <p:cNvSpPr/>
          <p:nvPr/>
        </p:nvSpPr>
        <p:spPr>
          <a:xfrm>
            <a:off x="4954590" y="3199710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local revenues</a:t>
            </a:r>
          </a:p>
        </p:txBody>
      </p:sp>
      <p:cxnSp>
        <p:nvCxnSpPr>
          <p:cNvPr id="207" name="Curved Connector 18">
            <a:extLst>
              <a:ext uri="{FF2B5EF4-FFF2-40B4-BE49-F238E27FC236}">
                <a16:creationId xmlns:a16="http://schemas.microsoft.com/office/drawing/2014/main" xmlns="" id="{E5149F71-4C7C-CA1C-58F2-8481AA4D0279}"/>
              </a:ext>
            </a:extLst>
          </p:cNvPr>
          <p:cNvCxnSpPr>
            <a:cxnSpLocks/>
            <a:stCxn id="189" idx="0"/>
            <a:endCxn id="9" idx="5"/>
          </p:cNvCxnSpPr>
          <p:nvPr/>
        </p:nvCxnSpPr>
        <p:spPr>
          <a:xfrm rot="16200000" flipV="1">
            <a:off x="4451597" y="2282717"/>
            <a:ext cx="1561163" cy="27282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0" name="Curved Connector 18">
            <a:extLst>
              <a:ext uri="{FF2B5EF4-FFF2-40B4-BE49-F238E27FC236}">
                <a16:creationId xmlns:a16="http://schemas.microsoft.com/office/drawing/2014/main" xmlns="" id="{1925E1C7-E9C8-582E-4595-C315B1811254}"/>
              </a:ext>
            </a:extLst>
          </p:cNvPr>
          <p:cNvCxnSpPr>
            <a:cxnSpLocks/>
            <a:stCxn id="189" idx="1"/>
            <a:endCxn id="114" idx="5"/>
          </p:cNvCxnSpPr>
          <p:nvPr/>
        </p:nvCxnSpPr>
        <p:spPr>
          <a:xfrm rot="16200000" flipV="1">
            <a:off x="4304451" y="2502121"/>
            <a:ext cx="601544" cy="94125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2" name="Curved Connector 18">
            <a:extLst>
              <a:ext uri="{FF2B5EF4-FFF2-40B4-BE49-F238E27FC236}">
                <a16:creationId xmlns:a16="http://schemas.microsoft.com/office/drawing/2014/main" xmlns="" id="{5247D213-DE91-8448-9493-086F37D7CA1A}"/>
              </a:ext>
            </a:extLst>
          </p:cNvPr>
          <p:cNvCxnSpPr>
            <a:cxnSpLocks/>
            <a:stCxn id="6" idx="0"/>
            <a:endCxn id="114" idx="4"/>
          </p:cNvCxnSpPr>
          <p:nvPr/>
        </p:nvCxnSpPr>
        <p:spPr>
          <a:xfrm rot="5400000" flipH="1" flipV="1">
            <a:off x="3617177" y="2906293"/>
            <a:ext cx="321017" cy="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4" name="Curved Connector 18">
            <a:extLst>
              <a:ext uri="{FF2B5EF4-FFF2-40B4-BE49-F238E27FC236}">
                <a16:creationId xmlns:a16="http://schemas.microsoft.com/office/drawing/2014/main" xmlns="" id="{A4CC223E-24DC-588A-6DC2-BA0E1BC770D1}"/>
              </a:ext>
            </a:extLst>
          </p:cNvPr>
          <p:cNvCxnSpPr>
            <a:cxnSpLocks/>
            <a:stCxn id="140" idx="2"/>
            <a:endCxn id="14" idx="6"/>
          </p:cNvCxnSpPr>
          <p:nvPr/>
        </p:nvCxnSpPr>
        <p:spPr>
          <a:xfrm rot="10800000">
            <a:off x="2723369" y="6046823"/>
            <a:ext cx="559779" cy="29823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6" name="Curved Connector 18">
            <a:extLst>
              <a:ext uri="{FF2B5EF4-FFF2-40B4-BE49-F238E27FC236}">
                <a16:creationId xmlns:a16="http://schemas.microsoft.com/office/drawing/2014/main" xmlns="" id="{FFCCE5EF-0EBC-2E08-A6DD-5213FAE425A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00676" y="1821902"/>
            <a:ext cx="699226" cy="40281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0" name="Curved Connector 18">
            <a:extLst>
              <a:ext uri="{FF2B5EF4-FFF2-40B4-BE49-F238E27FC236}">
                <a16:creationId xmlns:a16="http://schemas.microsoft.com/office/drawing/2014/main" xmlns="" id="{8BD9B624-2155-B04C-C032-C9816D552C9E}"/>
              </a:ext>
            </a:extLst>
          </p:cNvPr>
          <p:cNvCxnSpPr>
            <a:cxnSpLocks/>
            <a:stCxn id="114" idx="2"/>
          </p:cNvCxnSpPr>
          <p:nvPr/>
        </p:nvCxnSpPr>
        <p:spPr>
          <a:xfrm rot="10800000">
            <a:off x="2811261" y="1913913"/>
            <a:ext cx="461676" cy="579872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4" name="Curved Connector 18">
            <a:extLst>
              <a:ext uri="{FF2B5EF4-FFF2-40B4-BE49-F238E27FC236}">
                <a16:creationId xmlns:a16="http://schemas.microsoft.com/office/drawing/2014/main" xmlns="" id="{BA40046A-2426-8253-D3BA-3A765AC7E7FE}"/>
              </a:ext>
            </a:extLst>
          </p:cNvPr>
          <p:cNvCxnSpPr>
            <a:cxnSpLocks/>
            <a:endCxn id="56" idx="6"/>
          </p:cNvCxnSpPr>
          <p:nvPr/>
        </p:nvCxnSpPr>
        <p:spPr>
          <a:xfrm rot="10800000">
            <a:off x="3039919" y="1692100"/>
            <a:ext cx="388539" cy="10049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6" name="Curved Connector 18">
            <a:extLst>
              <a:ext uri="{FF2B5EF4-FFF2-40B4-BE49-F238E27FC236}">
                <a16:creationId xmlns:a16="http://schemas.microsoft.com/office/drawing/2014/main" xmlns="" id="{A99F895C-809C-251A-6F5E-209444DB5DE9}"/>
              </a:ext>
            </a:extLst>
          </p:cNvPr>
          <p:cNvCxnSpPr>
            <a:cxnSpLocks/>
            <a:stCxn id="114" idx="1"/>
            <a:endCxn id="5" idx="3"/>
          </p:cNvCxnSpPr>
          <p:nvPr/>
        </p:nvCxnSpPr>
        <p:spPr>
          <a:xfrm rot="5400000" flipH="1" flipV="1">
            <a:off x="3318389" y="2149041"/>
            <a:ext cx="268939" cy="6416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9" name="Curved Connector 18">
            <a:extLst>
              <a:ext uri="{FF2B5EF4-FFF2-40B4-BE49-F238E27FC236}">
                <a16:creationId xmlns:a16="http://schemas.microsoft.com/office/drawing/2014/main" xmlns="" id="{7CD9FCD7-7A93-000A-3879-7D19D3AF9EB0}"/>
              </a:ext>
            </a:extLst>
          </p:cNvPr>
          <p:cNvCxnSpPr>
            <a:cxnSpLocks/>
          </p:cNvCxnSpPr>
          <p:nvPr/>
        </p:nvCxnSpPr>
        <p:spPr>
          <a:xfrm flipV="1">
            <a:off x="2956264" y="1410927"/>
            <a:ext cx="1425285" cy="10049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pic>
        <p:nvPicPr>
          <p:cNvPr id="239" name="Picture 238" descr="Mukono DIstrict">
            <a:extLst>
              <a:ext uri="{FF2B5EF4-FFF2-40B4-BE49-F238E27FC236}">
                <a16:creationId xmlns:a16="http://schemas.microsoft.com/office/drawing/2014/main" xmlns="" id="{E565339D-7183-DA5A-0A66-148BC2B36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367" y="56161"/>
            <a:ext cx="1958340" cy="51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xmlns="" id="{1D92FC95-E2FC-0ECD-9362-859D9319D6A3}"/>
              </a:ext>
            </a:extLst>
          </p:cNvPr>
          <p:cNvSpPr/>
          <p:nvPr/>
        </p:nvSpPr>
        <p:spPr>
          <a:xfrm>
            <a:off x="2211919" y="1440100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Reduce Poverty</a:t>
            </a:r>
          </a:p>
        </p:txBody>
      </p:sp>
      <p:cxnSp>
        <p:nvCxnSpPr>
          <p:cNvPr id="95" name="Curved Connector 18">
            <a:extLst>
              <a:ext uri="{FF2B5EF4-FFF2-40B4-BE49-F238E27FC236}">
                <a16:creationId xmlns:a16="http://schemas.microsoft.com/office/drawing/2014/main" xmlns="" id="{248ACB8A-D813-C563-9C4F-68EFBD4C6C40}"/>
              </a:ext>
            </a:extLst>
          </p:cNvPr>
          <p:cNvCxnSpPr>
            <a:cxnSpLocks/>
          </p:cNvCxnSpPr>
          <p:nvPr/>
        </p:nvCxnSpPr>
        <p:spPr>
          <a:xfrm flipV="1">
            <a:off x="4150218" y="1616645"/>
            <a:ext cx="330776" cy="19725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3" name="Curved Connector 18">
            <a:extLst>
              <a:ext uri="{FF2B5EF4-FFF2-40B4-BE49-F238E27FC236}">
                <a16:creationId xmlns:a16="http://schemas.microsoft.com/office/drawing/2014/main" xmlns="" id="{4B345A65-DEE5-8333-9EB3-0D08DBF4324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27988" y="5299474"/>
            <a:ext cx="837185" cy="26457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7" name="Curved Connector 21">
            <a:extLst>
              <a:ext uri="{FF2B5EF4-FFF2-40B4-BE49-F238E27FC236}">
                <a16:creationId xmlns:a16="http://schemas.microsoft.com/office/drawing/2014/main" xmlns="" id="{AEA30314-F201-B883-CF65-AF90AA763519}"/>
              </a:ext>
            </a:extLst>
          </p:cNvPr>
          <p:cNvCxnSpPr>
            <a:cxnSpLocks/>
            <a:stCxn id="10" idx="0"/>
            <a:endCxn id="56" idx="4"/>
          </p:cNvCxnSpPr>
          <p:nvPr/>
        </p:nvCxnSpPr>
        <p:spPr>
          <a:xfrm rot="5400000" flipH="1" flipV="1">
            <a:off x="1917709" y="2491499"/>
            <a:ext cx="1255610" cy="16081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945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8EC2E-6665-484A-9F4E-A5699409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692" y="34633"/>
            <a:ext cx="6080747" cy="58033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Entebbe Municipality Council Integrated Strategy  Map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35E997-81C5-2A45-870F-73C559BA60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329179"/>
          <a:ext cx="12191999" cy="5611763"/>
        </p:xfrm>
        <a:graphic>
          <a:graphicData uri="http://schemas.openxmlformats.org/drawingml/2006/table">
            <a:tbl>
              <a:tblPr firstRow="1" bandRow="1"/>
              <a:tblGrid>
                <a:gridCol w="1128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469">
                  <a:extLst>
                    <a:ext uri="{9D8B030D-6E8A-4147-A177-3AD203B41FA5}">
                      <a16:colId xmlns:a16="http://schemas.microsoft.com/office/drawing/2014/main" xmlns="" val="4270354432"/>
                    </a:ext>
                  </a:extLst>
                </a:gridCol>
                <a:gridCol w="2732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14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Strategic Objectives</a:t>
                      </a: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Key Performance Indicator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Targets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Strategic Initiatives/Projects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543"/>
                  </a:ext>
                </a:extLst>
              </a:tr>
              <a:tr h="32468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8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Stakeholders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800" b="1" dirty="0">
                        <a:latin typeface="Book Antiqua" panose="02040602050305030304" pitchFamily="18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Poverty rates annually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100% of NDP programmes targeting the municipality in MDP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of households dependent on subsistence agriculture annually (%)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100% Agro-industrialization programmes in MDP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117465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Crop and animal products value added annually (Million Tons)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100% Value addition initiatives in MDPP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640259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Jobs created by the Industrial sector annually (%)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100% Private sector initiatives in the MDP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372722"/>
                  </a:ext>
                </a:extLst>
              </a:tr>
              <a:tr h="32468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Financial Stewardships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central government transfer annually (%)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Local government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revenue enhancement programmes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957837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Donors/Funders annually (%)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Implement Resource Mobilization strategies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447301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Absorption rate annually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940268"/>
                  </a:ext>
                </a:extLst>
              </a:tr>
              <a:tr h="32468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8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Internal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of Government effectiveness Index annually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0.124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sector Transformation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Turnaround Time delays reduced annually (%)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update Client Charter Service Standards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600049"/>
                  </a:ext>
                </a:extLst>
              </a:tr>
              <a:tr h="3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municipal government processes annually (%)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Undertake Process mapping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614336"/>
                  </a:ext>
                </a:extLst>
              </a:tr>
              <a:tr h="132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Digitalize government service annually (%)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Update Government Digitalization initiatives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548444"/>
                  </a:ext>
                </a:extLst>
              </a:tr>
              <a:tr h="28231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Organisational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employee engagement index annually 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a reward management system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3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employee skills and knowledge (%)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an annual training programme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773052"/>
                  </a:ext>
                </a:extLst>
              </a:tr>
              <a:tr h="2823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Employee Net Promoter Score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EnPS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Municipality Culture change initiatives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4706973"/>
                  </a:ext>
                </a:extLst>
              </a:tr>
              <a:tr h="394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Municipality Governance Compliance Rate annually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Governance Improvement programmes in MDP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843740"/>
                  </a:ext>
                </a:extLst>
              </a:tr>
              <a:tr h="361033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</a:rPr>
                        <a:t>Core Value : Effectiveness, efficiency, Transparency, accountability and Integrity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773FF70-F643-8D4D-9044-A7B9AE970E4A}"/>
              </a:ext>
            </a:extLst>
          </p:cNvPr>
          <p:cNvGraphicFramePr>
            <a:graphicFrameLocks noGrp="1"/>
          </p:cNvGraphicFramePr>
          <p:nvPr/>
        </p:nvGraphicFramePr>
        <p:xfrm>
          <a:off x="1569944" y="658693"/>
          <a:ext cx="9352154" cy="583722"/>
        </p:xfrm>
        <a:graphic>
          <a:graphicData uri="http://schemas.openxmlformats.org/drawingml/2006/table">
            <a:tbl>
              <a:tblPr firstRow="1" bandRow="1"/>
              <a:tblGrid>
                <a:gridCol w="1215664">
                  <a:extLst>
                    <a:ext uri="{9D8B030D-6E8A-4147-A177-3AD203B41FA5}">
                      <a16:colId xmlns:a16="http://schemas.microsoft.com/office/drawing/2014/main" xmlns="" val="1176598596"/>
                    </a:ext>
                  </a:extLst>
                </a:gridCol>
                <a:gridCol w="8136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Vision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A model self-sustaining municipality with a prosperous people by 2040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Mission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i="0" dirty="0">
                          <a:latin typeface="Myriad Pro" panose="020B0503030403020204" pitchFamily="34" charset="0"/>
                        </a:rPr>
                        <a:t>To ensure sustainable service delivery to the satisfaction of the people of Entebbe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2C708E12-B4E4-684E-98E8-8EF0C75AAFE8}"/>
              </a:ext>
            </a:extLst>
          </p:cNvPr>
          <p:cNvSpPr/>
          <p:nvPr/>
        </p:nvSpPr>
        <p:spPr>
          <a:xfrm>
            <a:off x="1317088" y="2039899"/>
            <a:ext cx="1056672" cy="3666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the private sector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DE03CFA-BA3C-7645-92E7-69150761F841}"/>
              </a:ext>
            </a:extLst>
          </p:cNvPr>
          <p:cNvSpPr/>
          <p:nvPr/>
        </p:nvSpPr>
        <p:spPr>
          <a:xfrm>
            <a:off x="3185195" y="2983568"/>
            <a:ext cx="1099172" cy="44622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central government funds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F88537C-F0A7-C84C-A4FE-F3EE95C32F6D}"/>
              </a:ext>
            </a:extLst>
          </p:cNvPr>
          <p:cNvSpPr/>
          <p:nvPr/>
        </p:nvSpPr>
        <p:spPr>
          <a:xfrm>
            <a:off x="2917860" y="5447622"/>
            <a:ext cx="1022532" cy="49351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employee engagement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3A7380-693D-9442-9375-BD461B5D9BED}"/>
              </a:ext>
            </a:extLst>
          </p:cNvPr>
          <p:cNvSpPr/>
          <p:nvPr/>
        </p:nvSpPr>
        <p:spPr>
          <a:xfrm>
            <a:off x="2642713" y="170084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 Household Incomes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C7E8BB-1722-5646-AFE6-5CA7BB362802}"/>
              </a:ext>
            </a:extLst>
          </p:cNvPr>
          <p:cNvSpPr/>
          <p:nvPr/>
        </p:nvSpPr>
        <p:spPr>
          <a:xfrm>
            <a:off x="4425866" y="1690862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the Quality of Life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352AFE0-41D7-AD40-BD3E-F30825E745BA}"/>
              </a:ext>
            </a:extLst>
          </p:cNvPr>
          <p:cNvSpPr/>
          <p:nvPr/>
        </p:nvSpPr>
        <p:spPr>
          <a:xfrm>
            <a:off x="2550955" y="3446930"/>
            <a:ext cx="1099139" cy="49351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 local revenue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FCAB806-A29C-294B-A5BE-2CB178C8E24C}"/>
              </a:ext>
            </a:extLst>
          </p:cNvPr>
          <p:cNvSpPr/>
          <p:nvPr/>
        </p:nvSpPr>
        <p:spPr>
          <a:xfrm>
            <a:off x="3453254" y="4335162"/>
            <a:ext cx="1548802" cy="39711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municipal government processes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82783C-262C-114C-B4F6-D4750E6FA4F1}"/>
              </a:ext>
            </a:extLst>
          </p:cNvPr>
          <p:cNvSpPr/>
          <p:nvPr/>
        </p:nvSpPr>
        <p:spPr>
          <a:xfrm>
            <a:off x="1479230" y="4764537"/>
            <a:ext cx="1056672" cy="35572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turnaround time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E25BC0-C09F-004F-AF94-27B514491145}"/>
              </a:ext>
            </a:extLst>
          </p:cNvPr>
          <p:cNvSpPr/>
          <p:nvPr/>
        </p:nvSpPr>
        <p:spPr>
          <a:xfrm>
            <a:off x="2982862" y="6058395"/>
            <a:ext cx="1381606" cy="42412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municipality governance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FED0053-893D-DE47-BA6E-B61169DF105E}"/>
              </a:ext>
            </a:extLst>
          </p:cNvPr>
          <p:cNvSpPr/>
          <p:nvPr/>
        </p:nvSpPr>
        <p:spPr>
          <a:xfrm>
            <a:off x="1665673" y="5631234"/>
            <a:ext cx="1004326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 employee skills and knowledge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16BF0C7-68DF-0E4B-905F-8F90CDB45084}"/>
              </a:ext>
            </a:extLst>
          </p:cNvPr>
          <p:cNvSpPr/>
          <p:nvPr/>
        </p:nvSpPr>
        <p:spPr>
          <a:xfrm>
            <a:off x="1394950" y="4317690"/>
            <a:ext cx="1225233" cy="3217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Deepen decentralization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48648F-2941-2C4A-A98C-DEC8E07B4831}"/>
              </a:ext>
            </a:extLst>
          </p:cNvPr>
          <p:cNvSpPr/>
          <p:nvPr/>
        </p:nvSpPr>
        <p:spPr>
          <a:xfrm>
            <a:off x="1722956" y="3169077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Mobilize Resources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FE96B465-E3BB-8440-8260-7950EE5F11B8}"/>
              </a:ext>
            </a:extLst>
          </p:cNvPr>
          <p:cNvCxnSpPr>
            <a:cxnSpLocks/>
            <a:stCxn id="7" idx="7"/>
          </p:cNvCxnSpPr>
          <p:nvPr/>
        </p:nvCxnSpPr>
        <p:spPr>
          <a:xfrm rot="5400000" flipH="1" flipV="1">
            <a:off x="3961130" y="4998833"/>
            <a:ext cx="350578" cy="691547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xmlns="" id="{78E9309A-4BA8-C141-A042-15990C3B6C86}"/>
              </a:ext>
            </a:extLst>
          </p:cNvPr>
          <p:cNvCxnSpPr>
            <a:cxnSpLocks/>
            <a:stCxn id="71" idx="1"/>
            <a:endCxn id="8" idx="5"/>
          </p:cNvCxnSpPr>
          <p:nvPr/>
        </p:nvCxnSpPr>
        <p:spPr>
          <a:xfrm rot="16200000" flipV="1">
            <a:off x="3470716" y="2009770"/>
            <a:ext cx="140407" cy="38293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CC958F76-5D7A-EA4C-B881-DFDDEDB28B5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31546" y="5255213"/>
            <a:ext cx="576822" cy="17521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8397C6D4-2031-CA4D-8629-5218ADCB4322}"/>
              </a:ext>
            </a:extLst>
          </p:cNvPr>
          <p:cNvCxnSpPr>
            <a:cxnSpLocks/>
            <a:stCxn id="7" idx="1"/>
            <a:endCxn id="12" idx="5"/>
          </p:cNvCxnSpPr>
          <p:nvPr/>
        </p:nvCxnSpPr>
        <p:spPr>
          <a:xfrm rot="16200000" flipV="1">
            <a:off x="2498519" y="4950808"/>
            <a:ext cx="451725" cy="68645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5689E002-B2EB-4341-A276-24E1F2D36ED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39903" y="4695312"/>
            <a:ext cx="320120" cy="17406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7C7A650B-DB34-C747-9DD8-595A8936FF64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 flipH="1" flipV="1">
            <a:off x="1399865" y="4738472"/>
            <a:ext cx="320678" cy="2835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E09F6C42-5379-D740-9965-CB1A704818B9}"/>
              </a:ext>
            </a:extLst>
          </p:cNvPr>
          <p:cNvCxnSpPr>
            <a:cxnSpLocks/>
            <a:endCxn id="72" idx="5"/>
          </p:cNvCxnSpPr>
          <p:nvPr/>
        </p:nvCxnSpPr>
        <p:spPr>
          <a:xfrm rot="16200000" flipV="1">
            <a:off x="4675742" y="4304496"/>
            <a:ext cx="1344423" cy="3543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xmlns="" id="{6A2FB826-D4C4-EC48-8FF0-332080478F53}"/>
              </a:ext>
            </a:extLst>
          </p:cNvPr>
          <p:cNvCxnSpPr>
            <a:cxnSpLocks/>
            <a:endCxn id="10" idx="5"/>
          </p:cNvCxnSpPr>
          <p:nvPr/>
        </p:nvCxnSpPr>
        <p:spPr>
          <a:xfrm rot="16200000" flipV="1">
            <a:off x="3456542" y="3900756"/>
            <a:ext cx="466992" cy="40181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9BC4BA4-DB07-7E46-B2C5-A01EC351B619}"/>
              </a:ext>
            </a:extLst>
          </p:cNvPr>
          <p:cNvSpPr/>
          <p:nvPr/>
        </p:nvSpPr>
        <p:spPr>
          <a:xfrm>
            <a:off x="4059474" y="4784268"/>
            <a:ext cx="1381606" cy="3666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Digitalize government service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6D8BF6AD-2D52-1D42-8266-B4832B739799}"/>
              </a:ext>
            </a:extLst>
          </p:cNvPr>
          <p:cNvCxnSpPr>
            <a:cxnSpLocks/>
          </p:cNvCxnSpPr>
          <p:nvPr/>
        </p:nvCxnSpPr>
        <p:spPr>
          <a:xfrm rot="10800000">
            <a:off x="2457292" y="5036988"/>
            <a:ext cx="1688573" cy="3484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10CACCBB-6A15-3A45-8B6B-4945B4FD5A3F}"/>
              </a:ext>
            </a:extLst>
          </p:cNvPr>
          <p:cNvCxnSpPr>
            <a:cxnSpLocks/>
            <a:stCxn id="73" idx="0"/>
            <a:endCxn id="25" idx="4"/>
          </p:cNvCxnSpPr>
          <p:nvPr/>
        </p:nvCxnSpPr>
        <p:spPr>
          <a:xfrm rot="16200000" flipV="1">
            <a:off x="4765374" y="5135870"/>
            <a:ext cx="306522" cy="33671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0218B947-3DD2-FB4D-A436-3F8FAE569AB2}"/>
              </a:ext>
            </a:extLst>
          </p:cNvPr>
          <p:cNvCxnSpPr>
            <a:cxnSpLocks/>
            <a:stCxn id="15" idx="7"/>
            <a:endCxn id="10" idx="4"/>
          </p:cNvCxnSpPr>
          <p:nvPr/>
        </p:nvCxnSpPr>
        <p:spPr>
          <a:xfrm rot="5400000" flipH="1" flipV="1">
            <a:off x="2558456" y="3822739"/>
            <a:ext cx="424365" cy="65977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E712BC26-5DBE-C14F-96F8-2E96E46CD55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569447" y="5694378"/>
            <a:ext cx="348413" cy="8083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xmlns="" id="{C6A54911-F4D1-BD48-AE85-DC26CE74773F}"/>
              </a:ext>
            </a:extLst>
          </p:cNvPr>
          <p:cNvCxnSpPr>
            <a:cxnSpLocks/>
            <a:stCxn id="73" idx="2"/>
            <a:endCxn id="7" idx="6"/>
          </p:cNvCxnSpPr>
          <p:nvPr/>
        </p:nvCxnSpPr>
        <p:spPr>
          <a:xfrm rot="10800000">
            <a:off x="3940392" y="5694379"/>
            <a:ext cx="635334" cy="1511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9B731237-457E-F941-AEE3-AD212DEC6C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04186" y="5921076"/>
            <a:ext cx="280619" cy="11824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94BCF80E-002A-674D-9A27-762A05369BDD}"/>
              </a:ext>
            </a:extLst>
          </p:cNvPr>
          <p:cNvCxnSpPr>
            <a:cxnSpLocks/>
            <a:stCxn id="13" idx="7"/>
            <a:endCxn id="73" idx="3"/>
          </p:cNvCxnSpPr>
          <p:nvPr/>
        </p:nvCxnSpPr>
        <p:spPr>
          <a:xfrm rot="5400000" flipH="1" flipV="1">
            <a:off x="4327391" y="5722425"/>
            <a:ext cx="232827" cy="56333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B1C6BAF1-0E0E-0F42-9D06-A086D8398400}"/>
              </a:ext>
            </a:extLst>
          </p:cNvPr>
          <p:cNvCxnSpPr>
            <a:cxnSpLocks/>
            <a:stCxn id="13" idx="2"/>
            <a:endCxn id="14" idx="6"/>
          </p:cNvCxnSpPr>
          <p:nvPr/>
        </p:nvCxnSpPr>
        <p:spPr>
          <a:xfrm rot="10800000">
            <a:off x="2670000" y="5883234"/>
            <a:ext cx="312863" cy="38722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20AE02B-B81F-9107-8CB4-BA29EF9C9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" y="150631"/>
            <a:ext cx="1432875" cy="10777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E59DDCA-AC91-AD29-25DB-8A909551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654" y="11743"/>
            <a:ext cx="1123406" cy="1259664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xmlns="" id="{50ED03B0-330E-45F9-4CC4-6A8FFD16A969}"/>
              </a:ext>
            </a:extLst>
          </p:cNvPr>
          <p:cNvSpPr/>
          <p:nvPr/>
        </p:nvSpPr>
        <p:spPr>
          <a:xfrm>
            <a:off x="3577093" y="2217736"/>
            <a:ext cx="1060391" cy="3666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value addition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75D8AEBF-930A-4EDD-5CC4-FC055862D637}"/>
              </a:ext>
            </a:extLst>
          </p:cNvPr>
          <p:cNvSpPr/>
          <p:nvPr/>
        </p:nvSpPr>
        <p:spPr>
          <a:xfrm>
            <a:off x="4414392" y="3219810"/>
            <a:ext cx="107297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Maximize resources utilizations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DE3E95C0-0D8B-1651-C3B1-C713E13B3029}"/>
              </a:ext>
            </a:extLst>
          </p:cNvPr>
          <p:cNvSpPr/>
          <p:nvPr/>
        </p:nvSpPr>
        <p:spPr>
          <a:xfrm>
            <a:off x="4575726" y="5457489"/>
            <a:ext cx="1022532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municipality culture</a:t>
            </a:r>
          </a:p>
        </p:txBody>
      </p:sp>
      <p:cxnSp>
        <p:nvCxnSpPr>
          <p:cNvPr id="110" name="Curved Connector 27">
            <a:extLst>
              <a:ext uri="{FF2B5EF4-FFF2-40B4-BE49-F238E27FC236}">
                <a16:creationId xmlns:a16="http://schemas.microsoft.com/office/drawing/2014/main" xmlns="" id="{59BAE37B-D555-B870-C2B7-EC3F1D9659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18621" y="3950169"/>
            <a:ext cx="648566" cy="12142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2" name="Curved Connector 27">
            <a:extLst>
              <a:ext uri="{FF2B5EF4-FFF2-40B4-BE49-F238E27FC236}">
                <a16:creationId xmlns:a16="http://schemas.microsoft.com/office/drawing/2014/main" xmlns="" id="{EC4A4FF3-359C-A901-9AD5-7F7495DE55EB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373760" y="1952841"/>
            <a:ext cx="268953" cy="27040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4" name="Curved Connector 27">
            <a:extLst>
              <a:ext uri="{FF2B5EF4-FFF2-40B4-BE49-F238E27FC236}">
                <a16:creationId xmlns:a16="http://schemas.microsoft.com/office/drawing/2014/main" xmlns="" id="{FF1D9175-54CF-9710-0B26-E830F0BCCA35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650094" y="3441112"/>
            <a:ext cx="162304" cy="252574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5" name="Curved Connector 27">
            <a:extLst>
              <a:ext uri="{FF2B5EF4-FFF2-40B4-BE49-F238E27FC236}">
                <a16:creationId xmlns:a16="http://schemas.microsoft.com/office/drawing/2014/main" xmlns="" id="{FE8D6F4D-7446-333B-2568-5FB98F381F36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rot="5400000" flipH="1" flipV="1">
            <a:off x="1749954" y="3930689"/>
            <a:ext cx="644614" cy="12938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9" name="Curved Connector 27">
            <a:extLst>
              <a:ext uri="{FF2B5EF4-FFF2-40B4-BE49-F238E27FC236}">
                <a16:creationId xmlns:a16="http://schemas.microsoft.com/office/drawing/2014/main" xmlns="" id="{4B0FC513-34A6-C445-7924-159107A62B5A}"/>
              </a:ext>
            </a:extLst>
          </p:cNvPr>
          <p:cNvCxnSpPr>
            <a:cxnSpLocks/>
            <a:stCxn id="72" idx="2"/>
            <a:endCxn id="6" idx="5"/>
          </p:cNvCxnSpPr>
          <p:nvPr/>
        </p:nvCxnSpPr>
        <p:spPr>
          <a:xfrm rot="10800000">
            <a:off x="4123398" y="3364448"/>
            <a:ext cx="290995" cy="107363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2" name="Curved Connector 27">
            <a:extLst>
              <a:ext uri="{FF2B5EF4-FFF2-40B4-BE49-F238E27FC236}">
                <a16:creationId xmlns:a16="http://schemas.microsoft.com/office/drawing/2014/main" xmlns="" id="{7519FE2E-987E-AFE3-8B62-D2B0A6D2A444}"/>
              </a:ext>
            </a:extLst>
          </p:cNvPr>
          <p:cNvCxnSpPr>
            <a:cxnSpLocks/>
            <a:stCxn id="72" idx="0"/>
            <a:endCxn id="71" idx="5"/>
          </p:cNvCxnSpPr>
          <p:nvPr/>
        </p:nvCxnSpPr>
        <p:spPr>
          <a:xfrm rot="16200000" flipV="1">
            <a:off x="4372000" y="2640927"/>
            <a:ext cx="689077" cy="46868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4" name="Curved Connector 27">
            <a:extLst>
              <a:ext uri="{FF2B5EF4-FFF2-40B4-BE49-F238E27FC236}">
                <a16:creationId xmlns:a16="http://schemas.microsoft.com/office/drawing/2014/main" xmlns="" id="{0E9585D4-EA9A-BEDE-1579-73CB56CAFE39}"/>
              </a:ext>
            </a:extLst>
          </p:cNvPr>
          <p:cNvCxnSpPr>
            <a:cxnSpLocks/>
          </p:cNvCxnSpPr>
          <p:nvPr/>
        </p:nvCxnSpPr>
        <p:spPr>
          <a:xfrm flipV="1">
            <a:off x="2561453" y="3129054"/>
            <a:ext cx="634240" cy="21439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6" name="Curved Connector 27">
            <a:extLst>
              <a:ext uri="{FF2B5EF4-FFF2-40B4-BE49-F238E27FC236}">
                <a16:creationId xmlns:a16="http://schemas.microsoft.com/office/drawing/2014/main" xmlns="" id="{ECAA584F-0B68-9FA7-42C8-4FC67F3FF9AC}"/>
              </a:ext>
            </a:extLst>
          </p:cNvPr>
          <p:cNvCxnSpPr>
            <a:cxnSpLocks/>
            <a:stCxn id="16" idx="1"/>
            <a:endCxn id="5" idx="3"/>
          </p:cNvCxnSpPr>
          <p:nvPr/>
        </p:nvCxnSpPr>
        <p:spPr>
          <a:xfrm rot="16200000" flipV="1">
            <a:off x="1213029" y="2611701"/>
            <a:ext cx="889990" cy="37238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8" name="Curved Connector 27">
            <a:extLst>
              <a:ext uri="{FF2B5EF4-FFF2-40B4-BE49-F238E27FC236}">
                <a16:creationId xmlns:a16="http://schemas.microsoft.com/office/drawing/2014/main" xmlns="" id="{BAC74F3B-BEA1-C583-90C3-8071F0FE169C}"/>
              </a:ext>
            </a:extLst>
          </p:cNvPr>
          <p:cNvCxnSpPr>
            <a:cxnSpLocks/>
            <a:stCxn id="16" idx="7"/>
            <a:endCxn id="71" idx="2"/>
          </p:cNvCxnSpPr>
          <p:nvPr/>
        </p:nvCxnSpPr>
        <p:spPr>
          <a:xfrm rot="5400000" flipH="1" flipV="1">
            <a:off x="2582495" y="2248288"/>
            <a:ext cx="841800" cy="1147396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31" name="Curved Connector 27">
            <a:extLst>
              <a:ext uri="{FF2B5EF4-FFF2-40B4-BE49-F238E27FC236}">
                <a16:creationId xmlns:a16="http://schemas.microsoft.com/office/drawing/2014/main" xmlns="" id="{13649294-2962-74EF-F76D-78689164DAFC}"/>
              </a:ext>
            </a:extLst>
          </p:cNvPr>
          <p:cNvCxnSpPr>
            <a:cxnSpLocks/>
            <a:stCxn id="6" idx="0"/>
            <a:endCxn id="71" idx="4"/>
          </p:cNvCxnSpPr>
          <p:nvPr/>
        </p:nvCxnSpPr>
        <p:spPr>
          <a:xfrm rot="5400000" flipH="1" flipV="1">
            <a:off x="3721469" y="2597748"/>
            <a:ext cx="399133" cy="37250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39" name="Curved Connector 27">
            <a:extLst>
              <a:ext uri="{FF2B5EF4-FFF2-40B4-BE49-F238E27FC236}">
                <a16:creationId xmlns:a16="http://schemas.microsoft.com/office/drawing/2014/main" xmlns="" id="{C236F0F6-31A7-8F93-815C-8F9B00E03EF1}"/>
              </a:ext>
            </a:extLst>
          </p:cNvPr>
          <p:cNvCxnSpPr>
            <a:cxnSpLocks/>
          </p:cNvCxnSpPr>
          <p:nvPr/>
        </p:nvCxnSpPr>
        <p:spPr>
          <a:xfrm flipV="1">
            <a:off x="4258325" y="2050254"/>
            <a:ext cx="217309" cy="19713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42" name="Curved Connector 27">
            <a:extLst>
              <a:ext uri="{FF2B5EF4-FFF2-40B4-BE49-F238E27FC236}">
                <a16:creationId xmlns:a16="http://schemas.microsoft.com/office/drawing/2014/main" xmlns="" id="{B2F6F2F9-C707-3A85-1CDF-5CF1D27908D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3482941" y="1942862"/>
            <a:ext cx="942925" cy="1245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45" name="Curved Connector 27">
            <a:extLst>
              <a:ext uri="{FF2B5EF4-FFF2-40B4-BE49-F238E27FC236}">
                <a16:creationId xmlns:a16="http://schemas.microsoft.com/office/drawing/2014/main" xmlns="" id="{DF2C0A12-6C60-FBA8-2393-63AD672458D3}"/>
              </a:ext>
            </a:extLst>
          </p:cNvPr>
          <p:cNvCxnSpPr>
            <a:cxnSpLocks/>
            <a:stCxn id="72" idx="7"/>
            <a:endCxn id="9" idx="5"/>
          </p:cNvCxnSpPr>
          <p:nvPr/>
        </p:nvCxnSpPr>
        <p:spPr>
          <a:xfrm rot="16200000" flipV="1">
            <a:off x="4645139" y="2608521"/>
            <a:ext cx="1172567" cy="19763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48" name="Curved Connector 27">
            <a:extLst>
              <a:ext uri="{FF2B5EF4-FFF2-40B4-BE49-F238E27FC236}">
                <a16:creationId xmlns:a16="http://schemas.microsoft.com/office/drawing/2014/main" xmlns="" id="{2118BAE3-9F51-397D-CB95-FD6C5A65D482}"/>
              </a:ext>
            </a:extLst>
          </p:cNvPr>
          <p:cNvCxnSpPr>
            <a:cxnSpLocks/>
            <a:endCxn id="15" idx="5"/>
          </p:cNvCxnSpPr>
          <p:nvPr/>
        </p:nvCxnSpPr>
        <p:spPr>
          <a:xfrm rot="10800000">
            <a:off x="2440753" y="4592310"/>
            <a:ext cx="1705115" cy="319858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56" name="Curved Connector 27">
            <a:extLst>
              <a:ext uri="{FF2B5EF4-FFF2-40B4-BE49-F238E27FC236}">
                <a16:creationId xmlns:a16="http://schemas.microsoft.com/office/drawing/2014/main" xmlns="" id="{62AD4CE7-6D9F-2528-4298-303BB3AC6AA4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3601961" y="3709468"/>
            <a:ext cx="971426" cy="27996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60" name="Curved Connector 27">
            <a:extLst>
              <a:ext uri="{FF2B5EF4-FFF2-40B4-BE49-F238E27FC236}">
                <a16:creationId xmlns:a16="http://schemas.microsoft.com/office/drawing/2014/main" xmlns="" id="{73082456-551E-FAF1-7DFE-1B7AAD647E34}"/>
              </a:ext>
            </a:extLst>
          </p:cNvPr>
          <p:cNvCxnSpPr>
            <a:cxnSpLocks/>
            <a:stCxn id="11" idx="2"/>
            <a:endCxn id="15" idx="6"/>
          </p:cNvCxnSpPr>
          <p:nvPr/>
        </p:nvCxnSpPr>
        <p:spPr>
          <a:xfrm rot="10800000">
            <a:off x="2620184" y="4478559"/>
            <a:ext cx="833071" cy="5515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68" name="Curved Connector 27">
            <a:extLst>
              <a:ext uri="{FF2B5EF4-FFF2-40B4-BE49-F238E27FC236}">
                <a16:creationId xmlns:a16="http://schemas.microsoft.com/office/drawing/2014/main" xmlns="" id="{648E0B61-8F37-C5DC-9011-85E40160009E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 flipH="1" flipV="1">
            <a:off x="1842988" y="2373570"/>
            <a:ext cx="1163522" cy="67844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4868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8EC2E-6665-484A-9F4E-A5699409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72" y="48200"/>
            <a:ext cx="5052766" cy="580335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Book Antiqua" panose="02040602050305030304" pitchFamily="18" charset="0"/>
              </a:rPr>
              <a:t>Mbale City Integrated Strategy Map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35E997-81C5-2A45-870F-73C559BA603D}"/>
              </a:ext>
            </a:extLst>
          </p:cNvPr>
          <p:cNvGraphicFramePr>
            <a:graphicFrameLocks noGrp="1"/>
          </p:cNvGraphicFramePr>
          <p:nvPr/>
        </p:nvGraphicFramePr>
        <p:xfrm>
          <a:off x="18848" y="1344332"/>
          <a:ext cx="12173151" cy="5543721"/>
        </p:xfrm>
        <a:graphic>
          <a:graphicData uri="http://schemas.openxmlformats.org/drawingml/2006/table">
            <a:tbl>
              <a:tblPr firstRow="1" bandRow="1"/>
              <a:tblGrid>
                <a:gridCol w="1191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4191">
                  <a:extLst>
                    <a:ext uri="{9D8B030D-6E8A-4147-A177-3AD203B41FA5}">
                      <a16:colId xmlns:a16="http://schemas.microsoft.com/office/drawing/2014/main" xmlns="" val="1767768957"/>
                    </a:ext>
                  </a:extLst>
                </a:gridCol>
                <a:gridCol w="310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9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68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Perspectives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Strategic Objectives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Key </a:t>
                      </a:r>
                      <a:r>
                        <a:rPr lang="en-GB" sz="1000" b="1" i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Performance Indicators (KPIs)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Targets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Strategic Initiatives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543"/>
                  </a:ext>
                </a:extLst>
              </a:tr>
              <a:tr h="1524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0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10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GB" sz="1000" b="1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Stakeholders</a:t>
                      </a: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900" b="1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T="10800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Citizen Satisfaction Index annually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Client Service Standards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the household incomes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NDP programme for the City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347486"/>
                  </a:ext>
                </a:extLst>
              </a:tr>
              <a:tr h="298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in poverty rate annually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NDP programme for the city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486779"/>
                  </a:ext>
                </a:extLst>
              </a:tr>
              <a:tr h="298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value-added products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NDP programme for the City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803504"/>
                  </a:ext>
                </a:extLst>
              </a:tr>
              <a:tr h="30711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Financial Stewardship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central government funds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Budgeting and Lobbying framework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local revenue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Local revenue enhancement Plan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27084"/>
                  </a:ext>
                </a:extLst>
              </a:tr>
              <a:tr h="298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Funds use absorption 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740204"/>
                  </a:ext>
                </a:extLst>
              </a:tr>
              <a:tr h="4763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donor/partners resources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Resource  mobilization Plan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946136"/>
                  </a:ext>
                </a:extLst>
              </a:tr>
              <a:tr h="3048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Internal</a:t>
                      </a:r>
                      <a:b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Processes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enhanced turnaround time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or Update Service standards and Map all processes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digitized city services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City Digitization Master Plan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94624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innovations implemented annually (%)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City Innovation improvement  framework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79928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Government Performance Rank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 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Local government reaches every Mbale City Citizen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061473"/>
                  </a:ext>
                </a:extLst>
              </a:tr>
              <a:tr h="3048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000" b="1" i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Organisational</a:t>
                      </a:r>
                      <a:b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900" b="1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Net Promoter Score (eNPS)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Implement City Culture Transformation Programme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4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staff satisfaction index annually</a:t>
                      </a:r>
                    </a:p>
                  </a:txBody>
                  <a:tcPr marL="68580" marR="68580" marT="0" marB="0"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reward system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48209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employee competencies coverage annually (%)</a:t>
                      </a:r>
                    </a:p>
                  </a:txBody>
                  <a:tcPr marL="68580" marR="68580" marT="0" marB="0"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City Competency Improvement Framework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30826"/>
                  </a:ext>
                </a:extLst>
              </a:tr>
              <a:tr h="4095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Governance Compliance Rate</a:t>
                      </a:r>
                    </a:p>
                  </a:txBody>
                  <a:tcPr marL="68580" marR="68580" marT="0" marB="0"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Local Governance systems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77071"/>
                  </a:ext>
                </a:extLst>
              </a:tr>
              <a:tr h="33130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yriad Pro" panose="020B0503030403020204" pitchFamily="34" charset="0"/>
                        </a:rPr>
                        <a:t>Core Value: Integrity, Teamwork, Professionalism, Inclusiveness, Equity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773FF70-F643-8D4D-9044-A7B9AE970E4A}"/>
              </a:ext>
            </a:extLst>
          </p:cNvPr>
          <p:cNvGraphicFramePr>
            <a:graphicFrameLocks noGrp="1"/>
          </p:cNvGraphicFramePr>
          <p:nvPr/>
        </p:nvGraphicFramePr>
        <p:xfrm>
          <a:off x="0" y="526927"/>
          <a:ext cx="12066313" cy="668555"/>
        </p:xfrm>
        <a:graphic>
          <a:graphicData uri="http://schemas.openxmlformats.org/drawingml/2006/table">
            <a:tbl>
              <a:tblPr firstRow="1" bandRow="1"/>
              <a:tblGrid>
                <a:gridCol w="904978">
                  <a:extLst>
                    <a:ext uri="{9D8B030D-6E8A-4147-A177-3AD203B41FA5}">
                      <a16:colId xmlns:a16="http://schemas.microsoft.com/office/drawing/2014/main" xmlns="" val="1176598596"/>
                    </a:ext>
                  </a:extLst>
                </a:gridCol>
                <a:gridCol w="11161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Vision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1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An Attractive, Wealthy and Liveable City of Enterprising Citizens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Purpose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1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To Provide exceptional public service,  facilities and opportunities that create, sustain, and enhance the safe,  wealthy and liveable diverse communities Of Mbale City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2C708E12-B4E4-684E-98E8-8EF0C75AAFE8}"/>
              </a:ext>
            </a:extLst>
          </p:cNvPr>
          <p:cNvSpPr/>
          <p:nvPr/>
        </p:nvSpPr>
        <p:spPr>
          <a:xfrm>
            <a:off x="2706383" y="2272790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Value addition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DE03CFA-BA3C-7645-92E7-69150761F841}"/>
              </a:ext>
            </a:extLst>
          </p:cNvPr>
          <p:cNvSpPr/>
          <p:nvPr/>
        </p:nvSpPr>
        <p:spPr>
          <a:xfrm>
            <a:off x="1491528" y="3470286"/>
            <a:ext cx="964580" cy="441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Grow local revenue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F88537C-F0A7-C84C-A4FE-F3EE95C32F6D}"/>
              </a:ext>
            </a:extLst>
          </p:cNvPr>
          <p:cNvSpPr/>
          <p:nvPr/>
        </p:nvSpPr>
        <p:spPr>
          <a:xfrm>
            <a:off x="2560829" y="5443694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staff satisfaction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3A7380-693D-9442-9375-BD461B5D9BED}"/>
              </a:ext>
            </a:extLst>
          </p:cNvPr>
          <p:cNvSpPr/>
          <p:nvPr/>
        </p:nvSpPr>
        <p:spPr>
          <a:xfrm>
            <a:off x="3055447" y="1728986"/>
            <a:ext cx="1054590" cy="39662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citizen satisfaction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C7E8BB-1722-5646-AFE6-5CA7BB362802}"/>
              </a:ext>
            </a:extLst>
          </p:cNvPr>
          <p:cNvSpPr/>
          <p:nvPr/>
        </p:nvSpPr>
        <p:spPr>
          <a:xfrm>
            <a:off x="4110037" y="2040701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the household incomes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352AFE0-41D7-AD40-BD3E-F30825E745BA}"/>
              </a:ext>
            </a:extLst>
          </p:cNvPr>
          <p:cNvSpPr/>
          <p:nvPr/>
        </p:nvSpPr>
        <p:spPr>
          <a:xfrm>
            <a:off x="2456108" y="2950669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Maximize absorption of Funds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FCAB806-A29C-294B-A5BE-2CB178C8E24C}"/>
              </a:ext>
            </a:extLst>
          </p:cNvPr>
          <p:cNvSpPr/>
          <p:nvPr/>
        </p:nvSpPr>
        <p:spPr>
          <a:xfrm>
            <a:off x="2382097" y="4266371"/>
            <a:ext cx="988768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service turnaround time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82783C-262C-114C-B4F6-D4750E6FA4F1}"/>
              </a:ext>
            </a:extLst>
          </p:cNvPr>
          <p:cNvSpPr/>
          <p:nvPr/>
        </p:nvSpPr>
        <p:spPr>
          <a:xfrm>
            <a:off x="4352304" y="4803985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Digitize city services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E25BC0-C09F-004F-AF94-27B514491145}"/>
              </a:ext>
            </a:extLst>
          </p:cNvPr>
          <p:cNvSpPr/>
          <p:nvPr/>
        </p:nvSpPr>
        <p:spPr>
          <a:xfrm>
            <a:off x="4419599" y="5674092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Transform Corporate Culture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FED0053-893D-DE47-BA6E-B61169DF105E}"/>
              </a:ext>
            </a:extLst>
          </p:cNvPr>
          <p:cNvSpPr/>
          <p:nvPr/>
        </p:nvSpPr>
        <p:spPr>
          <a:xfrm>
            <a:off x="3282038" y="5898990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Enhance governance systems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16BF0C7-68DF-0E4B-905F-8F90CDB45084}"/>
              </a:ext>
            </a:extLst>
          </p:cNvPr>
          <p:cNvSpPr/>
          <p:nvPr/>
        </p:nvSpPr>
        <p:spPr>
          <a:xfrm>
            <a:off x="1278563" y="4678655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innovations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48648F-2941-2C4A-A98C-DEC8E07B4831}"/>
              </a:ext>
            </a:extLst>
          </p:cNvPr>
          <p:cNvSpPr/>
          <p:nvPr/>
        </p:nvSpPr>
        <p:spPr>
          <a:xfrm>
            <a:off x="2967459" y="3503569"/>
            <a:ext cx="952116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Increase Central Government funds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FE96B465-E3BB-8440-8260-7950EE5F11B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150833" y="5695694"/>
            <a:ext cx="409996" cy="13532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xmlns="" id="{78E9309A-4BA8-C141-A042-15990C3B6C86}"/>
              </a:ext>
            </a:extLst>
          </p:cNvPr>
          <p:cNvCxnSpPr>
            <a:cxnSpLocks/>
          </p:cNvCxnSpPr>
          <p:nvPr/>
        </p:nvCxnSpPr>
        <p:spPr>
          <a:xfrm rot="10800000">
            <a:off x="3313485" y="4529272"/>
            <a:ext cx="574019" cy="4613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CC958F76-5D7A-EA4C-B881-DFDDEDB28B56}"/>
              </a:ext>
            </a:extLst>
          </p:cNvPr>
          <p:cNvCxnSpPr>
            <a:cxnSpLocks/>
          </p:cNvCxnSpPr>
          <p:nvPr/>
        </p:nvCxnSpPr>
        <p:spPr>
          <a:xfrm rot="10800000">
            <a:off x="2956871" y="5968643"/>
            <a:ext cx="356295" cy="10649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8397C6D4-2031-CA4D-8629-5218ADCB4322}"/>
              </a:ext>
            </a:extLst>
          </p:cNvPr>
          <p:cNvCxnSpPr>
            <a:cxnSpLocks/>
            <a:endCxn id="60" idx="5"/>
          </p:cNvCxnSpPr>
          <p:nvPr/>
        </p:nvCxnSpPr>
        <p:spPr>
          <a:xfrm rot="10800000">
            <a:off x="2083584" y="5945309"/>
            <a:ext cx="1239987" cy="339263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5689E002-B2EB-4341-A276-24E1F2D36EDC}"/>
              </a:ext>
            </a:extLst>
          </p:cNvPr>
          <p:cNvCxnSpPr>
            <a:cxnSpLocks/>
          </p:cNvCxnSpPr>
          <p:nvPr/>
        </p:nvCxnSpPr>
        <p:spPr>
          <a:xfrm flipV="1">
            <a:off x="4110038" y="6063899"/>
            <a:ext cx="367267" cy="11419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7C7A650B-DB34-C747-9DD8-595A8936FF6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76186" y="5296367"/>
            <a:ext cx="467286" cy="23986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E09F6C42-5379-D740-9965-CB1A704818B9}"/>
              </a:ext>
            </a:extLst>
          </p:cNvPr>
          <p:cNvCxnSpPr>
            <a:cxnSpLocks/>
            <a:stCxn id="13" idx="2"/>
          </p:cNvCxnSpPr>
          <p:nvPr/>
        </p:nvCxnSpPr>
        <p:spPr>
          <a:xfrm rot="10800000">
            <a:off x="3370869" y="5644812"/>
            <a:ext cx="1048731" cy="28128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xmlns="" id="{6A2FB826-D4C4-EC48-8FF0-332080478F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53130" y="4059197"/>
            <a:ext cx="240962" cy="18791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9BC4BA4-DB07-7E46-B2C5-A01EC351B619}"/>
              </a:ext>
            </a:extLst>
          </p:cNvPr>
          <p:cNvSpPr/>
          <p:nvPr/>
        </p:nvSpPr>
        <p:spPr>
          <a:xfrm>
            <a:off x="3802828" y="4174656"/>
            <a:ext cx="111125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F76B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Deepen decentralization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6D8BF6AD-2D52-1D42-8266-B4832B739799}"/>
              </a:ext>
            </a:extLst>
          </p:cNvPr>
          <p:cNvCxnSpPr>
            <a:cxnSpLocks/>
            <a:endCxn id="25" idx="3"/>
          </p:cNvCxnSpPr>
          <p:nvPr/>
        </p:nvCxnSpPr>
        <p:spPr>
          <a:xfrm rot="5400000" flipH="1" flipV="1">
            <a:off x="3083156" y="4619428"/>
            <a:ext cx="896994" cy="86783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10CACCBB-6A15-3A45-8B6B-4945B4FD5A3F}"/>
              </a:ext>
            </a:extLst>
          </p:cNvPr>
          <p:cNvCxnSpPr>
            <a:cxnSpLocks/>
            <a:endCxn id="61" idx="4"/>
          </p:cNvCxnSpPr>
          <p:nvPr/>
        </p:nvCxnSpPr>
        <p:spPr>
          <a:xfrm rot="5400000" flipH="1" flipV="1">
            <a:off x="4462595" y="3955401"/>
            <a:ext cx="311224" cy="22439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0218B947-3DD2-FB4D-A436-3F8FAE569AB2}"/>
              </a:ext>
            </a:extLst>
          </p:cNvPr>
          <p:cNvCxnSpPr>
            <a:cxnSpLocks/>
            <a:stCxn id="12" idx="0"/>
            <a:endCxn id="25" idx="4"/>
          </p:cNvCxnSpPr>
          <p:nvPr/>
        </p:nvCxnSpPr>
        <p:spPr>
          <a:xfrm rot="16200000" flipV="1">
            <a:off x="4499716" y="4537397"/>
            <a:ext cx="125330" cy="40784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E712BC26-5DBE-C14F-96F8-2E96E46CD55F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2613263" y="5082127"/>
            <a:ext cx="648216" cy="7491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xmlns="" id="{C6A54911-F4D1-BD48-AE85-DC26CE74773F}"/>
              </a:ext>
            </a:extLst>
          </p:cNvPr>
          <p:cNvCxnSpPr>
            <a:cxnSpLocks/>
          </p:cNvCxnSpPr>
          <p:nvPr/>
        </p:nvCxnSpPr>
        <p:spPr>
          <a:xfrm flipV="1">
            <a:off x="3274607" y="5104530"/>
            <a:ext cx="1144992" cy="36193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9B731237-457E-F941-AEE3-AD212DEC6C6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077488" y="4518371"/>
            <a:ext cx="304609" cy="27861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94BCF80E-002A-674D-9A27-762A05369BDD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4690789" y="5450794"/>
            <a:ext cx="366108" cy="8048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B1C6BAF1-0E0E-0F42-9D06-A086D839840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62367" y="4772668"/>
            <a:ext cx="828436" cy="75179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62E1841-2094-C86C-C918-CB8BC098D0F4}"/>
              </a:ext>
            </a:extLst>
          </p:cNvPr>
          <p:cNvSpPr/>
          <p:nvPr/>
        </p:nvSpPr>
        <p:spPr>
          <a:xfrm>
            <a:off x="1278563" y="5568892"/>
            <a:ext cx="943140" cy="440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Strengthen employee competencies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141198F1-4C5C-2DA2-7F7F-68FFE451D9EC}"/>
              </a:ext>
            </a:extLst>
          </p:cNvPr>
          <p:cNvSpPr/>
          <p:nvPr/>
        </p:nvSpPr>
        <p:spPr>
          <a:xfrm>
            <a:off x="4213208" y="3407985"/>
            <a:ext cx="1034390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C9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Mobilize donor/Partners resources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16EF476-C89C-5D41-DB86-A47165B64196}"/>
              </a:ext>
            </a:extLst>
          </p:cNvPr>
          <p:cNvSpPr/>
          <p:nvPr/>
        </p:nvSpPr>
        <p:spPr>
          <a:xfrm>
            <a:off x="1491529" y="1946938"/>
            <a:ext cx="827999" cy="50399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Improve the quality of life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91" name="Curved Connector 23">
            <a:extLst>
              <a:ext uri="{FF2B5EF4-FFF2-40B4-BE49-F238E27FC236}">
                <a16:creationId xmlns:a16="http://schemas.microsoft.com/office/drawing/2014/main" xmlns="" id="{28C117A8-6C62-5248-408F-4052845EA7D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rot="5400000" flipH="1" flipV="1">
            <a:off x="2369102" y="3326606"/>
            <a:ext cx="154010" cy="26251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3" name="Curved Connector 23">
            <a:extLst>
              <a:ext uri="{FF2B5EF4-FFF2-40B4-BE49-F238E27FC236}">
                <a16:creationId xmlns:a16="http://schemas.microsoft.com/office/drawing/2014/main" xmlns="" id="{EE3AE14C-499C-343A-2E3A-CEA78146483D}"/>
              </a:ext>
            </a:extLst>
          </p:cNvPr>
          <p:cNvCxnSpPr>
            <a:cxnSpLocks/>
            <a:endCxn id="9" idx="4"/>
          </p:cNvCxnSpPr>
          <p:nvPr/>
        </p:nvCxnSpPr>
        <p:spPr>
          <a:xfrm rot="16200000" flipV="1">
            <a:off x="4128645" y="2940092"/>
            <a:ext cx="893956" cy="10317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5" name="Curved Connector 23">
            <a:extLst>
              <a:ext uri="{FF2B5EF4-FFF2-40B4-BE49-F238E27FC236}">
                <a16:creationId xmlns:a16="http://schemas.microsoft.com/office/drawing/2014/main" xmlns="" id="{17423833-D541-3AF0-427E-4DBF4567A334}"/>
              </a:ext>
            </a:extLst>
          </p:cNvPr>
          <p:cNvCxnSpPr>
            <a:cxnSpLocks/>
            <a:stCxn id="15" idx="0"/>
            <a:endCxn id="6" idx="4"/>
          </p:cNvCxnSpPr>
          <p:nvPr/>
        </p:nvCxnSpPr>
        <p:spPr>
          <a:xfrm rot="5400000" flipH="1" flipV="1">
            <a:off x="1449506" y="4154344"/>
            <a:ext cx="767369" cy="28125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7" name="Curved Connector 23">
            <a:extLst>
              <a:ext uri="{FF2B5EF4-FFF2-40B4-BE49-F238E27FC236}">
                <a16:creationId xmlns:a16="http://schemas.microsoft.com/office/drawing/2014/main" xmlns="" id="{17C8FF87-D17C-A8D2-15FD-DB005F67DC3B}"/>
              </a:ext>
            </a:extLst>
          </p:cNvPr>
          <p:cNvCxnSpPr>
            <a:cxnSpLocks/>
            <a:endCxn id="6" idx="5"/>
          </p:cNvCxnSpPr>
          <p:nvPr/>
        </p:nvCxnSpPr>
        <p:spPr>
          <a:xfrm rot="16200000" flipV="1">
            <a:off x="2091785" y="4069767"/>
            <a:ext cx="569290" cy="12316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9" name="Curved Connector 23">
            <a:extLst>
              <a:ext uri="{FF2B5EF4-FFF2-40B4-BE49-F238E27FC236}">
                <a16:creationId xmlns:a16="http://schemas.microsoft.com/office/drawing/2014/main" xmlns="" id="{F621C8F3-8447-76E7-01F5-7E9AF514B155}"/>
              </a:ext>
            </a:extLst>
          </p:cNvPr>
          <p:cNvCxnSpPr>
            <a:cxnSpLocks/>
            <a:stCxn id="16" idx="0"/>
            <a:endCxn id="10" idx="5"/>
          </p:cNvCxnSpPr>
          <p:nvPr/>
        </p:nvCxnSpPr>
        <p:spPr>
          <a:xfrm rot="16200000" flipV="1">
            <a:off x="3241828" y="3301880"/>
            <a:ext cx="122710" cy="28066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1" name="Curved Connector 23">
            <a:extLst>
              <a:ext uri="{FF2B5EF4-FFF2-40B4-BE49-F238E27FC236}">
                <a16:creationId xmlns:a16="http://schemas.microsoft.com/office/drawing/2014/main" xmlns="" id="{7FC69A4B-E631-5081-0921-A4E7EB88E07A}"/>
              </a:ext>
            </a:extLst>
          </p:cNvPr>
          <p:cNvCxnSpPr>
            <a:cxnSpLocks/>
          </p:cNvCxnSpPr>
          <p:nvPr/>
        </p:nvCxnSpPr>
        <p:spPr>
          <a:xfrm flipV="1">
            <a:off x="3303183" y="3827239"/>
            <a:ext cx="990488" cy="52004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3" name="Curved Connector 23">
            <a:extLst>
              <a:ext uri="{FF2B5EF4-FFF2-40B4-BE49-F238E27FC236}">
                <a16:creationId xmlns:a16="http://schemas.microsoft.com/office/drawing/2014/main" xmlns="" id="{BEE4A4B0-5072-1623-966E-9458989E5616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 flipH="1" flipV="1">
            <a:off x="3346893" y="2692649"/>
            <a:ext cx="1106160" cy="66264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5" name="Curved Connector 23">
            <a:extLst>
              <a:ext uri="{FF2B5EF4-FFF2-40B4-BE49-F238E27FC236}">
                <a16:creationId xmlns:a16="http://schemas.microsoft.com/office/drawing/2014/main" xmlns="" id="{B6C1720D-27C6-88E2-D1CE-27BA4E4179A4}"/>
              </a:ext>
            </a:extLst>
          </p:cNvPr>
          <p:cNvCxnSpPr>
            <a:cxnSpLocks/>
            <a:endCxn id="62" idx="4"/>
          </p:cNvCxnSpPr>
          <p:nvPr/>
        </p:nvCxnSpPr>
        <p:spPr>
          <a:xfrm rot="5400000" flipH="1" flipV="1">
            <a:off x="1359268" y="2964452"/>
            <a:ext cx="1059776" cy="3274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8" name="Curved Connector 23">
            <a:extLst>
              <a:ext uri="{FF2B5EF4-FFF2-40B4-BE49-F238E27FC236}">
                <a16:creationId xmlns:a16="http://schemas.microsoft.com/office/drawing/2014/main" xmlns="" id="{3C93E3AA-CA0A-68AA-0BA3-BA7935727C11}"/>
              </a:ext>
            </a:extLst>
          </p:cNvPr>
          <p:cNvCxnSpPr>
            <a:cxnSpLocks/>
            <a:stCxn id="10" idx="7"/>
          </p:cNvCxnSpPr>
          <p:nvPr/>
        </p:nvCxnSpPr>
        <p:spPr>
          <a:xfrm rot="16200000" flipV="1">
            <a:off x="2914466" y="2776095"/>
            <a:ext cx="294795" cy="20197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0" name="Curved Connector 23">
            <a:extLst>
              <a:ext uri="{FF2B5EF4-FFF2-40B4-BE49-F238E27FC236}">
                <a16:creationId xmlns:a16="http://schemas.microsoft.com/office/drawing/2014/main" xmlns="" id="{455B9951-7829-5227-A15A-3A7A0C6D5018}"/>
              </a:ext>
            </a:extLst>
          </p:cNvPr>
          <p:cNvCxnSpPr>
            <a:cxnSpLocks/>
            <a:endCxn id="8" idx="5"/>
          </p:cNvCxnSpPr>
          <p:nvPr/>
        </p:nvCxnSpPr>
        <p:spPr>
          <a:xfrm rot="10800000">
            <a:off x="3955596" y="2067529"/>
            <a:ext cx="210208" cy="178467"/>
          </a:xfrm>
          <a:prstGeom prst="curved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2" name="Curved Connector 23">
            <a:extLst>
              <a:ext uri="{FF2B5EF4-FFF2-40B4-BE49-F238E27FC236}">
                <a16:creationId xmlns:a16="http://schemas.microsoft.com/office/drawing/2014/main" xmlns="" id="{D1424259-325A-6072-BA52-0FF34FC77C87}"/>
              </a:ext>
            </a:extLst>
          </p:cNvPr>
          <p:cNvCxnSpPr>
            <a:cxnSpLocks/>
            <a:stCxn id="5" idx="7"/>
          </p:cNvCxnSpPr>
          <p:nvPr/>
        </p:nvCxnSpPr>
        <p:spPr>
          <a:xfrm rot="5400000" flipH="1" flipV="1">
            <a:off x="3337516" y="2159837"/>
            <a:ext cx="262370" cy="11115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4" name="Curved Connector 23">
            <a:extLst>
              <a:ext uri="{FF2B5EF4-FFF2-40B4-BE49-F238E27FC236}">
                <a16:creationId xmlns:a16="http://schemas.microsoft.com/office/drawing/2014/main" xmlns="" id="{BC02E398-10A1-7E4F-B1B3-3CD31F7C24C4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276585" y="1927300"/>
            <a:ext cx="778862" cy="30011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6" name="Curved Connector 23">
            <a:extLst>
              <a:ext uri="{FF2B5EF4-FFF2-40B4-BE49-F238E27FC236}">
                <a16:creationId xmlns:a16="http://schemas.microsoft.com/office/drawing/2014/main" xmlns="" id="{669219C1-0345-E7F1-FE55-C152CFBCA7A9}"/>
              </a:ext>
            </a:extLst>
          </p:cNvPr>
          <p:cNvCxnSpPr>
            <a:cxnSpLocks/>
            <a:endCxn id="62" idx="5"/>
          </p:cNvCxnSpPr>
          <p:nvPr/>
        </p:nvCxnSpPr>
        <p:spPr>
          <a:xfrm rot="16200000" flipV="1">
            <a:off x="2039019" y="2536380"/>
            <a:ext cx="681065" cy="36256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8" name="Curved Connector 23">
            <a:extLst>
              <a:ext uri="{FF2B5EF4-FFF2-40B4-BE49-F238E27FC236}">
                <a16:creationId xmlns:a16="http://schemas.microsoft.com/office/drawing/2014/main" xmlns="" id="{61BEDE9C-4480-DCD8-57EC-85A0388346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95226" y="3837220"/>
            <a:ext cx="834981" cy="3785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0" name="Curved Connector 23">
            <a:extLst>
              <a:ext uri="{FF2B5EF4-FFF2-40B4-BE49-F238E27FC236}">
                <a16:creationId xmlns:a16="http://schemas.microsoft.com/office/drawing/2014/main" xmlns="" id="{2A103716-9392-5D39-273B-56CB8B165997}"/>
              </a:ext>
            </a:extLst>
          </p:cNvPr>
          <p:cNvCxnSpPr>
            <a:cxnSpLocks/>
          </p:cNvCxnSpPr>
          <p:nvPr/>
        </p:nvCxnSpPr>
        <p:spPr>
          <a:xfrm flipV="1">
            <a:off x="3259394" y="2394146"/>
            <a:ext cx="922806" cy="680590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121" name="Rectangle 2">
            <a:extLst>
              <a:ext uri="{FF2B5EF4-FFF2-40B4-BE49-F238E27FC236}">
                <a16:creationId xmlns:a16="http://schemas.microsoft.com/office/drawing/2014/main" xmlns="" id="{1D1A4118-A759-0CB9-3FC5-2D079EB62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xmlns="" id="{81D5D676-4BC7-D9B7-DB7F-C471EEA6A7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48" y="0"/>
          <a:ext cx="838991" cy="52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4" imgW="3858164" imgH="3971429" progId="Paint.Picture">
                  <p:embed/>
                </p:oleObj>
              </mc:Choice>
              <mc:Fallback>
                <p:oleObj name="Bitmap Image" r:id="rId4" imgW="3858164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8" y="0"/>
                        <a:ext cx="838991" cy="52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3">
            <a:extLst>
              <a:ext uri="{FF2B5EF4-FFF2-40B4-BE49-F238E27FC236}">
                <a16:creationId xmlns:a16="http://schemas.microsoft.com/office/drawing/2014/main" xmlns="" id="{03693F9A-3354-4180-BC4E-AE12A0DF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4" name="Object 123">
            <a:extLst>
              <a:ext uri="{FF2B5EF4-FFF2-40B4-BE49-F238E27FC236}">
                <a16:creationId xmlns:a16="http://schemas.microsoft.com/office/drawing/2014/main" xmlns="" id="{2448FD02-EF22-5B14-7296-DDFCB3664D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46170" y="48200"/>
          <a:ext cx="838991" cy="52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6" imgW="3858164" imgH="3971429" progId="Paint.Picture">
                  <p:embed/>
                </p:oleObj>
              </mc:Choice>
              <mc:Fallback>
                <p:oleObj name="Bitmap Image" r:id="rId6" imgW="3858164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6170" y="48200"/>
                        <a:ext cx="838991" cy="52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urved Connector 23">
            <a:extLst>
              <a:ext uri="{FF2B5EF4-FFF2-40B4-BE49-F238E27FC236}">
                <a16:creationId xmlns:a16="http://schemas.microsoft.com/office/drawing/2014/main" xmlns="" id="{D58B0696-E39A-8321-804D-651736535A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8474" y="3617402"/>
            <a:ext cx="384450" cy="8695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8" name="Curved Connector 23">
            <a:extLst>
              <a:ext uri="{FF2B5EF4-FFF2-40B4-BE49-F238E27FC236}">
                <a16:creationId xmlns:a16="http://schemas.microsoft.com/office/drawing/2014/main" xmlns="" id="{1764A2E8-FC34-7883-870C-E262F7C4E848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>
            <a:off x="2243579" y="2321922"/>
            <a:ext cx="462804" cy="20286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1543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123"/>
            <a:ext cx="10515600" cy="73215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What is Balanced Score Card (BSC)?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0279" y="1436570"/>
            <a:ext cx="10260530" cy="51856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An integrated strategic planning and performance management system  </a:t>
            </a:r>
          </a:p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It’s a system that strikes a balance between all aspects of an organization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Financial and non-financial</a:t>
            </a:r>
          </a:p>
          <a:p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Internal 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and External</a:t>
            </a:r>
          </a:p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Long term and Short term </a:t>
            </a:r>
          </a:p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Strategic 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Initiatives and Measures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/ KPIs</a:t>
            </a:r>
          </a:p>
          <a:p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Targets and Results 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Lead and Lag (Predictive Vs Output) 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Perspectives</a:t>
            </a:r>
          </a:p>
          <a:p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Scorecard</a:t>
            </a:r>
          </a:p>
          <a:p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7" y="5778500"/>
            <a:ext cx="931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35EB516E-CB9F-C0F8-4B33-C401831D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468813"/>
            <a:ext cx="1566862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B0DE875F-8956-9F4F-854E-6943FB81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9" y="4048126"/>
            <a:ext cx="1563687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Objectives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xmlns="" id="{D7A998D6-6FFA-2FAE-8948-C438252E0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467225"/>
            <a:ext cx="1414462" cy="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15888" marR="0" lvl="0" indent="-11588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3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Increase Local Revenue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23B366FB-1D62-1F3C-4458-41E4C6A6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267" y="4416425"/>
            <a:ext cx="1397000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BCA8BE4E-9A2A-8086-86DA-B0A1D445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048126"/>
            <a:ext cx="1039812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Targets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xmlns="" id="{DB23A761-2A71-4582-2B36-0F90B781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459289"/>
            <a:ext cx="1311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15888" marR="0" lvl="0" indent="-115888" algn="ctr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3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&gt;10</a:t>
            </a:r>
          </a:p>
          <a:p>
            <a:pPr marL="115888" marR="0" lvl="0" indent="-11588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SzPct val="130000"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15888" marR="0" lvl="0" indent="-11588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SzPct val="130000"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xmlns="" id="{95783791-D280-79A8-DC31-7B701D8C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1" y="4468813"/>
            <a:ext cx="1560513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xmlns="" id="{37E97769-1EA3-0EDA-4EE6-90102386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1" y="4459289"/>
            <a:ext cx="1590675" cy="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15888" marR="0" lvl="0" indent="-115888" algn="l" defTabSz="9604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13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Local revenue enhancement Plan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xmlns="" id="{D1D8A18F-296D-2C56-B216-40A99EFD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1" y="4048126"/>
            <a:ext cx="1558925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Initiatives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xmlns="" id="{BDDF3969-0575-C86E-C025-D88BC2AB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468813"/>
            <a:ext cx="1296988" cy="850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xmlns="" id="{B9FD05F6-B6F2-07E5-7ACF-174A956E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2" y="4048126"/>
            <a:ext cx="1390651" cy="423863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KPIS/Measures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xmlns="" id="{16CDA76F-1BB2-1FD4-9F9E-0B0D550B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6" y="4459289"/>
            <a:ext cx="1450975" cy="65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15888" marR="0" lvl="0" indent="-11588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3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Increase in local revenue annually (%)</a:t>
            </a:r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xmlns="" id="{5BAB7A09-8DF6-1980-996D-D136565F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1882776"/>
            <a:ext cx="2743200" cy="428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xmlns="" id="{2C9F5BB1-C2D4-EE98-4642-4E9606044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3370263"/>
            <a:ext cx="2736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192" name="Line 16">
            <a:extLst>
              <a:ext uri="{FF2B5EF4-FFF2-40B4-BE49-F238E27FC236}">
                <a16:creationId xmlns:a16="http://schemas.microsoft.com/office/drawing/2014/main" xmlns="" id="{9A395FB1-C9F7-099F-1B24-0B5A0FB7F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4048125"/>
            <a:ext cx="2736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xmlns="" id="{CBABDC1F-4EC8-F49F-9FC8-953ECF093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5319713"/>
            <a:ext cx="2736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194" name="Rectangle 18">
            <a:extLst>
              <a:ext uri="{FF2B5EF4-FFF2-40B4-BE49-F238E27FC236}">
                <a16:creationId xmlns:a16="http://schemas.microsoft.com/office/drawing/2014/main" xmlns="" id="{5EF68003-5D14-A84E-5B8A-7A520065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"/>
            <a:ext cx="715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95" name="Rectangle 19">
            <a:extLst>
              <a:ext uri="{FF2B5EF4-FFF2-40B4-BE49-F238E27FC236}">
                <a16:creationId xmlns:a16="http://schemas.microsoft.com/office/drawing/2014/main" xmlns="" id="{2FC7741D-CA84-A2B9-19C9-B49D00AC5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1879600"/>
            <a:ext cx="2743200" cy="496888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 Strategic Theme: </a:t>
            </a:r>
            <a:b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Customer Service Excellence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96" name="Rectangle 20">
            <a:extLst>
              <a:ext uri="{FF2B5EF4-FFF2-40B4-BE49-F238E27FC236}">
                <a16:creationId xmlns:a16="http://schemas.microsoft.com/office/drawing/2014/main" xmlns="" id="{DDF9CFD0-9CE6-E49A-F2B3-9D5857E4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9" y="2429815"/>
            <a:ext cx="9842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solidFill>
                  <a:prstClr val="black"/>
                </a:solidFill>
              </a:rPr>
              <a:t>Stakeholders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97" name="Rectangle 21">
            <a:extLst>
              <a:ext uri="{FF2B5EF4-FFF2-40B4-BE49-F238E27FC236}">
                <a16:creationId xmlns:a16="http://schemas.microsoft.com/office/drawing/2014/main" xmlns="" id="{60363DC4-B2C9-4362-D86F-D35FDFB4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9" y="5400174"/>
            <a:ext cx="7127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solidFill>
                  <a:prstClr val="black"/>
                </a:solidFill>
              </a:rPr>
              <a:t>Capacity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98" name="Oval 22">
            <a:extLst>
              <a:ext uri="{FF2B5EF4-FFF2-40B4-BE49-F238E27FC236}">
                <a16:creationId xmlns:a16="http://schemas.microsoft.com/office/drawing/2014/main" xmlns="" id="{B27E73D7-E6FE-0D29-A801-D3D6AD89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2979739"/>
            <a:ext cx="984250" cy="382587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Enhance Value addition</a:t>
            </a:r>
          </a:p>
        </p:txBody>
      </p:sp>
      <p:sp>
        <p:nvSpPr>
          <p:cNvPr id="50199" name="Oval 23">
            <a:extLst>
              <a:ext uri="{FF2B5EF4-FFF2-40B4-BE49-F238E27FC236}">
                <a16:creationId xmlns:a16="http://schemas.microsoft.com/office/drawing/2014/main" xmlns="" id="{185715FA-BA92-C000-E318-F3DC946D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4" y="5457826"/>
            <a:ext cx="1430337" cy="557213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Improve employee skills</a:t>
            </a:r>
          </a:p>
        </p:txBody>
      </p:sp>
      <p:sp>
        <p:nvSpPr>
          <p:cNvPr id="50200" name="Oval 24">
            <a:extLst>
              <a:ext uri="{FF2B5EF4-FFF2-40B4-BE49-F238E27FC236}">
                <a16:creationId xmlns:a16="http://schemas.microsoft.com/office/drawing/2014/main" xmlns="" id="{A992424E-6438-98CB-413A-795BF8D8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14725"/>
            <a:ext cx="1295400" cy="476250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Increase local Revenue</a:t>
            </a:r>
          </a:p>
        </p:txBody>
      </p:sp>
      <p:sp>
        <p:nvSpPr>
          <p:cNvPr id="50201" name="Oval 25">
            <a:extLst>
              <a:ext uri="{FF2B5EF4-FFF2-40B4-BE49-F238E27FC236}">
                <a16:creationId xmlns:a16="http://schemas.microsoft.com/office/drawing/2014/main" xmlns="" id="{FE9158AA-423E-8323-18C3-18643A4F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2447925"/>
            <a:ext cx="984250" cy="382588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Reduce Poverty</a:t>
            </a:r>
          </a:p>
        </p:txBody>
      </p:sp>
      <p:sp>
        <p:nvSpPr>
          <p:cNvPr id="50202" name="Rectangle 26">
            <a:extLst>
              <a:ext uri="{FF2B5EF4-FFF2-40B4-BE49-F238E27FC236}">
                <a16:creationId xmlns:a16="http://schemas.microsoft.com/office/drawing/2014/main" xmlns="" id="{E9075FB6-E2BD-DE82-3AFD-8A3EB9D6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3430589"/>
            <a:ext cx="685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solidFill>
                  <a:prstClr val="black"/>
                </a:solidFill>
              </a:rPr>
              <a:t>Financial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203" name="Rectangle 27">
            <a:extLst>
              <a:ext uri="{FF2B5EF4-FFF2-40B4-BE49-F238E27FC236}">
                <a16:creationId xmlns:a16="http://schemas.microsoft.com/office/drawing/2014/main" xmlns="" id="{E18592A6-8E6D-7CF7-F47B-B7024F1B8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9" y="4086226"/>
            <a:ext cx="5476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50204" name="Line 28">
            <a:extLst>
              <a:ext uri="{FF2B5EF4-FFF2-40B4-BE49-F238E27FC236}">
                <a16:creationId xmlns:a16="http://schemas.microsoft.com/office/drawing/2014/main" xmlns="" id="{27106E39-D028-36F3-2389-C7B192447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19251"/>
            <a:ext cx="0" cy="2381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205" name="Oval 29">
            <a:extLst>
              <a:ext uri="{FF2B5EF4-FFF2-40B4-BE49-F238E27FC236}">
                <a16:creationId xmlns:a16="http://schemas.microsoft.com/office/drawing/2014/main" xmlns="" id="{6B7250DA-1F9D-9725-3F78-7AC33230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4" y="4708525"/>
            <a:ext cx="1214437" cy="558800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Reduce process delays</a:t>
            </a:r>
          </a:p>
        </p:txBody>
      </p:sp>
      <p:sp>
        <p:nvSpPr>
          <p:cNvPr id="50206" name="Oval 30">
            <a:extLst>
              <a:ext uri="{FF2B5EF4-FFF2-40B4-BE49-F238E27FC236}">
                <a16:creationId xmlns:a16="http://schemas.microsoft.com/office/drawing/2014/main" xmlns="" id="{86EEC2B4-74EE-977C-796F-E2A2594B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59325"/>
            <a:ext cx="1239838" cy="508000"/>
          </a:xfrm>
          <a:prstGeom prst="ellipse">
            <a:avLst/>
          </a:prstGeom>
          <a:solidFill>
            <a:srgbClr val="B8CFFE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Reduce process errors</a:t>
            </a:r>
          </a:p>
        </p:txBody>
      </p:sp>
      <p:sp>
        <p:nvSpPr>
          <p:cNvPr id="50207" name="Line 31">
            <a:extLst>
              <a:ext uri="{FF2B5EF4-FFF2-40B4-BE49-F238E27FC236}">
                <a16:creationId xmlns:a16="http://schemas.microsoft.com/office/drawing/2014/main" xmlns="" id="{85605512-8D52-C2CF-F170-D64F7C351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3336925"/>
            <a:ext cx="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208" name="Line 32">
            <a:extLst>
              <a:ext uri="{FF2B5EF4-FFF2-40B4-BE49-F238E27FC236}">
                <a16:creationId xmlns:a16="http://schemas.microsoft.com/office/drawing/2014/main" xmlns="" id="{6B781E74-E393-74C8-6B00-54641975D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2803525"/>
            <a:ext cx="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209" name="Line 33">
            <a:extLst>
              <a:ext uri="{FF2B5EF4-FFF2-40B4-BE49-F238E27FC236}">
                <a16:creationId xmlns:a16="http://schemas.microsoft.com/office/drawing/2014/main" xmlns="" id="{73141E19-26C7-2E14-15F6-85D5ECCC1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3990975"/>
            <a:ext cx="0" cy="228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210" name="Line 34">
            <a:extLst>
              <a:ext uri="{FF2B5EF4-FFF2-40B4-BE49-F238E27FC236}">
                <a16:creationId xmlns:a16="http://schemas.microsoft.com/office/drawing/2014/main" xmlns="" id="{8DF54195-2DBF-4495-7D67-0A0569B39E2D}"/>
              </a:ext>
            </a:extLst>
          </p:cNvPr>
          <p:cNvSpPr>
            <a:spLocks noChangeShapeType="1"/>
          </p:cNvSpPr>
          <p:nvPr/>
        </p:nvSpPr>
        <p:spPr bwMode="auto">
          <a:xfrm rot="3444445" flipV="1">
            <a:off x="2475706" y="4487069"/>
            <a:ext cx="1588" cy="228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211" name="Line 35">
            <a:extLst>
              <a:ext uri="{FF2B5EF4-FFF2-40B4-BE49-F238E27FC236}">
                <a16:creationId xmlns:a16="http://schemas.microsoft.com/office/drawing/2014/main" xmlns="" id="{F3E10C9D-D4EB-5CF9-47CB-592808345698}"/>
              </a:ext>
            </a:extLst>
          </p:cNvPr>
          <p:cNvSpPr>
            <a:spLocks noChangeShapeType="1"/>
          </p:cNvSpPr>
          <p:nvPr/>
        </p:nvSpPr>
        <p:spPr bwMode="auto">
          <a:xfrm rot="19169076" flipV="1">
            <a:off x="4141789" y="4532313"/>
            <a:ext cx="1587" cy="2032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  <p:sp>
        <p:nvSpPr>
          <p:cNvPr id="50212" name="AutoShape 36">
            <a:extLst>
              <a:ext uri="{FF2B5EF4-FFF2-40B4-BE49-F238E27FC236}">
                <a16:creationId xmlns:a16="http://schemas.microsoft.com/office/drawing/2014/main" xmlns="" id="{7ACED603-8432-C29A-836F-2744508D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53025"/>
            <a:ext cx="5334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213" name="Rectangle 37">
            <a:extLst>
              <a:ext uri="{FF2B5EF4-FFF2-40B4-BE49-F238E27FC236}">
                <a16:creationId xmlns:a16="http://schemas.microsoft.com/office/drawing/2014/main" xmlns="" id="{D54D934B-D61E-D781-17B3-AE685DC2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819276"/>
            <a:ext cx="1377950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Objectives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Statement of what strategy must achieve and what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’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s critical to its success</a:t>
            </a: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0214" name="Rectangle 38">
            <a:extLst>
              <a:ext uri="{FF2B5EF4-FFF2-40B4-BE49-F238E27FC236}">
                <a16:creationId xmlns:a16="http://schemas.microsoft.com/office/drawing/2014/main" xmlns="" id="{9AD25F14-D057-1EE1-1AB3-A064D460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1825626"/>
            <a:ext cx="1411288" cy="10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Targets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The level of performance or rate of improvement needed</a:t>
            </a: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0215" name="Rectangle 39">
            <a:extLst>
              <a:ext uri="{FF2B5EF4-FFF2-40B4-BE49-F238E27FC236}">
                <a16:creationId xmlns:a16="http://schemas.microsoft.com/office/drawing/2014/main" xmlns="" id="{4F81EADC-CD5A-01C8-EDF3-885F9F8E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14400"/>
            <a:ext cx="3048000" cy="6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Strategic Theme: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</a:b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Diagram of the cause-and-effect relationships between strategic objectives</a:t>
            </a: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0216" name="Rectangle 40">
            <a:extLst>
              <a:ext uri="{FF2B5EF4-FFF2-40B4-BE49-F238E27FC236}">
                <a16:creationId xmlns:a16="http://schemas.microsoft.com/office/drawing/2014/main" xmlns="" id="{81DC28C9-1B6F-BB63-A8C9-748468B1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50" y="1825626"/>
            <a:ext cx="1309688" cy="10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Initiatives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Key action programs required to achieve objectives</a:t>
            </a: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0217" name="Rectangle 41">
            <a:extLst>
              <a:ext uri="{FF2B5EF4-FFF2-40B4-BE49-F238E27FC236}">
                <a16:creationId xmlns:a16="http://schemas.microsoft.com/office/drawing/2014/main" xmlns="" id="{12B3DE9D-A073-C670-9924-F94A206F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6" y="1819276"/>
            <a:ext cx="1438275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Measures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How success in achieving the strategy will be measured and tracked</a:t>
            </a: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0218" name="AutoShape 42">
            <a:extLst>
              <a:ext uri="{FF2B5EF4-FFF2-40B4-BE49-F238E27FC236}">
                <a16:creationId xmlns:a16="http://schemas.microsoft.com/office/drawing/2014/main" xmlns="" id="{FDCF96D0-443A-D4DF-74AE-AC8B64B6D5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1600" y="34766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219" name="AutoShape 43">
            <a:extLst>
              <a:ext uri="{FF2B5EF4-FFF2-40B4-BE49-F238E27FC236}">
                <a16:creationId xmlns:a16="http://schemas.microsoft.com/office/drawing/2014/main" xmlns="" id="{BE43C8B7-E99D-D757-5A51-54A77299E4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53200" y="34893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220" name="AutoShape 44">
            <a:extLst>
              <a:ext uri="{FF2B5EF4-FFF2-40B4-BE49-F238E27FC236}">
                <a16:creationId xmlns:a16="http://schemas.microsoft.com/office/drawing/2014/main" xmlns="" id="{A192C151-96A0-0A69-0A31-F46968E9B9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48600" y="34893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221" name="AutoShape 45">
            <a:extLst>
              <a:ext uri="{FF2B5EF4-FFF2-40B4-BE49-F238E27FC236}">
                <a16:creationId xmlns:a16="http://schemas.microsoft.com/office/drawing/2014/main" xmlns="" id="{70C3F58D-B2DB-64A2-B4C1-947858E0BD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44000" y="3489325"/>
            <a:ext cx="609600" cy="228600"/>
          </a:xfrm>
          <a:prstGeom prst="triangle">
            <a:avLst>
              <a:gd name="adj" fmla="val 50000"/>
            </a:avLst>
          </a:prstGeom>
          <a:solidFill>
            <a:srgbClr val="B72025"/>
          </a:solidFill>
          <a:ln w="12700" cap="rnd">
            <a:solidFill>
              <a:srgbClr val="B72025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222" name="Oval 46">
            <a:extLst>
              <a:ext uri="{FF2B5EF4-FFF2-40B4-BE49-F238E27FC236}">
                <a16:creationId xmlns:a16="http://schemas.microsoft.com/office/drawing/2014/main" xmlns="" id="{B61A63E2-629A-4220-C69C-1010B6CBF1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4600" y="4200525"/>
            <a:ext cx="1600200" cy="476250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50800" rIns="0" bIns="50800" anchor="ctr"/>
          <a:lstStyle>
            <a:lvl1pPr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11064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106488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Improve business processes</a:t>
            </a:r>
          </a:p>
        </p:txBody>
      </p:sp>
      <p:sp>
        <p:nvSpPr>
          <p:cNvPr id="50223" name="Rectangle 47">
            <a:extLst>
              <a:ext uri="{FF2B5EF4-FFF2-40B4-BE49-F238E27FC236}">
                <a16:creationId xmlns:a16="http://schemas.microsoft.com/office/drawing/2014/main" xmlns="" id="{B289CAAD-476D-4A54-A5B5-972CF326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3363"/>
            <a:ext cx="11702005" cy="40005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200" b="1"/>
              <a:t>BSC Terminology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7" y="5778500"/>
            <a:ext cx="931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954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29C2-BFB0-B8DA-F06E-C6AFB8A0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Characteristics of Good Strategic Objectives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000" y="1825625"/>
            <a:ext cx="9818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2051B-7BE7-820B-642F-A7A011EF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KPIs Can Be Leading or Lagging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131" y="1825625"/>
            <a:ext cx="102897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DFBB-84E4-3001-51C9-E2B89337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Concrete Language Is More Memorable</a:t>
            </a:r>
            <a:br>
              <a:rPr lang="en-GB" dirty="0"/>
            </a:br>
            <a:r>
              <a:rPr lang="en-GB" dirty="0"/>
              <a:t>and Measurable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6F383AA-0EDD-E1CE-5CF3-7A91C4FDF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1462088"/>
            <a:ext cx="12087828" cy="5135482"/>
          </a:xfrm>
        </p:spPr>
      </p:pic>
    </p:spTree>
    <p:extLst>
      <p:ext uri="{BB962C8B-B14F-4D97-AF65-F5344CB8AC3E}">
        <p14:creationId xmlns:p14="http://schemas.microsoft.com/office/powerpoint/2010/main" val="2193229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DF001-38C3-8852-911F-83BE0533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05" y="136526"/>
            <a:ext cx="10515600" cy="731576"/>
          </a:xfrm>
        </p:spPr>
        <p:txBody>
          <a:bodyPr/>
          <a:lstStyle/>
          <a:p>
            <a:r>
              <a:rPr lang="en-GB" dirty="0"/>
              <a:t>Targets &amp; Thresholds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0FFD64E8-F618-4B41-ABE1-5BCBC1237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775503"/>
            <a:ext cx="12064678" cy="5684345"/>
          </a:xfrm>
        </p:spPr>
      </p:pic>
    </p:spTree>
    <p:extLst>
      <p:ext uri="{BB962C8B-B14F-4D97-AF65-F5344CB8AC3E}">
        <p14:creationId xmlns:p14="http://schemas.microsoft.com/office/powerpoint/2010/main" val="2594161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52E2E-E752-B15C-0489-343048A3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Management Sometimes Means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Changing the Culture</a:t>
            </a:r>
          </a:p>
        </p:txBody>
      </p:sp>
      <p:pic>
        <p:nvPicPr>
          <p:cNvPr id="5" name="Content Placeholder 4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xmlns="" id="{B2072F11-3553-AD9B-7815-376B31C22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4325"/>
            <a:ext cx="80581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xmlns="" id="{98F6D5A4-AEBA-EED3-3EA8-49050F794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" b="13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12CCD-88BF-3DEF-EAD4-488F9FA4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+mj-lt"/>
                <a:ea typeface="+mj-ea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1EE09-627C-F191-F81D-5C0730C8E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>
                <a:latin typeface="+mn-lt"/>
                <a:cs typeface="+mn-cs"/>
              </a:rPr>
              <a:t>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Balanced Score Card…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Is a strategic management tool that helps us to bring our vision to life by</a:t>
            </a:r>
            <a:r>
              <a:rPr lang="en-US" dirty="0" smtClean="0">
                <a:solidFill>
                  <a:prstClr val="black"/>
                </a:solidFill>
              </a:rPr>
              <a:t>;</a:t>
            </a:r>
          </a:p>
          <a:p>
            <a:pPr marL="0" indent="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</a:rPr>
              <a:t>Clarifying how we’re going to achieve our vision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</a:rPr>
              <a:t>Defining how we’re going to measure our progress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</a:rPr>
              <a:t>Enabling each of us to see how we contribute to our </a:t>
            </a:r>
            <a:r>
              <a:rPr lang="en-US" dirty="0" smtClean="0">
                <a:solidFill>
                  <a:prstClr val="black"/>
                </a:solidFill>
              </a:rPr>
              <a:t>success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7" y="5778500"/>
            <a:ext cx="931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5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Leading and Lagging Indicators – Cause &amp; Effect Chain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549" y="1905468"/>
            <a:ext cx="8397474" cy="454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8692" y="6338437"/>
            <a:ext cx="430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Discussion: What drives High Performance?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4860" y="6008495"/>
            <a:ext cx="427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– For Decision Making</a:t>
            </a:r>
          </a:p>
          <a:p>
            <a:r>
              <a:rPr lang="en-US" dirty="0" smtClean="0"/>
              <a:t>Lead – For Performance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Scorecard Logic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57" y="1690688"/>
            <a:ext cx="11639923" cy="48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32" y="375385"/>
            <a:ext cx="9683015" cy="59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2"/>
          <p:cNvSpPr>
            <a:spLocks noChangeShapeType="1"/>
          </p:cNvSpPr>
          <p:nvPr/>
        </p:nvSpPr>
        <p:spPr bwMode="auto">
          <a:xfrm flipV="1">
            <a:off x="6286500" y="4210050"/>
            <a:ext cx="0" cy="636588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364163" y="2446338"/>
            <a:ext cx="1714500" cy="1714500"/>
          </a:xfrm>
          <a:prstGeom prst="ellipse">
            <a:avLst/>
          </a:prstGeom>
          <a:solidFill>
            <a:srgbClr val="081D5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Oval 4"/>
          <p:cNvSpPr>
            <a:spLocks noChangeArrowheads="1"/>
          </p:cNvSpPr>
          <p:nvPr/>
        </p:nvSpPr>
        <p:spPr bwMode="auto">
          <a:xfrm>
            <a:off x="5775326" y="2857501"/>
            <a:ext cx="892175" cy="892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600" tIns="49212" rIns="101600" bIns="49212" anchor="ctr"/>
          <a:lstStyle/>
          <a:p>
            <a:pPr algn="ctr" defTabSz="10668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b="1">
                <a:solidFill>
                  <a:srgbClr val="FC0128"/>
                </a:solidFill>
                <a:latin typeface="Arial" charset="0"/>
                <a:cs typeface="Arial" charset="0"/>
              </a:rPr>
              <a:t>STRATEGY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2695576" y="4846639"/>
            <a:ext cx="1998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6512" rIns="69850" bIns="36512">
            <a:spAutoFit/>
          </a:bodyPr>
          <a:lstStyle/>
          <a:p>
            <a:pPr algn="ctr" defTabSz="536575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HUMAN RESOURCES</a:t>
            </a:r>
            <a:endParaRPr lang="en-US" sz="1400" b="1" dirty="0">
              <a:solidFill>
                <a:srgbClr val="80008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59101" y="3776663"/>
            <a:ext cx="1579563" cy="1001712"/>
            <a:chOff x="904" y="2379"/>
            <a:chExt cx="995" cy="631"/>
          </a:xfrm>
        </p:grpSpPr>
        <p:sp>
          <p:nvSpPr>
            <p:cNvPr id="26668" name="AutoShape 7"/>
            <p:cNvSpPr>
              <a:spLocks noChangeArrowheads="1"/>
            </p:cNvSpPr>
            <p:nvPr/>
          </p:nvSpPr>
          <p:spPr bwMode="auto">
            <a:xfrm>
              <a:off x="904" y="2379"/>
              <a:ext cx="995" cy="631"/>
            </a:xfrm>
            <a:prstGeom prst="roundRect">
              <a:avLst>
                <a:gd name="adj" fmla="val 12495"/>
              </a:avLst>
            </a:prstGeom>
            <a:solidFill>
              <a:srgbClr val="FEF8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69" name="Group 8"/>
            <p:cNvGrpSpPr>
              <a:grpSpLocks/>
            </p:cNvGrpSpPr>
            <p:nvPr/>
          </p:nvGrpSpPr>
          <p:grpSpPr bwMode="auto">
            <a:xfrm>
              <a:off x="1400" y="2437"/>
              <a:ext cx="109" cy="489"/>
              <a:chOff x="1400" y="2437"/>
              <a:chExt cx="109" cy="489"/>
            </a:xfrm>
          </p:grpSpPr>
          <p:grpSp>
            <p:nvGrpSpPr>
              <p:cNvPr id="1185" name="Group 9"/>
              <p:cNvGrpSpPr>
                <a:grpSpLocks/>
              </p:cNvGrpSpPr>
              <p:nvPr/>
            </p:nvGrpSpPr>
            <p:grpSpPr bwMode="auto">
              <a:xfrm>
                <a:off x="1418" y="2437"/>
                <a:ext cx="54" cy="119"/>
                <a:chOff x="1418" y="2437"/>
                <a:chExt cx="54" cy="119"/>
              </a:xfrm>
            </p:grpSpPr>
            <p:sp>
              <p:nvSpPr>
                <p:cNvPr id="1205" name="Freeform 10"/>
                <p:cNvSpPr>
                  <a:spLocks/>
                </p:cNvSpPr>
                <p:nvPr/>
              </p:nvSpPr>
              <p:spPr bwMode="auto">
                <a:xfrm>
                  <a:off x="1418" y="2437"/>
                  <a:ext cx="54" cy="92"/>
                </a:xfrm>
                <a:custGeom>
                  <a:avLst/>
                  <a:gdLst>
                    <a:gd name="T0" fmla="*/ 18 w 54"/>
                    <a:gd name="T1" fmla="*/ 1 h 92"/>
                    <a:gd name="T2" fmla="*/ 14 w 54"/>
                    <a:gd name="T3" fmla="*/ 4 h 92"/>
                    <a:gd name="T4" fmla="*/ 8 w 54"/>
                    <a:gd name="T5" fmla="*/ 8 h 92"/>
                    <a:gd name="T6" fmla="*/ 7 w 54"/>
                    <a:gd name="T7" fmla="*/ 13 h 92"/>
                    <a:gd name="T8" fmla="*/ 4 w 54"/>
                    <a:gd name="T9" fmla="*/ 23 h 92"/>
                    <a:gd name="T10" fmla="*/ 1 w 54"/>
                    <a:gd name="T11" fmla="*/ 36 h 92"/>
                    <a:gd name="T12" fmla="*/ 0 w 54"/>
                    <a:gd name="T13" fmla="*/ 46 h 92"/>
                    <a:gd name="T14" fmla="*/ 0 w 54"/>
                    <a:gd name="T15" fmla="*/ 52 h 92"/>
                    <a:gd name="T16" fmla="*/ 1 w 54"/>
                    <a:gd name="T17" fmla="*/ 55 h 92"/>
                    <a:gd name="T18" fmla="*/ 1 w 54"/>
                    <a:gd name="T19" fmla="*/ 65 h 92"/>
                    <a:gd name="T20" fmla="*/ 4 w 54"/>
                    <a:gd name="T21" fmla="*/ 91 h 92"/>
                    <a:gd name="T22" fmla="*/ 8 w 54"/>
                    <a:gd name="T23" fmla="*/ 84 h 92"/>
                    <a:gd name="T24" fmla="*/ 12 w 54"/>
                    <a:gd name="T25" fmla="*/ 82 h 92"/>
                    <a:gd name="T26" fmla="*/ 14 w 54"/>
                    <a:gd name="T27" fmla="*/ 82 h 92"/>
                    <a:gd name="T28" fmla="*/ 18 w 54"/>
                    <a:gd name="T29" fmla="*/ 81 h 92"/>
                    <a:gd name="T30" fmla="*/ 16 w 54"/>
                    <a:gd name="T31" fmla="*/ 66 h 92"/>
                    <a:gd name="T32" fmla="*/ 16 w 54"/>
                    <a:gd name="T33" fmla="*/ 61 h 92"/>
                    <a:gd name="T34" fmla="*/ 14 w 54"/>
                    <a:gd name="T35" fmla="*/ 52 h 92"/>
                    <a:gd name="T36" fmla="*/ 12 w 54"/>
                    <a:gd name="T37" fmla="*/ 37 h 92"/>
                    <a:gd name="T38" fmla="*/ 14 w 54"/>
                    <a:gd name="T39" fmla="*/ 24 h 92"/>
                    <a:gd name="T40" fmla="*/ 22 w 54"/>
                    <a:gd name="T41" fmla="*/ 16 h 92"/>
                    <a:gd name="T42" fmla="*/ 34 w 54"/>
                    <a:gd name="T43" fmla="*/ 14 h 92"/>
                    <a:gd name="T44" fmla="*/ 39 w 54"/>
                    <a:gd name="T45" fmla="*/ 24 h 92"/>
                    <a:gd name="T46" fmla="*/ 39 w 54"/>
                    <a:gd name="T47" fmla="*/ 52 h 92"/>
                    <a:gd name="T48" fmla="*/ 34 w 54"/>
                    <a:gd name="T49" fmla="*/ 61 h 92"/>
                    <a:gd name="T50" fmla="*/ 32 w 54"/>
                    <a:gd name="T51" fmla="*/ 81 h 92"/>
                    <a:gd name="T52" fmla="*/ 34 w 54"/>
                    <a:gd name="T53" fmla="*/ 76 h 92"/>
                    <a:gd name="T54" fmla="*/ 37 w 54"/>
                    <a:gd name="T55" fmla="*/ 81 h 92"/>
                    <a:gd name="T56" fmla="*/ 43 w 54"/>
                    <a:gd name="T57" fmla="*/ 82 h 92"/>
                    <a:gd name="T58" fmla="*/ 44 w 54"/>
                    <a:gd name="T59" fmla="*/ 82 h 92"/>
                    <a:gd name="T60" fmla="*/ 46 w 54"/>
                    <a:gd name="T61" fmla="*/ 84 h 92"/>
                    <a:gd name="T62" fmla="*/ 50 w 54"/>
                    <a:gd name="T63" fmla="*/ 66 h 92"/>
                    <a:gd name="T64" fmla="*/ 53 w 54"/>
                    <a:gd name="T65" fmla="*/ 55 h 92"/>
                    <a:gd name="T66" fmla="*/ 53 w 54"/>
                    <a:gd name="T67" fmla="*/ 48 h 92"/>
                    <a:gd name="T68" fmla="*/ 53 w 54"/>
                    <a:gd name="T69" fmla="*/ 43 h 92"/>
                    <a:gd name="T70" fmla="*/ 53 w 54"/>
                    <a:gd name="T71" fmla="*/ 37 h 92"/>
                    <a:gd name="T72" fmla="*/ 53 w 54"/>
                    <a:gd name="T73" fmla="*/ 32 h 92"/>
                    <a:gd name="T74" fmla="*/ 50 w 54"/>
                    <a:gd name="T75" fmla="*/ 30 h 92"/>
                    <a:gd name="T76" fmla="*/ 50 w 54"/>
                    <a:gd name="T77" fmla="*/ 24 h 92"/>
                    <a:gd name="T78" fmla="*/ 50 w 54"/>
                    <a:gd name="T79" fmla="*/ 23 h 92"/>
                    <a:gd name="T80" fmla="*/ 46 w 54"/>
                    <a:gd name="T81" fmla="*/ 16 h 92"/>
                    <a:gd name="T82" fmla="*/ 46 w 54"/>
                    <a:gd name="T83" fmla="*/ 13 h 92"/>
                    <a:gd name="T84" fmla="*/ 43 w 54"/>
                    <a:gd name="T85" fmla="*/ 7 h 92"/>
                    <a:gd name="T86" fmla="*/ 37 w 54"/>
                    <a:gd name="T87" fmla="*/ 1 h 92"/>
                    <a:gd name="T88" fmla="*/ 32 w 54"/>
                    <a:gd name="T89" fmla="*/ 1 h 92"/>
                    <a:gd name="T90" fmla="*/ 27 w 54"/>
                    <a:gd name="T91" fmla="*/ 0 h 92"/>
                    <a:gd name="T92" fmla="*/ 18 w 54"/>
                    <a:gd name="T93" fmla="*/ 1 h 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4"/>
                    <a:gd name="T142" fmla="*/ 0 h 92"/>
                    <a:gd name="T143" fmla="*/ 54 w 54"/>
                    <a:gd name="T144" fmla="*/ 92 h 9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4" h="92">
                      <a:moveTo>
                        <a:pt x="18" y="1"/>
                      </a:moveTo>
                      <a:lnTo>
                        <a:pt x="14" y="4"/>
                      </a:lnTo>
                      <a:lnTo>
                        <a:pt x="8" y="8"/>
                      </a:lnTo>
                      <a:lnTo>
                        <a:pt x="7" y="13"/>
                      </a:lnTo>
                      <a:lnTo>
                        <a:pt x="4" y="23"/>
                      </a:lnTo>
                      <a:lnTo>
                        <a:pt x="1" y="36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1" y="55"/>
                      </a:lnTo>
                      <a:lnTo>
                        <a:pt x="1" y="65"/>
                      </a:lnTo>
                      <a:lnTo>
                        <a:pt x="4" y="91"/>
                      </a:lnTo>
                      <a:lnTo>
                        <a:pt x="8" y="84"/>
                      </a:lnTo>
                      <a:lnTo>
                        <a:pt x="12" y="82"/>
                      </a:lnTo>
                      <a:lnTo>
                        <a:pt x="14" y="82"/>
                      </a:lnTo>
                      <a:lnTo>
                        <a:pt x="18" y="81"/>
                      </a:lnTo>
                      <a:lnTo>
                        <a:pt x="16" y="66"/>
                      </a:lnTo>
                      <a:lnTo>
                        <a:pt x="16" y="61"/>
                      </a:lnTo>
                      <a:lnTo>
                        <a:pt x="14" y="52"/>
                      </a:lnTo>
                      <a:lnTo>
                        <a:pt x="12" y="37"/>
                      </a:lnTo>
                      <a:lnTo>
                        <a:pt x="14" y="24"/>
                      </a:lnTo>
                      <a:lnTo>
                        <a:pt x="22" y="16"/>
                      </a:lnTo>
                      <a:lnTo>
                        <a:pt x="34" y="14"/>
                      </a:lnTo>
                      <a:lnTo>
                        <a:pt x="39" y="24"/>
                      </a:lnTo>
                      <a:lnTo>
                        <a:pt x="39" y="52"/>
                      </a:lnTo>
                      <a:lnTo>
                        <a:pt x="34" y="61"/>
                      </a:lnTo>
                      <a:lnTo>
                        <a:pt x="32" y="81"/>
                      </a:lnTo>
                      <a:lnTo>
                        <a:pt x="34" y="76"/>
                      </a:lnTo>
                      <a:lnTo>
                        <a:pt x="37" y="81"/>
                      </a:lnTo>
                      <a:lnTo>
                        <a:pt x="43" y="82"/>
                      </a:lnTo>
                      <a:lnTo>
                        <a:pt x="44" y="82"/>
                      </a:lnTo>
                      <a:lnTo>
                        <a:pt x="46" y="84"/>
                      </a:lnTo>
                      <a:lnTo>
                        <a:pt x="50" y="66"/>
                      </a:lnTo>
                      <a:lnTo>
                        <a:pt x="53" y="55"/>
                      </a:lnTo>
                      <a:lnTo>
                        <a:pt x="53" y="48"/>
                      </a:lnTo>
                      <a:lnTo>
                        <a:pt x="53" y="43"/>
                      </a:lnTo>
                      <a:lnTo>
                        <a:pt x="53" y="37"/>
                      </a:lnTo>
                      <a:lnTo>
                        <a:pt x="53" y="32"/>
                      </a:lnTo>
                      <a:lnTo>
                        <a:pt x="50" y="30"/>
                      </a:lnTo>
                      <a:lnTo>
                        <a:pt x="50" y="24"/>
                      </a:lnTo>
                      <a:lnTo>
                        <a:pt x="50" y="23"/>
                      </a:lnTo>
                      <a:lnTo>
                        <a:pt x="46" y="16"/>
                      </a:lnTo>
                      <a:lnTo>
                        <a:pt x="46" y="13"/>
                      </a:lnTo>
                      <a:lnTo>
                        <a:pt x="43" y="7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18" y="1"/>
                      </a:lnTo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6" name="Freeform 11"/>
                <p:cNvSpPr>
                  <a:spLocks/>
                </p:cNvSpPr>
                <p:nvPr/>
              </p:nvSpPr>
              <p:spPr bwMode="auto">
                <a:xfrm>
                  <a:off x="1425" y="2453"/>
                  <a:ext cx="47" cy="103"/>
                </a:xfrm>
                <a:custGeom>
                  <a:avLst/>
                  <a:gdLst>
                    <a:gd name="T0" fmla="*/ 16 w 47"/>
                    <a:gd name="T1" fmla="*/ 0 h 103"/>
                    <a:gd name="T2" fmla="*/ 12 w 47"/>
                    <a:gd name="T3" fmla="*/ 1 h 103"/>
                    <a:gd name="T4" fmla="*/ 9 w 47"/>
                    <a:gd name="T5" fmla="*/ 4 h 103"/>
                    <a:gd name="T6" fmla="*/ 9 w 47"/>
                    <a:gd name="T7" fmla="*/ 8 h 103"/>
                    <a:gd name="T8" fmla="*/ 7 w 47"/>
                    <a:gd name="T9" fmla="*/ 14 h 103"/>
                    <a:gd name="T10" fmla="*/ 7 w 47"/>
                    <a:gd name="T11" fmla="*/ 22 h 103"/>
                    <a:gd name="T12" fmla="*/ 9 w 47"/>
                    <a:gd name="T13" fmla="*/ 36 h 103"/>
                    <a:gd name="T14" fmla="*/ 9 w 47"/>
                    <a:gd name="T15" fmla="*/ 42 h 103"/>
                    <a:gd name="T16" fmla="*/ 12 w 47"/>
                    <a:gd name="T17" fmla="*/ 45 h 103"/>
                    <a:gd name="T18" fmla="*/ 12 w 47"/>
                    <a:gd name="T19" fmla="*/ 61 h 103"/>
                    <a:gd name="T20" fmla="*/ 0 w 47"/>
                    <a:gd name="T21" fmla="*/ 70 h 103"/>
                    <a:gd name="T22" fmla="*/ 23 w 47"/>
                    <a:gd name="T23" fmla="*/ 102 h 103"/>
                    <a:gd name="T24" fmla="*/ 46 w 47"/>
                    <a:gd name="T25" fmla="*/ 70 h 103"/>
                    <a:gd name="T26" fmla="*/ 30 w 47"/>
                    <a:gd name="T27" fmla="*/ 58 h 103"/>
                    <a:gd name="T28" fmla="*/ 30 w 47"/>
                    <a:gd name="T29" fmla="*/ 45 h 103"/>
                    <a:gd name="T30" fmla="*/ 32 w 47"/>
                    <a:gd name="T31" fmla="*/ 38 h 103"/>
                    <a:gd name="T32" fmla="*/ 35 w 47"/>
                    <a:gd name="T33" fmla="*/ 36 h 103"/>
                    <a:gd name="T34" fmla="*/ 35 w 47"/>
                    <a:gd name="T35" fmla="*/ 22 h 103"/>
                    <a:gd name="T36" fmla="*/ 35 w 47"/>
                    <a:gd name="T37" fmla="*/ 19 h 103"/>
                    <a:gd name="T38" fmla="*/ 35 w 47"/>
                    <a:gd name="T39" fmla="*/ 13 h 103"/>
                    <a:gd name="T40" fmla="*/ 35 w 47"/>
                    <a:gd name="T41" fmla="*/ 7 h 103"/>
                    <a:gd name="T42" fmla="*/ 32 w 47"/>
                    <a:gd name="T43" fmla="*/ 1 h 103"/>
                    <a:gd name="T44" fmla="*/ 30 w 47"/>
                    <a:gd name="T45" fmla="*/ 0 h 103"/>
                    <a:gd name="T46" fmla="*/ 24 w 47"/>
                    <a:gd name="T47" fmla="*/ 0 h 103"/>
                    <a:gd name="T48" fmla="*/ 20 w 47"/>
                    <a:gd name="T49" fmla="*/ 0 h 103"/>
                    <a:gd name="T50" fmla="*/ 16 w 47"/>
                    <a:gd name="T51" fmla="*/ 0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7"/>
                    <a:gd name="T79" fmla="*/ 0 h 103"/>
                    <a:gd name="T80" fmla="*/ 47 w 47"/>
                    <a:gd name="T81" fmla="*/ 103 h 10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7" h="103">
                      <a:moveTo>
                        <a:pt x="16" y="0"/>
                      </a:moveTo>
                      <a:lnTo>
                        <a:pt x="12" y="1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22"/>
                      </a:lnTo>
                      <a:lnTo>
                        <a:pt x="9" y="36"/>
                      </a:lnTo>
                      <a:lnTo>
                        <a:pt x="9" y="42"/>
                      </a:lnTo>
                      <a:lnTo>
                        <a:pt x="12" y="45"/>
                      </a:lnTo>
                      <a:lnTo>
                        <a:pt x="12" y="61"/>
                      </a:lnTo>
                      <a:lnTo>
                        <a:pt x="0" y="70"/>
                      </a:lnTo>
                      <a:lnTo>
                        <a:pt x="23" y="102"/>
                      </a:lnTo>
                      <a:lnTo>
                        <a:pt x="46" y="70"/>
                      </a:lnTo>
                      <a:lnTo>
                        <a:pt x="30" y="58"/>
                      </a:lnTo>
                      <a:lnTo>
                        <a:pt x="30" y="45"/>
                      </a:lnTo>
                      <a:lnTo>
                        <a:pt x="32" y="38"/>
                      </a:lnTo>
                      <a:lnTo>
                        <a:pt x="35" y="36"/>
                      </a:lnTo>
                      <a:lnTo>
                        <a:pt x="35" y="22"/>
                      </a:lnTo>
                      <a:lnTo>
                        <a:pt x="35" y="19"/>
                      </a:lnTo>
                      <a:lnTo>
                        <a:pt x="35" y="13"/>
                      </a:lnTo>
                      <a:lnTo>
                        <a:pt x="35" y="7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7" name="Freeform 12"/>
                <p:cNvSpPr>
                  <a:spLocks/>
                </p:cNvSpPr>
                <p:nvPr/>
              </p:nvSpPr>
              <p:spPr bwMode="auto">
                <a:xfrm>
                  <a:off x="1436" y="2471"/>
                  <a:ext cx="25" cy="25"/>
                </a:xfrm>
                <a:custGeom>
                  <a:avLst/>
                  <a:gdLst>
                    <a:gd name="T0" fmla="*/ 3 w 25"/>
                    <a:gd name="T1" fmla="*/ 0 h 25"/>
                    <a:gd name="T2" fmla="*/ 7 w 25"/>
                    <a:gd name="T3" fmla="*/ 0 h 25"/>
                    <a:gd name="T4" fmla="*/ 15 w 25"/>
                    <a:gd name="T5" fmla="*/ 0 h 25"/>
                    <a:gd name="T6" fmla="*/ 15 w 25"/>
                    <a:gd name="T7" fmla="*/ 19 h 25"/>
                    <a:gd name="T8" fmla="*/ 24 w 25"/>
                    <a:gd name="T9" fmla="*/ 19 h 25"/>
                    <a:gd name="T10" fmla="*/ 19 w 25"/>
                    <a:gd name="T11" fmla="*/ 24 h 25"/>
                    <a:gd name="T12" fmla="*/ 15 w 25"/>
                    <a:gd name="T13" fmla="*/ 19 h 25"/>
                    <a:gd name="T14" fmla="*/ 15 w 25"/>
                    <a:gd name="T15" fmla="*/ 6 h 25"/>
                    <a:gd name="T16" fmla="*/ 7 w 25"/>
                    <a:gd name="T17" fmla="*/ 6 h 25"/>
                    <a:gd name="T18" fmla="*/ 12 w 25"/>
                    <a:gd name="T19" fmla="*/ 3 h 25"/>
                    <a:gd name="T20" fmla="*/ 3 w 25"/>
                    <a:gd name="T21" fmla="*/ 3 h 25"/>
                    <a:gd name="T22" fmla="*/ 0 w 25"/>
                    <a:gd name="T23" fmla="*/ 3 h 25"/>
                    <a:gd name="T24" fmla="*/ 3 w 25"/>
                    <a:gd name="T25" fmla="*/ 0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5"/>
                    <a:gd name="T41" fmla="*/ 25 w 25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5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19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5" y="6"/>
                      </a:lnTo>
                      <a:lnTo>
                        <a:pt x="7" y="6"/>
                      </a:lnTo>
                      <a:lnTo>
                        <a:pt x="12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6" name="Group 13"/>
              <p:cNvGrpSpPr>
                <a:grpSpLocks/>
              </p:cNvGrpSpPr>
              <p:nvPr/>
            </p:nvGrpSpPr>
            <p:grpSpPr bwMode="auto">
              <a:xfrm>
                <a:off x="1417" y="2676"/>
                <a:ext cx="92" cy="228"/>
                <a:chOff x="1417" y="2676"/>
                <a:chExt cx="92" cy="228"/>
              </a:xfrm>
            </p:grpSpPr>
            <p:grpSp>
              <p:nvGrpSpPr>
                <p:cNvPr id="1201" name="Group 14"/>
                <p:cNvGrpSpPr>
                  <a:grpSpLocks/>
                </p:cNvGrpSpPr>
                <p:nvPr/>
              </p:nvGrpSpPr>
              <p:grpSpPr bwMode="auto">
                <a:xfrm>
                  <a:off x="1417" y="2676"/>
                  <a:ext cx="92" cy="228"/>
                  <a:chOff x="1417" y="2676"/>
                  <a:chExt cx="92" cy="228"/>
                </a:xfrm>
              </p:grpSpPr>
              <p:sp>
                <p:nvSpPr>
                  <p:cNvPr id="1203" name="Freeform 15"/>
                  <p:cNvSpPr>
                    <a:spLocks/>
                  </p:cNvSpPr>
                  <p:nvPr/>
                </p:nvSpPr>
                <p:spPr bwMode="auto">
                  <a:xfrm>
                    <a:off x="1417" y="2722"/>
                    <a:ext cx="59" cy="182"/>
                  </a:xfrm>
                  <a:custGeom>
                    <a:avLst/>
                    <a:gdLst>
                      <a:gd name="T0" fmla="*/ 8 w 59"/>
                      <a:gd name="T1" fmla="*/ 4 h 182"/>
                      <a:gd name="T2" fmla="*/ 8 w 59"/>
                      <a:gd name="T3" fmla="*/ 56 h 182"/>
                      <a:gd name="T4" fmla="*/ 8 w 59"/>
                      <a:gd name="T5" fmla="*/ 99 h 182"/>
                      <a:gd name="T6" fmla="*/ 13 w 59"/>
                      <a:gd name="T7" fmla="*/ 140 h 182"/>
                      <a:gd name="T8" fmla="*/ 7 w 59"/>
                      <a:gd name="T9" fmla="*/ 159 h 182"/>
                      <a:gd name="T10" fmla="*/ 1 w 59"/>
                      <a:gd name="T11" fmla="*/ 172 h 182"/>
                      <a:gd name="T12" fmla="*/ 0 w 59"/>
                      <a:gd name="T13" fmla="*/ 175 h 182"/>
                      <a:gd name="T14" fmla="*/ 1 w 59"/>
                      <a:gd name="T15" fmla="*/ 181 h 182"/>
                      <a:gd name="T16" fmla="*/ 13 w 59"/>
                      <a:gd name="T17" fmla="*/ 181 h 182"/>
                      <a:gd name="T18" fmla="*/ 21 w 59"/>
                      <a:gd name="T19" fmla="*/ 157 h 182"/>
                      <a:gd name="T20" fmla="*/ 21 w 59"/>
                      <a:gd name="T21" fmla="*/ 140 h 182"/>
                      <a:gd name="T22" fmla="*/ 30 w 59"/>
                      <a:gd name="T23" fmla="*/ 91 h 182"/>
                      <a:gd name="T24" fmla="*/ 30 w 59"/>
                      <a:gd name="T25" fmla="*/ 77 h 182"/>
                      <a:gd name="T26" fmla="*/ 30 w 59"/>
                      <a:gd name="T27" fmla="*/ 101 h 182"/>
                      <a:gd name="T28" fmla="*/ 31 w 59"/>
                      <a:gd name="T29" fmla="*/ 136 h 182"/>
                      <a:gd name="T30" fmla="*/ 31 w 59"/>
                      <a:gd name="T31" fmla="*/ 152 h 182"/>
                      <a:gd name="T32" fmla="*/ 37 w 59"/>
                      <a:gd name="T33" fmla="*/ 166 h 182"/>
                      <a:gd name="T34" fmla="*/ 42 w 59"/>
                      <a:gd name="T35" fmla="*/ 178 h 182"/>
                      <a:gd name="T36" fmla="*/ 51 w 59"/>
                      <a:gd name="T37" fmla="*/ 178 h 182"/>
                      <a:gd name="T38" fmla="*/ 55 w 59"/>
                      <a:gd name="T39" fmla="*/ 175 h 182"/>
                      <a:gd name="T40" fmla="*/ 43 w 59"/>
                      <a:gd name="T41" fmla="*/ 152 h 182"/>
                      <a:gd name="T42" fmla="*/ 43 w 59"/>
                      <a:gd name="T43" fmla="*/ 137 h 182"/>
                      <a:gd name="T44" fmla="*/ 48 w 59"/>
                      <a:gd name="T45" fmla="*/ 115 h 182"/>
                      <a:gd name="T46" fmla="*/ 49 w 59"/>
                      <a:gd name="T47" fmla="*/ 76 h 182"/>
                      <a:gd name="T48" fmla="*/ 58 w 59"/>
                      <a:gd name="T49" fmla="*/ 0 h 182"/>
                      <a:gd name="T50" fmla="*/ 8 w 59"/>
                      <a:gd name="T51" fmla="*/ 4 h 18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9"/>
                      <a:gd name="T79" fmla="*/ 0 h 182"/>
                      <a:gd name="T80" fmla="*/ 59 w 59"/>
                      <a:gd name="T81" fmla="*/ 182 h 18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9" h="182">
                        <a:moveTo>
                          <a:pt x="8" y="4"/>
                        </a:moveTo>
                        <a:lnTo>
                          <a:pt x="8" y="56"/>
                        </a:lnTo>
                        <a:lnTo>
                          <a:pt x="8" y="99"/>
                        </a:lnTo>
                        <a:lnTo>
                          <a:pt x="13" y="140"/>
                        </a:lnTo>
                        <a:lnTo>
                          <a:pt x="7" y="159"/>
                        </a:lnTo>
                        <a:lnTo>
                          <a:pt x="1" y="172"/>
                        </a:lnTo>
                        <a:lnTo>
                          <a:pt x="0" y="175"/>
                        </a:lnTo>
                        <a:lnTo>
                          <a:pt x="1" y="181"/>
                        </a:lnTo>
                        <a:lnTo>
                          <a:pt x="13" y="181"/>
                        </a:lnTo>
                        <a:lnTo>
                          <a:pt x="21" y="157"/>
                        </a:lnTo>
                        <a:lnTo>
                          <a:pt x="21" y="140"/>
                        </a:lnTo>
                        <a:lnTo>
                          <a:pt x="30" y="91"/>
                        </a:lnTo>
                        <a:lnTo>
                          <a:pt x="30" y="77"/>
                        </a:lnTo>
                        <a:lnTo>
                          <a:pt x="30" y="101"/>
                        </a:lnTo>
                        <a:lnTo>
                          <a:pt x="31" y="136"/>
                        </a:lnTo>
                        <a:lnTo>
                          <a:pt x="31" y="152"/>
                        </a:lnTo>
                        <a:lnTo>
                          <a:pt x="37" y="166"/>
                        </a:lnTo>
                        <a:lnTo>
                          <a:pt x="42" y="178"/>
                        </a:lnTo>
                        <a:lnTo>
                          <a:pt x="51" y="178"/>
                        </a:lnTo>
                        <a:lnTo>
                          <a:pt x="55" y="175"/>
                        </a:lnTo>
                        <a:lnTo>
                          <a:pt x="43" y="152"/>
                        </a:lnTo>
                        <a:lnTo>
                          <a:pt x="43" y="137"/>
                        </a:lnTo>
                        <a:lnTo>
                          <a:pt x="48" y="115"/>
                        </a:lnTo>
                        <a:lnTo>
                          <a:pt x="49" y="76"/>
                        </a:lnTo>
                        <a:lnTo>
                          <a:pt x="58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4" name="Freeform 16"/>
                  <p:cNvSpPr>
                    <a:spLocks/>
                  </p:cNvSpPr>
                  <p:nvPr/>
                </p:nvSpPr>
                <p:spPr bwMode="auto">
                  <a:xfrm>
                    <a:off x="1485" y="2676"/>
                    <a:ext cx="24" cy="24"/>
                  </a:xfrm>
                  <a:custGeom>
                    <a:avLst/>
                    <a:gdLst>
                      <a:gd name="T0" fmla="*/ 23 w 24"/>
                      <a:gd name="T1" fmla="*/ 0 h 24"/>
                      <a:gd name="T2" fmla="*/ 23 w 24"/>
                      <a:gd name="T3" fmla="*/ 12 h 24"/>
                      <a:gd name="T4" fmla="*/ 0 w 24"/>
                      <a:gd name="T5" fmla="*/ 23 h 24"/>
                      <a:gd name="T6" fmla="*/ 13 w 24"/>
                      <a:gd name="T7" fmla="*/ 0 h 24"/>
                      <a:gd name="T8" fmla="*/ 23 w 24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4"/>
                      <a:gd name="T17" fmla="*/ 24 w 24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4">
                        <a:moveTo>
                          <a:pt x="23" y="0"/>
                        </a:moveTo>
                        <a:lnTo>
                          <a:pt x="23" y="12"/>
                        </a:ln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202" name="Freeform 17"/>
                <p:cNvSpPr>
                  <a:spLocks/>
                </p:cNvSpPr>
                <p:nvPr/>
              </p:nvSpPr>
              <p:spPr bwMode="auto">
                <a:xfrm>
                  <a:off x="1447" y="2728"/>
                  <a:ext cx="24" cy="79"/>
                </a:xfrm>
                <a:custGeom>
                  <a:avLst/>
                  <a:gdLst>
                    <a:gd name="T0" fmla="*/ 23 w 24"/>
                    <a:gd name="T1" fmla="*/ 0 h 79"/>
                    <a:gd name="T2" fmla="*/ 23 w 24"/>
                    <a:gd name="T3" fmla="*/ 26 h 79"/>
                    <a:gd name="T4" fmla="*/ 13 w 24"/>
                    <a:gd name="T5" fmla="*/ 40 h 79"/>
                    <a:gd name="T6" fmla="*/ 13 w 24"/>
                    <a:gd name="T7" fmla="*/ 58 h 79"/>
                    <a:gd name="T8" fmla="*/ 0 w 24"/>
                    <a:gd name="T9" fmla="*/ 75 h 79"/>
                    <a:gd name="T10" fmla="*/ 0 w 24"/>
                    <a:gd name="T11" fmla="*/ 78 h 79"/>
                    <a:gd name="T12" fmla="*/ 23 w 24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79"/>
                    <a:gd name="T23" fmla="*/ 24 w 24"/>
                    <a:gd name="T24" fmla="*/ 79 h 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79">
                      <a:moveTo>
                        <a:pt x="23" y="0"/>
                      </a:moveTo>
                      <a:lnTo>
                        <a:pt x="23" y="26"/>
                      </a:lnTo>
                      <a:lnTo>
                        <a:pt x="13" y="40"/>
                      </a:lnTo>
                      <a:lnTo>
                        <a:pt x="13" y="58"/>
                      </a:lnTo>
                      <a:lnTo>
                        <a:pt x="0" y="75"/>
                      </a:lnTo>
                      <a:lnTo>
                        <a:pt x="0" y="78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F5F1F"/>
                </a:solidFill>
                <a:ln w="12700" cap="rnd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7" name="Group 18"/>
              <p:cNvGrpSpPr>
                <a:grpSpLocks/>
              </p:cNvGrpSpPr>
              <p:nvPr/>
            </p:nvGrpSpPr>
            <p:grpSpPr bwMode="auto">
              <a:xfrm>
                <a:off x="1412" y="2878"/>
                <a:ext cx="67" cy="48"/>
                <a:chOff x="1412" y="2878"/>
                <a:chExt cx="67" cy="48"/>
              </a:xfrm>
            </p:grpSpPr>
            <p:sp>
              <p:nvSpPr>
                <p:cNvPr id="1199" name="Freeform 19"/>
                <p:cNvSpPr>
                  <a:spLocks/>
                </p:cNvSpPr>
                <p:nvPr/>
              </p:nvSpPr>
              <p:spPr bwMode="auto">
                <a:xfrm>
                  <a:off x="1448" y="2878"/>
                  <a:ext cx="31" cy="45"/>
                </a:xfrm>
                <a:custGeom>
                  <a:avLst/>
                  <a:gdLst>
                    <a:gd name="T0" fmla="*/ 1 w 31"/>
                    <a:gd name="T1" fmla="*/ 0 h 45"/>
                    <a:gd name="T2" fmla="*/ 0 w 31"/>
                    <a:gd name="T3" fmla="*/ 4 h 45"/>
                    <a:gd name="T4" fmla="*/ 0 w 31"/>
                    <a:gd name="T5" fmla="*/ 19 h 45"/>
                    <a:gd name="T6" fmla="*/ 1 w 31"/>
                    <a:gd name="T7" fmla="*/ 14 h 45"/>
                    <a:gd name="T8" fmla="*/ 7 w 31"/>
                    <a:gd name="T9" fmla="*/ 19 h 45"/>
                    <a:gd name="T10" fmla="*/ 7 w 31"/>
                    <a:gd name="T11" fmla="*/ 28 h 45"/>
                    <a:gd name="T12" fmla="*/ 12 w 31"/>
                    <a:gd name="T13" fmla="*/ 37 h 45"/>
                    <a:gd name="T14" fmla="*/ 20 w 31"/>
                    <a:gd name="T15" fmla="*/ 41 h 45"/>
                    <a:gd name="T16" fmla="*/ 24 w 31"/>
                    <a:gd name="T17" fmla="*/ 44 h 45"/>
                    <a:gd name="T18" fmla="*/ 30 w 31"/>
                    <a:gd name="T19" fmla="*/ 41 h 45"/>
                    <a:gd name="T20" fmla="*/ 30 w 31"/>
                    <a:gd name="T21" fmla="*/ 34 h 45"/>
                    <a:gd name="T22" fmla="*/ 24 w 31"/>
                    <a:gd name="T23" fmla="*/ 22 h 45"/>
                    <a:gd name="T24" fmla="*/ 21 w 31"/>
                    <a:gd name="T25" fmla="*/ 23 h 45"/>
                    <a:gd name="T26" fmla="*/ 20 w 31"/>
                    <a:gd name="T27" fmla="*/ 23 h 45"/>
                    <a:gd name="T28" fmla="*/ 12 w 31"/>
                    <a:gd name="T29" fmla="*/ 23 h 45"/>
                    <a:gd name="T30" fmla="*/ 9 w 31"/>
                    <a:gd name="T31" fmla="*/ 15 h 45"/>
                    <a:gd name="T32" fmla="*/ 4 w 31"/>
                    <a:gd name="T33" fmla="*/ 8 h 45"/>
                    <a:gd name="T34" fmla="*/ 1 w 31"/>
                    <a:gd name="T35" fmla="*/ 0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45"/>
                    <a:gd name="T56" fmla="*/ 31 w 31"/>
                    <a:gd name="T57" fmla="*/ 45 h 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45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2" y="37"/>
                      </a:lnTo>
                      <a:lnTo>
                        <a:pt x="20" y="41"/>
                      </a:lnTo>
                      <a:lnTo>
                        <a:pt x="24" y="44"/>
                      </a:lnTo>
                      <a:lnTo>
                        <a:pt x="30" y="41"/>
                      </a:lnTo>
                      <a:lnTo>
                        <a:pt x="30" y="34"/>
                      </a:lnTo>
                      <a:lnTo>
                        <a:pt x="24" y="22"/>
                      </a:lnTo>
                      <a:lnTo>
                        <a:pt x="21" y="23"/>
                      </a:lnTo>
                      <a:lnTo>
                        <a:pt x="20" y="23"/>
                      </a:lnTo>
                      <a:lnTo>
                        <a:pt x="12" y="23"/>
                      </a:lnTo>
                      <a:lnTo>
                        <a:pt x="9" y="15"/>
                      </a:lnTo>
                      <a:lnTo>
                        <a:pt x="4" y="8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00" name="Freeform 20"/>
                <p:cNvSpPr>
                  <a:spLocks/>
                </p:cNvSpPr>
                <p:nvPr/>
              </p:nvSpPr>
              <p:spPr bwMode="auto">
                <a:xfrm>
                  <a:off x="1412" y="2878"/>
                  <a:ext cx="25" cy="48"/>
                </a:xfrm>
                <a:custGeom>
                  <a:avLst/>
                  <a:gdLst>
                    <a:gd name="T0" fmla="*/ 24 w 25"/>
                    <a:gd name="T1" fmla="*/ 0 h 48"/>
                    <a:gd name="T2" fmla="*/ 24 w 25"/>
                    <a:gd name="T3" fmla="*/ 18 h 48"/>
                    <a:gd name="T4" fmla="*/ 21 w 25"/>
                    <a:gd name="T5" fmla="*/ 14 h 48"/>
                    <a:gd name="T6" fmla="*/ 21 w 25"/>
                    <a:gd name="T7" fmla="*/ 18 h 48"/>
                    <a:gd name="T8" fmla="*/ 18 w 25"/>
                    <a:gd name="T9" fmla="*/ 28 h 48"/>
                    <a:gd name="T10" fmla="*/ 15 w 25"/>
                    <a:gd name="T11" fmla="*/ 37 h 48"/>
                    <a:gd name="T12" fmla="*/ 10 w 25"/>
                    <a:gd name="T13" fmla="*/ 40 h 48"/>
                    <a:gd name="T14" fmla="*/ 7 w 25"/>
                    <a:gd name="T15" fmla="*/ 44 h 48"/>
                    <a:gd name="T16" fmla="*/ 1 w 25"/>
                    <a:gd name="T17" fmla="*/ 47 h 48"/>
                    <a:gd name="T18" fmla="*/ 0 w 25"/>
                    <a:gd name="T19" fmla="*/ 44 h 48"/>
                    <a:gd name="T20" fmla="*/ 0 w 25"/>
                    <a:gd name="T21" fmla="*/ 38 h 48"/>
                    <a:gd name="T22" fmla="*/ 0 w 25"/>
                    <a:gd name="T23" fmla="*/ 33 h 48"/>
                    <a:gd name="T24" fmla="*/ 0 w 25"/>
                    <a:gd name="T25" fmla="*/ 31 h 48"/>
                    <a:gd name="T26" fmla="*/ 1 w 25"/>
                    <a:gd name="T27" fmla="*/ 21 h 48"/>
                    <a:gd name="T28" fmla="*/ 4 w 25"/>
                    <a:gd name="T29" fmla="*/ 24 h 48"/>
                    <a:gd name="T30" fmla="*/ 10 w 25"/>
                    <a:gd name="T31" fmla="*/ 24 h 48"/>
                    <a:gd name="T32" fmla="*/ 14 w 25"/>
                    <a:gd name="T33" fmla="*/ 24 h 48"/>
                    <a:gd name="T34" fmla="*/ 21 w 25"/>
                    <a:gd name="T35" fmla="*/ 8 h 48"/>
                    <a:gd name="T36" fmla="*/ 24 w 25"/>
                    <a:gd name="T37" fmla="*/ 0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48"/>
                    <a:gd name="T59" fmla="*/ 25 w 25"/>
                    <a:gd name="T60" fmla="*/ 48 h 4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48">
                      <a:moveTo>
                        <a:pt x="24" y="0"/>
                      </a:moveTo>
                      <a:lnTo>
                        <a:pt x="24" y="18"/>
                      </a:lnTo>
                      <a:lnTo>
                        <a:pt x="21" y="14"/>
                      </a:lnTo>
                      <a:lnTo>
                        <a:pt x="21" y="18"/>
                      </a:lnTo>
                      <a:lnTo>
                        <a:pt x="18" y="28"/>
                      </a:lnTo>
                      <a:lnTo>
                        <a:pt x="15" y="37"/>
                      </a:lnTo>
                      <a:lnTo>
                        <a:pt x="10" y="40"/>
                      </a:lnTo>
                      <a:lnTo>
                        <a:pt x="7" y="44"/>
                      </a:lnTo>
                      <a:lnTo>
                        <a:pt x="1" y="47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" y="21"/>
                      </a:lnTo>
                      <a:lnTo>
                        <a:pt x="4" y="24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1" y="8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8" name="Group 21"/>
              <p:cNvGrpSpPr>
                <a:grpSpLocks/>
              </p:cNvGrpSpPr>
              <p:nvPr/>
            </p:nvGrpSpPr>
            <p:grpSpPr bwMode="auto">
              <a:xfrm>
                <a:off x="1400" y="2519"/>
                <a:ext cx="101" cy="354"/>
                <a:chOff x="1400" y="2519"/>
                <a:chExt cx="101" cy="354"/>
              </a:xfrm>
            </p:grpSpPr>
            <p:grpSp>
              <p:nvGrpSpPr>
                <p:cNvPr id="1190" name="Group 22"/>
                <p:cNvGrpSpPr>
                  <a:grpSpLocks/>
                </p:cNvGrpSpPr>
                <p:nvPr/>
              </p:nvGrpSpPr>
              <p:grpSpPr bwMode="auto">
                <a:xfrm>
                  <a:off x="1400" y="2519"/>
                  <a:ext cx="101" cy="354"/>
                  <a:chOff x="1400" y="2519"/>
                  <a:chExt cx="101" cy="354"/>
                </a:xfrm>
              </p:grpSpPr>
              <p:sp>
                <p:nvSpPr>
                  <p:cNvPr id="1195" name="Freeform 23"/>
                  <p:cNvSpPr>
                    <a:spLocks/>
                  </p:cNvSpPr>
                  <p:nvPr/>
                </p:nvSpPr>
                <p:spPr bwMode="auto">
                  <a:xfrm>
                    <a:off x="1400" y="2519"/>
                    <a:ext cx="101" cy="354"/>
                  </a:xfrm>
                  <a:custGeom>
                    <a:avLst/>
                    <a:gdLst>
                      <a:gd name="T0" fmla="*/ 27 w 101"/>
                      <a:gd name="T1" fmla="*/ 4 h 354"/>
                      <a:gd name="T2" fmla="*/ 7 w 101"/>
                      <a:gd name="T3" fmla="*/ 14 h 354"/>
                      <a:gd name="T4" fmla="*/ 1 w 101"/>
                      <a:gd name="T5" fmla="*/ 26 h 354"/>
                      <a:gd name="T6" fmla="*/ 0 w 101"/>
                      <a:gd name="T7" fmla="*/ 105 h 354"/>
                      <a:gd name="T8" fmla="*/ 0 w 101"/>
                      <a:gd name="T9" fmla="*/ 127 h 354"/>
                      <a:gd name="T10" fmla="*/ 13 w 101"/>
                      <a:gd name="T11" fmla="*/ 122 h 354"/>
                      <a:gd name="T12" fmla="*/ 13 w 101"/>
                      <a:gd name="T13" fmla="*/ 170 h 354"/>
                      <a:gd name="T14" fmla="*/ 16 w 101"/>
                      <a:gd name="T15" fmla="*/ 170 h 354"/>
                      <a:gd name="T16" fmla="*/ 24 w 101"/>
                      <a:gd name="T17" fmla="*/ 271 h 354"/>
                      <a:gd name="T18" fmla="*/ 24 w 101"/>
                      <a:gd name="T19" fmla="*/ 324 h 354"/>
                      <a:gd name="T20" fmla="*/ 24 w 101"/>
                      <a:gd name="T21" fmla="*/ 346 h 354"/>
                      <a:gd name="T22" fmla="*/ 30 w 101"/>
                      <a:gd name="T23" fmla="*/ 353 h 354"/>
                      <a:gd name="T24" fmla="*/ 40 w 101"/>
                      <a:gd name="T25" fmla="*/ 346 h 354"/>
                      <a:gd name="T26" fmla="*/ 44 w 101"/>
                      <a:gd name="T27" fmla="*/ 307 h 354"/>
                      <a:gd name="T28" fmla="*/ 48 w 101"/>
                      <a:gd name="T29" fmla="*/ 350 h 354"/>
                      <a:gd name="T30" fmla="*/ 55 w 101"/>
                      <a:gd name="T31" fmla="*/ 353 h 354"/>
                      <a:gd name="T32" fmla="*/ 61 w 101"/>
                      <a:gd name="T33" fmla="*/ 350 h 354"/>
                      <a:gd name="T34" fmla="*/ 68 w 101"/>
                      <a:gd name="T35" fmla="*/ 267 h 354"/>
                      <a:gd name="T36" fmla="*/ 78 w 101"/>
                      <a:gd name="T37" fmla="*/ 210 h 354"/>
                      <a:gd name="T38" fmla="*/ 91 w 101"/>
                      <a:gd name="T39" fmla="*/ 153 h 354"/>
                      <a:gd name="T40" fmla="*/ 100 w 101"/>
                      <a:gd name="T41" fmla="*/ 153 h 354"/>
                      <a:gd name="T42" fmla="*/ 91 w 101"/>
                      <a:gd name="T43" fmla="*/ 80 h 354"/>
                      <a:gd name="T44" fmla="*/ 91 w 101"/>
                      <a:gd name="T45" fmla="*/ 20 h 354"/>
                      <a:gd name="T46" fmla="*/ 90 w 101"/>
                      <a:gd name="T47" fmla="*/ 14 h 354"/>
                      <a:gd name="T48" fmla="*/ 66 w 101"/>
                      <a:gd name="T49" fmla="*/ 0 h 354"/>
                      <a:gd name="T50" fmla="*/ 48 w 101"/>
                      <a:gd name="T51" fmla="*/ 31 h 354"/>
                      <a:gd name="T52" fmla="*/ 27 w 101"/>
                      <a:gd name="T53" fmla="*/ 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1"/>
                      <a:gd name="T82" fmla="*/ 0 h 354"/>
                      <a:gd name="T83" fmla="*/ 101 w 101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1" h="354">
                        <a:moveTo>
                          <a:pt x="27" y="4"/>
                        </a:moveTo>
                        <a:lnTo>
                          <a:pt x="7" y="14"/>
                        </a:lnTo>
                        <a:lnTo>
                          <a:pt x="1" y="26"/>
                        </a:lnTo>
                        <a:lnTo>
                          <a:pt x="0" y="105"/>
                        </a:lnTo>
                        <a:lnTo>
                          <a:pt x="0" y="127"/>
                        </a:lnTo>
                        <a:lnTo>
                          <a:pt x="13" y="122"/>
                        </a:lnTo>
                        <a:lnTo>
                          <a:pt x="13" y="170"/>
                        </a:lnTo>
                        <a:lnTo>
                          <a:pt x="16" y="170"/>
                        </a:lnTo>
                        <a:lnTo>
                          <a:pt x="24" y="271"/>
                        </a:lnTo>
                        <a:lnTo>
                          <a:pt x="24" y="324"/>
                        </a:lnTo>
                        <a:lnTo>
                          <a:pt x="24" y="346"/>
                        </a:lnTo>
                        <a:lnTo>
                          <a:pt x="30" y="353"/>
                        </a:lnTo>
                        <a:lnTo>
                          <a:pt x="40" y="346"/>
                        </a:lnTo>
                        <a:lnTo>
                          <a:pt x="44" y="307"/>
                        </a:lnTo>
                        <a:lnTo>
                          <a:pt x="48" y="350"/>
                        </a:lnTo>
                        <a:lnTo>
                          <a:pt x="55" y="353"/>
                        </a:lnTo>
                        <a:lnTo>
                          <a:pt x="61" y="350"/>
                        </a:lnTo>
                        <a:lnTo>
                          <a:pt x="68" y="267"/>
                        </a:lnTo>
                        <a:lnTo>
                          <a:pt x="78" y="210"/>
                        </a:lnTo>
                        <a:lnTo>
                          <a:pt x="91" y="153"/>
                        </a:lnTo>
                        <a:lnTo>
                          <a:pt x="100" y="153"/>
                        </a:lnTo>
                        <a:lnTo>
                          <a:pt x="91" y="80"/>
                        </a:lnTo>
                        <a:lnTo>
                          <a:pt x="91" y="20"/>
                        </a:lnTo>
                        <a:lnTo>
                          <a:pt x="90" y="14"/>
                        </a:lnTo>
                        <a:lnTo>
                          <a:pt x="66" y="0"/>
                        </a:lnTo>
                        <a:lnTo>
                          <a:pt x="48" y="31"/>
                        </a:lnTo>
                        <a:lnTo>
                          <a:pt x="27" y="4"/>
                        </a:lnTo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19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413" y="2615"/>
                    <a:ext cx="47" cy="78"/>
                    <a:chOff x="1413" y="2615"/>
                    <a:chExt cx="47" cy="78"/>
                  </a:xfrm>
                </p:grpSpPr>
                <p:sp>
                  <p:nvSpPr>
                    <p:cNvPr id="119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418" y="2615"/>
                      <a:ext cx="42" cy="78"/>
                    </a:xfrm>
                    <a:custGeom>
                      <a:avLst/>
                      <a:gdLst>
                        <a:gd name="T0" fmla="*/ 0 w 42"/>
                        <a:gd name="T1" fmla="*/ 77 h 78"/>
                        <a:gd name="T2" fmla="*/ 41 w 42"/>
                        <a:gd name="T3" fmla="*/ 74 h 78"/>
                        <a:gd name="T4" fmla="*/ 41 w 42"/>
                        <a:gd name="T5" fmla="*/ 0 h 78"/>
                        <a:gd name="T6" fmla="*/ 0 60000 65536"/>
                        <a:gd name="T7" fmla="*/ 0 60000 65536"/>
                        <a:gd name="T8" fmla="*/ 0 60000 65536"/>
                        <a:gd name="T9" fmla="*/ 0 w 42"/>
                        <a:gd name="T10" fmla="*/ 0 h 78"/>
                        <a:gd name="T11" fmla="*/ 42 w 42"/>
                        <a:gd name="T12" fmla="*/ 78 h 7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" h="78">
                          <a:moveTo>
                            <a:pt x="0" y="77"/>
                          </a:moveTo>
                          <a:lnTo>
                            <a:pt x="41" y="74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5F3F1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9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413" y="2627"/>
                      <a:ext cx="46" cy="24"/>
                    </a:xfrm>
                    <a:custGeom>
                      <a:avLst/>
                      <a:gdLst>
                        <a:gd name="T0" fmla="*/ 0 w 46"/>
                        <a:gd name="T1" fmla="*/ 23 h 24"/>
                        <a:gd name="T2" fmla="*/ 14 w 46"/>
                        <a:gd name="T3" fmla="*/ 15 h 24"/>
                        <a:gd name="T4" fmla="*/ 45 w 46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46"/>
                        <a:gd name="T10" fmla="*/ 0 h 24"/>
                        <a:gd name="T11" fmla="*/ 46 w 46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6" h="24">
                          <a:moveTo>
                            <a:pt x="0" y="23"/>
                          </a:moveTo>
                          <a:lnTo>
                            <a:pt x="14" y="1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5F3F1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191" name="Group 27"/>
                <p:cNvGrpSpPr>
                  <a:grpSpLocks/>
                </p:cNvGrpSpPr>
                <p:nvPr/>
              </p:nvGrpSpPr>
              <p:grpSpPr bwMode="auto">
                <a:xfrm>
                  <a:off x="1412" y="2556"/>
                  <a:ext cx="64" cy="85"/>
                  <a:chOff x="1412" y="2556"/>
                  <a:chExt cx="64" cy="85"/>
                </a:xfrm>
              </p:grpSpPr>
              <p:sp>
                <p:nvSpPr>
                  <p:cNvPr id="1192" name="Freeform 28"/>
                  <p:cNvSpPr>
                    <a:spLocks/>
                  </p:cNvSpPr>
                  <p:nvPr/>
                </p:nvSpPr>
                <p:spPr bwMode="auto">
                  <a:xfrm>
                    <a:off x="1419" y="2556"/>
                    <a:ext cx="53" cy="66"/>
                  </a:xfrm>
                  <a:custGeom>
                    <a:avLst/>
                    <a:gdLst>
                      <a:gd name="T0" fmla="*/ 0 w 53"/>
                      <a:gd name="T1" fmla="*/ 22 h 66"/>
                      <a:gd name="T2" fmla="*/ 31 w 53"/>
                      <a:gd name="T3" fmla="*/ 0 h 66"/>
                      <a:gd name="T4" fmla="*/ 52 w 53"/>
                      <a:gd name="T5" fmla="*/ 43 h 66"/>
                      <a:gd name="T6" fmla="*/ 16 w 53"/>
                      <a:gd name="T7" fmla="*/ 65 h 66"/>
                      <a:gd name="T8" fmla="*/ 0 w 53"/>
                      <a:gd name="T9" fmla="*/ 22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66"/>
                      <a:gd name="T17" fmla="*/ 53 w 53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66">
                        <a:moveTo>
                          <a:pt x="0" y="22"/>
                        </a:moveTo>
                        <a:lnTo>
                          <a:pt x="31" y="0"/>
                        </a:lnTo>
                        <a:lnTo>
                          <a:pt x="52" y="43"/>
                        </a:lnTo>
                        <a:lnTo>
                          <a:pt x="16" y="65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rgbClr val="D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3" name="Freeform 29"/>
                  <p:cNvSpPr>
                    <a:spLocks/>
                  </p:cNvSpPr>
                  <p:nvPr/>
                </p:nvSpPr>
                <p:spPr bwMode="auto">
                  <a:xfrm>
                    <a:off x="1451" y="2585"/>
                    <a:ext cx="25" cy="34"/>
                  </a:xfrm>
                  <a:custGeom>
                    <a:avLst/>
                    <a:gdLst>
                      <a:gd name="T0" fmla="*/ 0 w 25"/>
                      <a:gd name="T1" fmla="*/ 19 h 34"/>
                      <a:gd name="T2" fmla="*/ 4 w 25"/>
                      <a:gd name="T3" fmla="*/ 14 h 34"/>
                      <a:gd name="T4" fmla="*/ 9 w 25"/>
                      <a:gd name="T5" fmla="*/ 4 h 34"/>
                      <a:gd name="T6" fmla="*/ 13 w 25"/>
                      <a:gd name="T7" fmla="*/ 1 h 34"/>
                      <a:gd name="T8" fmla="*/ 15 w 25"/>
                      <a:gd name="T9" fmla="*/ 0 h 34"/>
                      <a:gd name="T10" fmla="*/ 18 w 25"/>
                      <a:gd name="T11" fmla="*/ 0 h 34"/>
                      <a:gd name="T12" fmla="*/ 18 w 25"/>
                      <a:gd name="T13" fmla="*/ 1 h 34"/>
                      <a:gd name="T14" fmla="*/ 24 w 25"/>
                      <a:gd name="T15" fmla="*/ 6 h 34"/>
                      <a:gd name="T16" fmla="*/ 24 w 25"/>
                      <a:gd name="T17" fmla="*/ 14 h 34"/>
                      <a:gd name="T18" fmla="*/ 24 w 25"/>
                      <a:gd name="T19" fmla="*/ 20 h 34"/>
                      <a:gd name="T20" fmla="*/ 15 w 25"/>
                      <a:gd name="T21" fmla="*/ 26 h 34"/>
                      <a:gd name="T22" fmla="*/ 1 w 25"/>
                      <a:gd name="T23" fmla="*/ 33 h 34"/>
                      <a:gd name="T24" fmla="*/ 0 w 25"/>
                      <a:gd name="T25" fmla="*/ 19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5"/>
                      <a:gd name="T40" fmla="*/ 0 h 34"/>
                      <a:gd name="T41" fmla="*/ 25 w 25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5" h="34">
                        <a:moveTo>
                          <a:pt x="0" y="19"/>
                        </a:moveTo>
                        <a:lnTo>
                          <a:pt x="4" y="14"/>
                        </a:lnTo>
                        <a:lnTo>
                          <a:pt x="9" y="4"/>
                        </a:lnTo>
                        <a:lnTo>
                          <a:pt x="13" y="1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18" y="1"/>
                        </a:lnTo>
                        <a:lnTo>
                          <a:pt x="24" y="6"/>
                        </a:lnTo>
                        <a:lnTo>
                          <a:pt x="24" y="14"/>
                        </a:lnTo>
                        <a:lnTo>
                          <a:pt x="24" y="20"/>
                        </a:lnTo>
                        <a:lnTo>
                          <a:pt x="15" y="26"/>
                        </a:lnTo>
                        <a:lnTo>
                          <a:pt x="1" y="33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4" name="Freeform 30"/>
                  <p:cNvSpPr>
                    <a:spLocks/>
                  </p:cNvSpPr>
                  <p:nvPr/>
                </p:nvSpPr>
                <p:spPr bwMode="auto">
                  <a:xfrm>
                    <a:off x="1412" y="2604"/>
                    <a:ext cx="43" cy="37"/>
                  </a:xfrm>
                  <a:custGeom>
                    <a:avLst/>
                    <a:gdLst>
                      <a:gd name="T0" fmla="*/ 0 w 43"/>
                      <a:gd name="T1" fmla="*/ 36 h 37"/>
                      <a:gd name="T2" fmla="*/ 16 w 43"/>
                      <a:gd name="T3" fmla="*/ 30 h 37"/>
                      <a:gd name="T4" fmla="*/ 28 w 43"/>
                      <a:gd name="T5" fmla="*/ 22 h 37"/>
                      <a:gd name="T6" fmla="*/ 42 w 43"/>
                      <a:gd name="T7" fmla="*/ 15 h 37"/>
                      <a:gd name="T8" fmla="*/ 36 w 43"/>
                      <a:gd name="T9" fmla="*/ 0 h 37"/>
                      <a:gd name="T10" fmla="*/ 13 w 43"/>
                      <a:gd name="T11" fmla="*/ 8 h 37"/>
                      <a:gd name="T12" fmla="*/ 1 w 43"/>
                      <a:gd name="T13" fmla="*/ 14 h 37"/>
                      <a:gd name="T14" fmla="*/ 0 w 43"/>
                      <a:gd name="T15" fmla="*/ 12 h 37"/>
                      <a:gd name="T16" fmla="*/ 0 w 43"/>
                      <a:gd name="T17" fmla="*/ 36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"/>
                      <a:gd name="T28" fmla="*/ 0 h 37"/>
                      <a:gd name="T29" fmla="*/ 43 w 43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" h="37">
                        <a:moveTo>
                          <a:pt x="0" y="36"/>
                        </a:moveTo>
                        <a:lnTo>
                          <a:pt x="16" y="30"/>
                        </a:lnTo>
                        <a:lnTo>
                          <a:pt x="28" y="22"/>
                        </a:lnTo>
                        <a:lnTo>
                          <a:pt x="42" y="15"/>
                        </a:lnTo>
                        <a:lnTo>
                          <a:pt x="36" y="0"/>
                        </a:lnTo>
                        <a:lnTo>
                          <a:pt x="13" y="8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189" name="Freeform 31"/>
              <p:cNvSpPr>
                <a:spLocks/>
              </p:cNvSpPr>
              <p:nvPr/>
            </p:nvSpPr>
            <p:spPr bwMode="auto">
              <a:xfrm>
                <a:off x="1447" y="2702"/>
                <a:ext cx="24" cy="131"/>
              </a:xfrm>
              <a:custGeom>
                <a:avLst/>
                <a:gdLst>
                  <a:gd name="T0" fmla="*/ 23 w 24"/>
                  <a:gd name="T1" fmla="*/ 0 h 131"/>
                  <a:gd name="T2" fmla="*/ 13 w 24"/>
                  <a:gd name="T3" fmla="*/ 71 h 131"/>
                  <a:gd name="T4" fmla="*/ 0 w 24"/>
                  <a:gd name="T5" fmla="*/ 130 h 13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31"/>
                  <a:gd name="T11" fmla="*/ 24 w 2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31">
                    <a:moveTo>
                      <a:pt x="23" y="0"/>
                    </a:moveTo>
                    <a:lnTo>
                      <a:pt x="13" y="71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rnd">
                <a:solidFill>
                  <a:srgbClr val="5F3F1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70" name="Group 32"/>
            <p:cNvGrpSpPr>
              <a:grpSpLocks/>
            </p:cNvGrpSpPr>
            <p:nvPr/>
          </p:nvGrpSpPr>
          <p:grpSpPr bwMode="auto">
            <a:xfrm>
              <a:off x="1572" y="2424"/>
              <a:ext cx="145" cy="465"/>
              <a:chOff x="1572" y="2424"/>
              <a:chExt cx="145" cy="465"/>
            </a:xfrm>
          </p:grpSpPr>
          <p:grpSp>
            <p:nvGrpSpPr>
              <p:cNvPr id="1168" name="Group 33"/>
              <p:cNvGrpSpPr>
                <a:grpSpLocks/>
              </p:cNvGrpSpPr>
              <p:nvPr/>
            </p:nvGrpSpPr>
            <p:grpSpPr bwMode="auto">
              <a:xfrm>
                <a:off x="1572" y="2492"/>
                <a:ext cx="145" cy="130"/>
                <a:chOff x="1572" y="2492"/>
                <a:chExt cx="145" cy="130"/>
              </a:xfrm>
            </p:grpSpPr>
            <p:sp>
              <p:nvSpPr>
                <p:cNvPr id="1178" name="Freeform 34"/>
                <p:cNvSpPr>
                  <a:spLocks/>
                </p:cNvSpPr>
                <p:nvPr/>
              </p:nvSpPr>
              <p:spPr bwMode="auto">
                <a:xfrm>
                  <a:off x="1572" y="2492"/>
                  <a:ext cx="145" cy="130"/>
                </a:xfrm>
                <a:custGeom>
                  <a:avLst/>
                  <a:gdLst>
                    <a:gd name="T0" fmla="*/ 55 w 145"/>
                    <a:gd name="T1" fmla="*/ 0 h 130"/>
                    <a:gd name="T2" fmla="*/ 36 w 145"/>
                    <a:gd name="T3" fmla="*/ 8 h 130"/>
                    <a:gd name="T4" fmla="*/ 19 w 145"/>
                    <a:gd name="T5" fmla="*/ 19 h 130"/>
                    <a:gd name="T6" fmla="*/ 7 w 145"/>
                    <a:gd name="T7" fmla="*/ 54 h 130"/>
                    <a:gd name="T8" fmla="*/ 0 w 145"/>
                    <a:gd name="T9" fmla="*/ 83 h 130"/>
                    <a:gd name="T10" fmla="*/ 0 w 145"/>
                    <a:gd name="T11" fmla="*/ 88 h 130"/>
                    <a:gd name="T12" fmla="*/ 7 w 145"/>
                    <a:gd name="T13" fmla="*/ 105 h 130"/>
                    <a:gd name="T14" fmla="*/ 13 w 145"/>
                    <a:gd name="T15" fmla="*/ 108 h 130"/>
                    <a:gd name="T16" fmla="*/ 19 w 145"/>
                    <a:gd name="T17" fmla="*/ 108 h 130"/>
                    <a:gd name="T18" fmla="*/ 19 w 145"/>
                    <a:gd name="T19" fmla="*/ 114 h 130"/>
                    <a:gd name="T20" fmla="*/ 26 w 145"/>
                    <a:gd name="T21" fmla="*/ 107 h 130"/>
                    <a:gd name="T22" fmla="*/ 26 w 145"/>
                    <a:gd name="T23" fmla="*/ 123 h 130"/>
                    <a:gd name="T24" fmla="*/ 30 w 145"/>
                    <a:gd name="T25" fmla="*/ 129 h 130"/>
                    <a:gd name="T26" fmla="*/ 116 w 145"/>
                    <a:gd name="T27" fmla="*/ 129 h 130"/>
                    <a:gd name="T28" fmla="*/ 122 w 145"/>
                    <a:gd name="T29" fmla="*/ 120 h 130"/>
                    <a:gd name="T30" fmla="*/ 122 w 145"/>
                    <a:gd name="T31" fmla="*/ 107 h 130"/>
                    <a:gd name="T32" fmla="*/ 129 w 145"/>
                    <a:gd name="T33" fmla="*/ 119 h 130"/>
                    <a:gd name="T34" fmla="*/ 144 w 145"/>
                    <a:gd name="T35" fmla="*/ 91 h 130"/>
                    <a:gd name="T36" fmla="*/ 116 w 145"/>
                    <a:gd name="T37" fmla="*/ 14 h 130"/>
                    <a:gd name="T38" fmla="*/ 91 w 145"/>
                    <a:gd name="T39" fmla="*/ 4 h 130"/>
                    <a:gd name="T40" fmla="*/ 80 w 145"/>
                    <a:gd name="T41" fmla="*/ 0 h 130"/>
                    <a:gd name="T42" fmla="*/ 66 w 145"/>
                    <a:gd name="T43" fmla="*/ 13 h 130"/>
                    <a:gd name="T44" fmla="*/ 55 w 145"/>
                    <a:gd name="T45" fmla="*/ 0 h 13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5"/>
                    <a:gd name="T70" fmla="*/ 0 h 130"/>
                    <a:gd name="T71" fmla="*/ 145 w 145"/>
                    <a:gd name="T72" fmla="*/ 130 h 13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5" h="130">
                      <a:moveTo>
                        <a:pt x="55" y="0"/>
                      </a:moveTo>
                      <a:lnTo>
                        <a:pt x="36" y="8"/>
                      </a:lnTo>
                      <a:lnTo>
                        <a:pt x="19" y="19"/>
                      </a:lnTo>
                      <a:lnTo>
                        <a:pt x="7" y="54"/>
                      </a:lnTo>
                      <a:lnTo>
                        <a:pt x="0" y="83"/>
                      </a:lnTo>
                      <a:lnTo>
                        <a:pt x="0" y="88"/>
                      </a:lnTo>
                      <a:lnTo>
                        <a:pt x="7" y="105"/>
                      </a:lnTo>
                      <a:lnTo>
                        <a:pt x="13" y="108"/>
                      </a:lnTo>
                      <a:lnTo>
                        <a:pt x="19" y="108"/>
                      </a:lnTo>
                      <a:lnTo>
                        <a:pt x="19" y="114"/>
                      </a:lnTo>
                      <a:lnTo>
                        <a:pt x="26" y="107"/>
                      </a:lnTo>
                      <a:lnTo>
                        <a:pt x="26" y="123"/>
                      </a:lnTo>
                      <a:lnTo>
                        <a:pt x="30" y="129"/>
                      </a:lnTo>
                      <a:lnTo>
                        <a:pt x="116" y="129"/>
                      </a:lnTo>
                      <a:lnTo>
                        <a:pt x="122" y="120"/>
                      </a:lnTo>
                      <a:lnTo>
                        <a:pt x="122" y="107"/>
                      </a:lnTo>
                      <a:lnTo>
                        <a:pt x="129" y="119"/>
                      </a:lnTo>
                      <a:lnTo>
                        <a:pt x="144" y="91"/>
                      </a:lnTo>
                      <a:lnTo>
                        <a:pt x="116" y="14"/>
                      </a:lnTo>
                      <a:lnTo>
                        <a:pt x="91" y="4"/>
                      </a:lnTo>
                      <a:lnTo>
                        <a:pt x="80" y="0"/>
                      </a:lnTo>
                      <a:lnTo>
                        <a:pt x="66" y="13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79" name="Group 35"/>
                <p:cNvGrpSpPr>
                  <a:grpSpLocks/>
                </p:cNvGrpSpPr>
                <p:nvPr/>
              </p:nvGrpSpPr>
              <p:grpSpPr bwMode="auto">
                <a:xfrm>
                  <a:off x="1600" y="2506"/>
                  <a:ext cx="101" cy="116"/>
                  <a:chOff x="1600" y="2506"/>
                  <a:chExt cx="101" cy="116"/>
                </a:xfrm>
              </p:grpSpPr>
              <p:sp>
                <p:nvSpPr>
                  <p:cNvPr id="1180" name="Freeform 36"/>
                  <p:cNvSpPr>
                    <a:spLocks/>
                  </p:cNvSpPr>
                  <p:nvPr/>
                </p:nvSpPr>
                <p:spPr bwMode="auto">
                  <a:xfrm>
                    <a:off x="1634" y="2506"/>
                    <a:ext cx="24" cy="116"/>
                  </a:xfrm>
                  <a:custGeom>
                    <a:avLst/>
                    <a:gdLst>
                      <a:gd name="T0" fmla="*/ 6 w 24"/>
                      <a:gd name="T1" fmla="*/ 0 h 116"/>
                      <a:gd name="T2" fmla="*/ 2 w 24"/>
                      <a:gd name="T3" fmla="*/ 7 h 116"/>
                      <a:gd name="T4" fmla="*/ 6 w 24"/>
                      <a:gd name="T5" fmla="*/ 8 h 116"/>
                      <a:gd name="T6" fmla="*/ 0 w 24"/>
                      <a:gd name="T7" fmla="*/ 91 h 116"/>
                      <a:gd name="T8" fmla="*/ 0 w 24"/>
                      <a:gd name="T9" fmla="*/ 106 h 116"/>
                      <a:gd name="T10" fmla="*/ 12 w 24"/>
                      <a:gd name="T11" fmla="*/ 115 h 116"/>
                      <a:gd name="T12" fmla="*/ 23 w 24"/>
                      <a:gd name="T13" fmla="*/ 105 h 116"/>
                      <a:gd name="T14" fmla="*/ 23 w 24"/>
                      <a:gd name="T15" fmla="*/ 87 h 116"/>
                      <a:gd name="T16" fmla="*/ 14 w 24"/>
                      <a:gd name="T17" fmla="*/ 8 h 116"/>
                      <a:gd name="T18" fmla="*/ 16 w 24"/>
                      <a:gd name="T19" fmla="*/ 7 h 116"/>
                      <a:gd name="T20" fmla="*/ 14 w 24"/>
                      <a:gd name="T21" fmla="*/ 0 h 116"/>
                      <a:gd name="T22" fmla="*/ 8 w 24"/>
                      <a:gd name="T23" fmla="*/ 1 h 116"/>
                      <a:gd name="T24" fmla="*/ 6 w 24"/>
                      <a:gd name="T25" fmla="*/ 0 h 1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4"/>
                      <a:gd name="T40" fmla="*/ 0 h 116"/>
                      <a:gd name="T41" fmla="*/ 24 w 24"/>
                      <a:gd name="T42" fmla="*/ 116 h 11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4" h="116">
                        <a:moveTo>
                          <a:pt x="6" y="0"/>
                        </a:moveTo>
                        <a:lnTo>
                          <a:pt x="2" y="7"/>
                        </a:lnTo>
                        <a:lnTo>
                          <a:pt x="6" y="8"/>
                        </a:lnTo>
                        <a:lnTo>
                          <a:pt x="0" y="91"/>
                        </a:lnTo>
                        <a:lnTo>
                          <a:pt x="0" y="106"/>
                        </a:lnTo>
                        <a:lnTo>
                          <a:pt x="12" y="115"/>
                        </a:lnTo>
                        <a:lnTo>
                          <a:pt x="23" y="105"/>
                        </a:lnTo>
                        <a:lnTo>
                          <a:pt x="23" y="87"/>
                        </a:lnTo>
                        <a:lnTo>
                          <a:pt x="14" y="8"/>
                        </a:lnTo>
                        <a:lnTo>
                          <a:pt x="16" y="7"/>
                        </a:lnTo>
                        <a:lnTo>
                          <a:pt x="14" y="0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18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600" y="2555"/>
                    <a:ext cx="101" cy="40"/>
                    <a:chOff x="1600" y="2555"/>
                    <a:chExt cx="101" cy="40"/>
                  </a:xfrm>
                </p:grpSpPr>
                <p:sp>
                  <p:nvSpPr>
                    <p:cNvPr id="118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22" y="2565"/>
                      <a:ext cx="78" cy="23"/>
                    </a:xfrm>
                    <a:custGeom>
                      <a:avLst/>
                      <a:gdLst>
                        <a:gd name="T0" fmla="*/ 7 w 78"/>
                        <a:gd name="T1" fmla="*/ 13 h 23"/>
                        <a:gd name="T2" fmla="*/ 57 w 78"/>
                        <a:gd name="T3" fmla="*/ 0 h 23"/>
                        <a:gd name="T4" fmla="*/ 77 w 78"/>
                        <a:gd name="T5" fmla="*/ 0 h 23"/>
                        <a:gd name="T6" fmla="*/ 13 w 78"/>
                        <a:gd name="T7" fmla="*/ 22 h 23"/>
                        <a:gd name="T8" fmla="*/ 0 w 78"/>
                        <a:gd name="T9" fmla="*/ 16 h 23"/>
                        <a:gd name="T10" fmla="*/ 7 w 78"/>
                        <a:gd name="T11" fmla="*/ 13 h 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23"/>
                        <a:gd name="T20" fmla="*/ 78 w 78"/>
                        <a:gd name="T21" fmla="*/ 23 h 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23">
                          <a:moveTo>
                            <a:pt x="7" y="13"/>
                          </a:moveTo>
                          <a:lnTo>
                            <a:pt x="57" y="0"/>
                          </a:lnTo>
                          <a:lnTo>
                            <a:pt x="77" y="0"/>
                          </a:lnTo>
                          <a:lnTo>
                            <a:pt x="13" y="22"/>
                          </a:lnTo>
                          <a:lnTo>
                            <a:pt x="0" y="16"/>
                          </a:lnTo>
                          <a:lnTo>
                            <a:pt x="7" y="1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8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57" y="2563"/>
                      <a:ext cx="44" cy="29"/>
                    </a:xfrm>
                    <a:custGeom>
                      <a:avLst/>
                      <a:gdLst>
                        <a:gd name="T0" fmla="*/ 22 w 44"/>
                        <a:gd name="T1" fmla="*/ 0 h 29"/>
                        <a:gd name="T2" fmla="*/ 4 w 44"/>
                        <a:gd name="T3" fmla="*/ 4 h 29"/>
                        <a:gd name="T4" fmla="*/ 4 w 44"/>
                        <a:gd name="T5" fmla="*/ 9 h 29"/>
                        <a:gd name="T6" fmla="*/ 0 w 44"/>
                        <a:gd name="T7" fmla="*/ 14 h 29"/>
                        <a:gd name="T8" fmla="*/ 7 w 44"/>
                        <a:gd name="T9" fmla="*/ 21 h 29"/>
                        <a:gd name="T10" fmla="*/ 16 w 44"/>
                        <a:gd name="T11" fmla="*/ 28 h 29"/>
                        <a:gd name="T12" fmla="*/ 29 w 44"/>
                        <a:gd name="T13" fmla="*/ 28 h 29"/>
                        <a:gd name="T14" fmla="*/ 43 w 44"/>
                        <a:gd name="T15" fmla="*/ 14 h 29"/>
                        <a:gd name="T16" fmla="*/ 43 w 44"/>
                        <a:gd name="T17" fmla="*/ 0 h 29"/>
                        <a:gd name="T18" fmla="*/ 29 w 44"/>
                        <a:gd name="T19" fmla="*/ 7 h 29"/>
                        <a:gd name="T20" fmla="*/ 22 w 44"/>
                        <a:gd name="T21" fmla="*/ 0 h 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4"/>
                        <a:gd name="T34" fmla="*/ 0 h 29"/>
                        <a:gd name="T35" fmla="*/ 44 w 44"/>
                        <a:gd name="T36" fmla="*/ 29 h 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4" h="29">
                          <a:moveTo>
                            <a:pt x="22" y="0"/>
                          </a:moveTo>
                          <a:lnTo>
                            <a:pt x="4" y="4"/>
                          </a:lnTo>
                          <a:lnTo>
                            <a:pt x="4" y="9"/>
                          </a:lnTo>
                          <a:lnTo>
                            <a:pt x="0" y="14"/>
                          </a:lnTo>
                          <a:lnTo>
                            <a:pt x="7" y="21"/>
                          </a:lnTo>
                          <a:lnTo>
                            <a:pt x="16" y="28"/>
                          </a:lnTo>
                          <a:lnTo>
                            <a:pt x="29" y="28"/>
                          </a:lnTo>
                          <a:lnTo>
                            <a:pt x="43" y="14"/>
                          </a:lnTo>
                          <a:lnTo>
                            <a:pt x="43" y="0"/>
                          </a:lnTo>
                          <a:lnTo>
                            <a:pt x="29" y="7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8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600" y="2555"/>
                      <a:ext cx="34" cy="40"/>
                    </a:xfrm>
                    <a:custGeom>
                      <a:avLst/>
                      <a:gdLst>
                        <a:gd name="T0" fmla="*/ 0 w 34"/>
                        <a:gd name="T1" fmla="*/ 21 h 40"/>
                        <a:gd name="T2" fmla="*/ 1 w 34"/>
                        <a:gd name="T3" fmla="*/ 15 h 40"/>
                        <a:gd name="T4" fmla="*/ 7 w 34"/>
                        <a:gd name="T5" fmla="*/ 7 h 40"/>
                        <a:gd name="T6" fmla="*/ 7 w 34"/>
                        <a:gd name="T7" fmla="*/ 1 h 40"/>
                        <a:gd name="T8" fmla="*/ 20 w 34"/>
                        <a:gd name="T9" fmla="*/ 0 h 40"/>
                        <a:gd name="T10" fmla="*/ 27 w 34"/>
                        <a:gd name="T11" fmla="*/ 0 h 40"/>
                        <a:gd name="T12" fmla="*/ 33 w 34"/>
                        <a:gd name="T13" fmla="*/ 17 h 40"/>
                        <a:gd name="T14" fmla="*/ 30 w 34"/>
                        <a:gd name="T15" fmla="*/ 21 h 40"/>
                        <a:gd name="T16" fmla="*/ 27 w 34"/>
                        <a:gd name="T17" fmla="*/ 28 h 40"/>
                        <a:gd name="T18" fmla="*/ 20 w 34"/>
                        <a:gd name="T19" fmla="*/ 30 h 40"/>
                        <a:gd name="T20" fmla="*/ 14 w 34"/>
                        <a:gd name="T21" fmla="*/ 30 h 40"/>
                        <a:gd name="T22" fmla="*/ 11 w 34"/>
                        <a:gd name="T23" fmla="*/ 30 h 40"/>
                        <a:gd name="T24" fmla="*/ 10 w 34"/>
                        <a:gd name="T25" fmla="*/ 36 h 40"/>
                        <a:gd name="T26" fmla="*/ 1 w 34"/>
                        <a:gd name="T27" fmla="*/ 39 h 40"/>
                        <a:gd name="T28" fmla="*/ 0 w 34"/>
                        <a:gd name="T29" fmla="*/ 39 h 40"/>
                        <a:gd name="T30" fmla="*/ 0 w 34"/>
                        <a:gd name="T31" fmla="*/ 21 h 4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4"/>
                        <a:gd name="T49" fmla="*/ 0 h 40"/>
                        <a:gd name="T50" fmla="*/ 34 w 34"/>
                        <a:gd name="T51" fmla="*/ 40 h 4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4" h="40">
                          <a:moveTo>
                            <a:pt x="0" y="21"/>
                          </a:moveTo>
                          <a:lnTo>
                            <a:pt x="1" y="15"/>
                          </a:lnTo>
                          <a:lnTo>
                            <a:pt x="7" y="7"/>
                          </a:lnTo>
                          <a:lnTo>
                            <a:pt x="7" y="1"/>
                          </a:lnTo>
                          <a:lnTo>
                            <a:pt x="20" y="0"/>
                          </a:lnTo>
                          <a:lnTo>
                            <a:pt x="27" y="0"/>
                          </a:lnTo>
                          <a:lnTo>
                            <a:pt x="33" y="17"/>
                          </a:lnTo>
                          <a:lnTo>
                            <a:pt x="30" y="21"/>
                          </a:lnTo>
                          <a:lnTo>
                            <a:pt x="27" y="28"/>
                          </a:lnTo>
                          <a:lnTo>
                            <a:pt x="20" y="30"/>
                          </a:lnTo>
                          <a:lnTo>
                            <a:pt x="14" y="30"/>
                          </a:lnTo>
                          <a:lnTo>
                            <a:pt x="11" y="30"/>
                          </a:lnTo>
                          <a:lnTo>
                            <a:pt x="10" y="36"/>
                          </a:lnTo>
                          <a:lnTo>
                            <a:pt x="1" y="39"/>
                          </a:lnTo>
                          <a:lnTo>
                            <a:pt x="0" y="39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169" name="Group 41"/>
              <p:cNvGrpSpPr>
                <a:grpSpLocks/>
              </p:cNvGrpSpPr>
              <p:nvPr/>
            </p:nvGrpSpPr>
            <p:grpSpPr bwMode="auto">
              <a:xfrm>
                <a:off x="1577" y="2424"/>
                <a:ext cx="136" cy="465"/>
                <a:chOff x="1577" y="2424"/>
                <a:chExt cx="136" cy="465"/>
              </a:xfrm>
            </p:grpSpPr>
            <p:grpSp>
              <p:nvGrpSpPr>
                <p:cNvPr id="1170" name="Group 42"/>
                <p:cNvGrpSpPr>
                  <a:grpSpLocks/>
                </p:cNvGrpSpPr>
                <p:nvPr/>
              </p:nvGrpSpPr>
              <p:grpSpPr bwMode="auto">
                <a:xfrm>
                  <a:off x="1620" y="2424"/>
                  <a:ext cx="47" cy="84"/>
                  <a:chOff x="1620" y="2424"/>
                  <a:chExt cx="47" cy="84"/>
                </a:xfrm>
              </p:grpSpPr>
              <p:sp>
                <p:nvSpPr>
                  <p:cNvPr id="1175" name="Freeform 43"/>
                  <p:cNvSpPr>
                    <a:spLocks/>
                  </p:cNvSpPr>
                  <p:nvPr/>
                </p:nvSpPr>
                <p:spPr bwMode="auto">
                  <a:xfrm>
                    <a:off x="1623" y="2431"/>
                    <a:ext cx="43" cy="77"/>
                  </a:xfrm>
                  <a:custGeom>
                    <a:avLst/>
                    <a:gdLst>
                      <a:gd name="T0" fmla="*/ 0 w 43"/>
                      <a:gd name="T1" fmla="*/ 32 h 77"/>
                      <a:gd name="T2" fmla="*/ 0 w 43"/>
                      <a:gd name="T3" fmla="*/ 37 h 77"/>
                      <a:gd name="T4" fmla="*/ 1 w 43"/>
                      <a:gd name="T5" fmla="*/ 41 h 77"/>
                      <a:gd name="T6" fmla="*/ 4 w 43"/>
                      <a:gd name="T7" fmla="*/ 44 h 77"/>
                      <a:gd name="T8" fmla="*/ 7 w 43"/>
                      <a:gd name="T9" fmla="*/ 44 h 77"/>
                      <a:gd name="T10" fmla="*/ 7 w 43"/>
                      <a:gd name="T11" fmla="*/ 60 h 77"/>
                      <a:gd name="T12" fmla="*/ 19 w 43"/>
                      <a:gd name="T13" fmla="*/ 76 h 77"/>
                      <a:gd name="T14" fmla="*/ 32 w 43"/>
                      <a:gd name="T15" fmla="*/ 62 h 77"/>
                      <a:gd name="T16" fmla="*/ 33 w 43"/>
                      <a:gd name="T17" fmla="*/ 60 h 77"/>
                      <a:gd name="T18" fmla="*/ 33 w 43"/>
                      <a:gd name="T19" fmla="*/ 55 h 77"/>
                      <a:gd name="T20" fmla="*/ 36 w 43"/>
                      <a:gd name="T21" fmla="*/ 51 h 77"/>
                      <a:gd name="T22" fmla="*/ 39 w 43"/>
                      <a:gd name="T23" fmla="*/ 47 h 77"/>
                      <a:gd name="T24" fmla="*/ 42 w 43"/>
                      <a:gd name="T25" fmla="*/ 39 h 77"/>
                      <a:gd name="T26" fmla="*/ 42 w 43"/>
                      <a:gd name="T27" fmla="*/ 34 h 77"/>
                      <a:gd name="T28" fmla="*/ 42 w 43"/>
                      <a:gd name="T29" fmla="*/ 22 h 77"/>
                      <a:gd name="T30" fmla="*/ 42 w 43"/>
                      <a:gd name="T31" fmla="*/ 16 h 77"/>
                      <a:gd name="T32" fmla="*/ 42 w 43"/>
                      <a:gd name="T33" fmla="*/ 8 h 77"/>
                      <a:gd name="T34" fmla="*/ 39 w 43"/>
                      <a:gd name="T35" fmla="*/ 4 h 77"/>
                      <a:gd name="T36" fmla="*/ 33 w 43"/>
                      <a:gd name="T37" fmla="*/ 1 h 77"/>
                      <a:gd name="T38" fmla="*/ 28 w 43"/>
                      <a:gd name="T39" fmla="*/ 0 h 77"/>
                      <a:gd name="T40" fmla="*/ 21 w 43"/>
                      <a:gd name="T41" fmla="*/ 0 h 77"/>
                      <a:gd name="T42" fmla="*/ 16 w 43"/>
                      <a:gd name="T43" fmla="*/ 0 h 77"/>
                      <a:gd name="T44" fmla="*/ 12 w 43"/>
                      <a:gd name="T45" fmla="*/ 1 h 77"/>
                      <a:gd name="T46" fmla="*/ 7 w 43"/>
                      <a:gd name="T47" fmla="*/ 4 h 77"/>
                      <a:gd name="T48" fmla="*/ 4 w 43"/>
                      <a:gd name="T49" fmla="*/ 7 h 77"/>
                      <a:gd name="T50" fmla="*/ 1 w 43"/>
                      <a:gd name="T51" fmla="*/ 13 h 77"/>
                      <a:gd name="T52" fmla="*/ 0 w 43"/>
                      <a:gd name="T53" fmla="*/ 14 h 77"/>
                      <a:gd name="T54" fmla="*/ 0 w 43"/>
                      <a:gd name="T55" fmla="*/ 18 h 77"/>
                      <a:gd name="T56" fmla="*/ 0 w 43"/>
                      <a:gd name="T57" fmla="*/ 24 h 77"/>
                      <a:gd name="T58" fmla="*/ 0 w 43"/>
                      <a:gd name="T59" fmla="*/ 30 h 77"/>
                      <a:gd name="T60" fmla="*/ 0 w 43"/>
                      <a:gd name="T61" fmla="*/ 32 h 7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3"/>
                      <a:gd name="T94" fmla="*/ 0 h 77"/>
                      <a:gd name="T95" fmla="*/ 43 w 43"/>
                      <a:gd name="T96" fmla="*/ 77 h 7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3" h="77">
                        <a:moveTo>
                          <a:pt x="0" y="32"/>
                        </a:moveTo>
                        <a:lnTo>
                          <a:pt x="0" y="37"/>
                        </a:lnTo>
                        <a:lnTo>
                          <a:pt x="1" y="41"/>
                        </a:lnTo>
                        <a:lnTo>
                          <a:pt x="4" y="44"/>
                        </a:lnTo>
                        <a:lnTo>
                          <a:pt x="7" y="44"/>
                        </a:lnTo>
                        <a:lnTo>
                          <a:pt x="7" y="60"/>
                        </a:lnTo>
                        <a:lnTo>
                          <a:pt x="19" y="76"/>
                        </a:lnTo>
                        <a:lnTo>
                          <a:pt x="32" y="62"/>
                        </a:lnTo>
                        <a:lnTo>
                          <a:pt x="33" y="60"/>
                        </a:lnTo>
                        <a:lnTo>
                          <a:pt x="33" y="55"/>
                        </a:lnTo>
                        <a:lnTo>
                          <a:pt x="36" y="51"/>
                        </a:lnTo>
                        <a:lnTo>
                          <a:pt x="39" y="47"/>
                        </a:lnTo>
                        <a:lnTo>
                          <a:pt x="42" y="39"/>
                        </a:lnTo>
                        <a:lnTo>
                          <a:pt x="42" y="34"/>
                        </a:lnTo>
                        <a:lnTo>
                          <a:pt x="42" y="22"/>
                        </a:lnTo>
                        <a:lnTo>
                          <a:pt x="42" y="16"/>
                        </a:lnTo>
                        <a:lnTo>
                          <a:pt x="42" y="8"/>
                        </a:lnTo>
                        <a:lnTo>
                          <a:pt x="39" y="4"/>
                        </a:lnTo>
                        <a:lnTo>
                          <a:pt x="33" y="1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7" y="4"/>
                        </a:lnTo>
                        <a:lnTo>
                          <a:pt x="4" y="7"/>
                        </a:lnTo>
                        <a:lnTo>
                          <a:pt x="1" y="13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</a:path>
                    </a:pathLst>
                  </a:custGeom>
                  <a:solidFill>
                    <a:srgbClr val="FF9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6" name="Freeform 44"/>
                  <p:cNvSpPr>
                    <a:spLocks/>
                  </p:cNvSpPr>
                  <p:nvPr/>
                </p:nvSpPr>
                <p:spPr bwMode="auto">
                  <a:xfrm>
                    <a:off x="1621" y="2434"/>
                    <a:ext cx="30" cy="73"/>
                  </a:xfrm>
                  <a:custGeom>
                    <a:avLst/>
                    <a:gdLst>
                      <a:gd name="T0" fmla="*/ 1 w 30"/>
                      <a:gd name="T1" fmla="*/ 4 h 73"/>
                      <a:gd name="T2" fmla="*/ 4 w 30"/>
                      <a:gd name="T3" fmla="*/ 1 h 73"/>
                      <a:gd name="T4" fmla="*/ 7 w 30"/>
                      <a:gd name="T5" fmla="*/ 0 h 73"/>
                      <a:gd name="T6" fmla="*/ 15 w 30"/>
                      <a:gd name="T7" fmla="*/ 7 h 73"/>
                      <a:gd name="T8" fmla="*/ 15 w 30"/>
                      <a:gd name="T9" fmla="*/ 20 h 73"/>
                      <a:gd name="T10" fmla="*/ 22 w 30"/>
                      <a:gd name="T11" fmla="*/ 22 h 73"/>
                      <a:gd name="T12" fmla="*/ 29 w 30"/>
                      <a:gd name="T13" fmla="*/ 22 h 73"/>
                      <a:gd name="T14" fmla="*/ 29 w 30"/>
                      <a:gd name="T15" fmla="*/ 37 h 73"/>
                      <a:gd name="T16" fmla="*/ 26 w 30"/>
                      <a:gd name="T17" fmla="*/ 37 h 73"/>
                      <a:gd name="T18" fmla="*/ 22 w 30"/>
                      <a:gd name="T19" fmla="*/ 37 h 73"/>
                      <a:gd name="T20" fmla="*/ 22 w 30"/>
                      <a:gd name="T21" fmla="*/ 24 h 73"/>
                      <a:gd name="T22" fmla="*/ 15 w 30"/>
                      <a:gd name="T23" fmla="*/ 27 h 73"/>
                      <a:gd name="T24" fmla="*/ 14 w 30"/>
                      <a:gd name="T25" fmla="*/ 27 h 73"/>
                      <a:gd name="T26" fmla="*/ 12 w 30"/>
                      <a:gd name="T27" fmla="*/ 33 h 73"/>
                      <a:gd name="T28" fmla="*/ 15 w 30"/>
                      <a:gd name="T29" fmla="*/ 37 h 73"/>
                      <a:gd name="T30" fmla="*/ 12 w 30"/>
                      <a:gd name="T31" fmla="*/ 40 h 73"/>
                      <a:gd name="T32" fmla="*/ 12 w 30"/>
                      <a:gd name="T33" fmla="*/ 50 h 73"/>
                      <a:gd name="T34" fmla="*/ 15 w 30"/>
                      <a:gd name="T35" fmla="*/ 52 h 73"/>
                      <a:gd name="T36" fmla="*/ 21 w 30"/>
                      <a:gd name="T37" fmla="*/ 56 h 73"/>
                      <a:gd name="T38" fmla="*/ 19 w 30"/>
                      <a:gd name="T39" fmla="*/ 72 h 73"/>
                      <a:gd name="T40" fmla="*/ 7 w 30"/>
                      <a:gd name="T41" fmla="*/ 56 h 73"/>
                      <a:gd name="T42" fmla="*/ 7 w 30"/>
                      <a:gd name="T43" fmla="*/ 40 h 73"/>
                      <a:gd name="T44" fmla="*/ 1 w 30"/>
                      <a:gd name="T45" fmla="*/ 40 h 73"/>
                      <a:gd name="T46" fmla="*/ 0 w 30"/>
                      <a:gd name="T47" fmla="*/ 27 h 73"/>
                      <a:gd name="T48" fmla="*/ 0 w 30"/>
                      <a:gd name="T49" fmla="*/ 24 h 73"/>
                      <a:gd name="T50" fmla="*/ 0 w 30"/>
                      <a:gd name="T51" fmla="*/ 20 h 73"/>
                      <a:gd name="T52" fmla="*/ 0 w 30"/>
                      <a:gd name="T53" fmla="*/ 16 h 73"/>
                      <a:gd name="T54" fmla="*/ 0 w 30"/>
                      <a:gd name="T55" fmla="*/ 14 h 73"/>
                      <a:gd name="T56" fmla="*/ 0 w 30"/>
                      <a:gd name="T57" fmla="*/ 9 h 73"/>
                      <a:gd name="T58" fmla="*/ 1 w 30"/>
                      <a:gd name="T59" fmla="*/ 4 h 7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30"/>
                      <a:gd name="T91" fmla="*/ 0 h 73"/>
                      <a:gd name="T92" fmla="*/ 30 w 30"/>
                      <a:gd name="T93" fmla="*/ 73 h 7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30" h="73">
                        <a:moveTo>
                          <a:pt x="1" y="4"/>
                        </a:moveTo>
                        <a:lnTo>
                          <a:pt x="4" y="1"/>
                        </a:lnTo>
                        <a:lnTo>
                          <a:pt x="7" y="0"/>
                        </a:lnTo>
                        <a:lnTo>
                          <a:pt x="15" y="7"/>
                        </a:lnTo>
                        <a:lnTo>
                          <a:pt x="15" y="20"/>
                        </a:lnTo>
                        <a:lnTo>
                          <a:pt x="22" y="22"/>
                        </a:lnTo>
                        <a:lnTo>
                          <a:pt x="29" y="22"/>
                        </a:lnTo>
                        <a:lnTo>
                          <a:pt x="29" y="37"/>
                        </a:lnTo>
                        <a:lnTo>
                          <a:pt x="26" y="37"/>
                        </a:lnTo>
                        <a:lnTo>
                          <a:pt x="22" y="37"/>
                        </a:lnTo>
                        <a:lnTo>
                          <a:pt x="22" y="24"/>
                        </a:lnTo>
                        <a:lnTo>
                          <a:pt x="15" y="27"/>
                        </a:lnTo>
                        <a:lnTo>
                          <a:pt x="14" y="27"/>
                        </a:lnTo>
                        <a:lnTo>
                          <a:pt x="12" y="33"/>
                        </a:lnTo>
                        <a:lnTo>
                          <a:pt x="15" y="37"/>
                        </a:lnTo>
                        <a:lnTo>
                          <a:pt x="12" y="40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21" y="56"/>
                        </a:lnTo>
                        <a:lnTo>
                          <a:pt x="19" y="72"/>
                        </a:lnTo>
                        <a:lnTo>
                          <a:pt x="7" y="56"/>
                        </a:lnTo>
                        <a:lnTo>
                          <a:pt x="7" y="40"/>
                        </a:lnTo>
                        <a:lnTo>
                          <a:pt x="1" y="40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9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7" name="Freeform 45"/>
                  <p:cNvSpPr>
                    <a:spLocks/>
                  </p:cNvSpPr>
                  <p:nvPr/>
                </p:nvSpPr>
                <p:spPr bwMode="auto">
                  <a:xfrm>
                    <a:off x="1620" y="2424"/>
                    <a:ext cx="47" cy="40"/>
                  </a:xfrm>
                  <a:custGeom>
                    <a:avLst/>
                    <a:gdLst>
                      <a:gd name="T0" fmla="*/ 0 w 47"/>
                      <a:gd name="T1" fmla="*/ 30 h 40"/>
                      <a:gd name="T2" fmla="*/ 0 w 47"/>
                      <a:gd name="T3" fmla="*/ 25 h 40"/>
                      <a:gd name="T4" fmla="*/ 1 w 47"/>
                      <a:gd name="T5" fmla="*/ 21 h 40"/>
                      <a:gd name="T6" fmla="*/ 1 w 47"/>
                      <a:gd name="T7" fmla="*/ 14 h 40"/>
                      <a:gd name="T8" fmla="*/ 4 w 47"/>
                      <a:gd name="T9" fmla="*/ 8 h 40"/>
                      <a:gd name="T10" fmla="*/ 7 w 47"/>
                      <a:gd name="T11" fmla="*/ 7 h 40"/>
                      <a:gd name="T12" fmla="*/ 8 w 47"/>
                      <a:gd name="T13" fmla="*/ 4 h 40"/>
                      <a:gd name="T14" fmla="*/ 10 w 47"/>
                      <a:gd name="T15" fmla="*/ 1 h 40"/>
                      <a:gd name="T16" fmla="*/ 16 w 47"/>
                      <a:gd name="T17" fmla="*/ 1 h 40"/>
                      <a:gd name="T18" fmla="*/ 21 w 47"/>
                      <a:gd name="T19" fmla="*/ 0 h 40"/>
                      <a:gd name="T20" fmla="*/ 25 w 47"/>
                      <a:gd name="T21" fmla="*/ 0 h 40"/>
                      <a:gd name="T22" fmla="*/ 30 w 47"/>
                      <a:gd name="T23" fmla="*/ 0 h 40"/>
                      <a:gd name="T24" fmla="*/ 36 w 47"/>
                      <a:gd name="T25" fmla="*/ 1 h 40"/>
                      <a:gd name="T26" fmla="*/ 37 w 47"/>
                      <a:gd name="T27" fmla="*/ 4 h 40"/>
                      <a:gd name="T28" fmla="*/ 40 w 47"/>
                      <a:gd name="T29" fmla="*/ 7 h 40"/>
                      <a:gd name="T30" fmla="*/ 46 w 47"/>
                      <a:gd name="T31" fmla="*/ 10 h 40"/>
                      <a:gd name="T32" fmla="*/ 43 w 47"/>
                      <a:gd name="T33" fmla="*/ 14 h 40"/>
                      <a:gd name="T34" fmla="*/ 43 w 47"/>
                      <a:gd name="T35" fmla="*/ 17 h 40"/>
                      <a:gd name="T36" fmla="*/ 43 w 47"/>
                      <a:gd name="T37" fmla="*/ 18 h 40"/>
                      <a:gd name="T38" fmla="*/ 46 w 47"/>
                      <a:gd name="T39" fmla="*/ 24 h 40"/>
                      <a:gd name="T40" fmla="*/ 46 w 47"/>
                      <a:gd name="T41" fmla="*/ 29 h 40"/>
                      <a:gd name="T42" fmla="*/ 43 w 47"/>
                      <a:gd name="T43" fmla="*/ 34 h 40"/>
                      <a:gd name="T44" fmla="*/ 43 w 47"/>
                      <a:gd name="T45" fmla="*/ 25 h 40"/>
                      <a:gd name="T46" fmla="*/ 43 w 47"/>
                      <a:gd name="T47" fmla="*/ 21 h 40"/>
                      <a:gd name="T48" fmla="*/ 40 w 47"/>
                      <a:gd name="T49" fmla="*/ 18 h 40"/>
                      <a:gd name="T50" fmla="*/ 40 w 47"/>
                      <a:gd name="T51" fmla="*/ 17 h 40"/>
                      <a:gd name="T52" fmla="*/ 37 w 47"/>
                      <a:gd name="T53" fmla="*/ 17 h 40"/>
                      <a:gd name="T54" fmla="*/ 33 w 47"/>
                      <a:gd name="T55" fmla="*/ 17 h 40"/>
                      <a:gd name="T56" fmla="*/ 30 w 47"/>
                      <a:gd name="T57" fmla="*/ 17 h 40"/>
                      <a:gd name="T58" fmla="*/ 28 w 47"/>
                      <a:gd name="T59" fmla="*/ 17 h 40"/>
                      <a:gd name="T60" fmla="*/ 23 w 47"/>
                      <a:gd name="T61" fmla="*/ 17 h 40"/>
                      <a:gd name="T62" fmla="*/ 25 w 47"/>
                      <a:gd name="T63" fmla="*/ 18 h 40"/>
                      <a:gd name="T64" fmla="*/ 23 w 47"/>
                      <a:gd name="T65" fmla="*/ 18 h 40"/>
                      <a:gd name="T66" fmla="*/ 21 w 47"/>
                      <a:gd name="T67" fmla="*/ 18 h 40"/>
                      <a:gd name="T68" fmla="*/ 16 w 47"/>
                      <a:gd name="T69" fmla="*/ 18 h 40"/>
                      <a:gd name="T70" fmla="*/ 14 w 47"/>
                      <a:gd name="T71" fmla="*/ 17 h 40"/>
                      <a:gd name="T72" fmla="*/ 10 w 47"/>
                      <a:gd name="T73" fmla="*/ 17 h 40"/>
                      <a:gd name="T74" fmla="*/ 8 w 47"/>
                      <a:gd name="T75" fmla="*/ 17 h 40"/>
                      <a:gd name="T76" fmla="*/ 10 w 47"/>
                      <a:gd name="T77" fmla="*/ 18 h 40"/>
                      <a:gd name="T78" fmla="*/ 10 w 47"/>
                      <a:gd name="T79" fmla="*/ 21 h 40"/>
                      <a:gd name="T80" fmla="*/ 10 w 47"/>
                      <a:gd name="T81" fmla="*/ 24 h 40"/>
                      <a:gd name="T82" fmla="*/ 8 w 47"/>
                      <a:gd name="T83" fmla="*/ 25 h 40"/>
                      <a:gd name="T84" fmla="*/ 8 w 47"/>
                      <a:gd name="T85" fmla="*/ 30 h 40"/>
                      <a:gd name="T86" fmla="*/ 8 w 47"/>
                      <a:gd name="T87" fmla="*/ 34 h 40"/>
                      <a:gd name="T88" fmla="*/ 8 w 47"/>
                      <a:gd name="T89" fmla="*/ 39 h 40"/>
                      <a:gd name="T90" fmla="*/ 7 w 47"/>
                      <a:gd name="T91" fmla="*/ 36 h 40"/>
                      <a:gd name="T92" fmla="*/ 1 w 47"/>
                      <a:gd name="T93" fmla="*/ 34 h 40"/>
                      <a:gd name="T94" fmla="*/ 1 w 47"/>
                      <a:gd name="T95" fmla="*/ 36 h 40"/>
                      <a:gd name="T96" fmla="*/ 0 w 47"/>
                      <a:gd name="T97" fmla="*/ 30 h 4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7"/>
                      <a:gd name="T148" fmla="*/ 0 h 40"/>
                      <a:gd name="T149" fmla="*/ 47 w 47"/>
                      <a:gd name="T150" fmla="*/ 40 h 4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7" h="40">
                        <a:moveTo>
                          <a:pt x="0" y="30"/>
                        </a:moveTo>
                        <a:lnTo>
                          <a:pt x="0" y="25"/>
                        </a:lnTo>
                        <a:lnTo>
                          <a:pt x="1" y="21"/>
                        </a:lnTo>
                        <a:lnTo>
                          <a:pt x="1" y="14"/>
                        </a:lnTo>
                        <a:lnTo>
                          <a:pt x="4" y="8"/>
                        </a:lnTo>
                        <a:lnTo>
                          <a:pt x="7" y="7"/>
                        </a:lnTo>
                        <a:lnTo>
                          <a:pt x="8" y="4"/>
                        </a:lnTo>
                        <a:lnTo>
                          <a:pt x="10" y="1"/>
                        </a:lnTo>
                        <a:lnTo>
                          <a:pt x="16" y="1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6" y="1"/>
                        </a:lnTo>
                        <a:lnTo>
                          <a:pt x="37" y="4"/>
                        </a:lnTo>
                        <a:lnTo>
                          <a:pt x="40" y="7"/>
                        </a:lnTo>
                        <a:lnTo>
                          <a:pt x="46" y="10"/>
                        </a:lnTo>
                        <a:lnTo>
                          <a:pt x="43" y="14"/>
                        </a:lnTo>
                        <a:lnTo>
                          <a:pt x="43" y="17"/>
                        </a:lnTo>
                        <a:lnTo>
                          <a:pt x="43" y="18"/>
                        </a:lnTo>
                        <a:lnTo>
                          <a:pt x="46" y="24"/>
                        </a:lnTo>
                        <a:lnTo>
                          <a:pt x="46" y="29"/>
                        </a:lnTo>
                        <a:lnTo>
                          <a:pt x="43" y="34"/>
                        </a:lnTo>
                        <a:lnTo>
                          <a:pt x="43" y="25"/>
                        </a:lnTo>
                        <a:lnTo>
                          <a:pt x="43" y="21"/>
                        </a:lnTo>
                        <a:lnTo>
                          <a:pt x="40" y="18"/>
                        </a:lnTo>
                        <a:lnTo>
                          <a:pt x="40" y="17"/>
                        </a:lnTo>
                        <a:lnTo>
                          <a:pt x="37" y="17"/>
                        </a:lnTo>
                        <a:lnTo>
                          <a:pt x="33" y="17"/>
                        </a:lnTo>
                        <a:lnTo>
                          <a:pt x="30" y="17"/>
                        </a:lnTo>
                        <a:lnTo>
                          <a:pt x="28" y="17"/>
                        </a:lnTo>
                        <a:lnTo>
                          <a:pt x="23" y="17"/>
                        </a:lnTo>
                        <a:lnTo>
                          <a:pt x="25" y="18"/>
                        </a:lnTo>
                        <a:lnTo>
                          <a:pt x="23" y="18"/>
                        </a:lnTo>
                        <a:lnTo>
                          <a:pt x="21" y="18"/>
                        </a:lnTo>
                        <a:lnTo>
                          <a:pt x="16" y="18"/>
                        </a:lnTo>
                        <a:lnTo>
                          <a:pt x="14" y="17"/>
                        </a:lnTo>
                        <a:lnTo>
                          <a:pt x="10" y="17"/>
                        </a:lnTo>
                        <a:lnTo>
                          <a:pt x="8" y="17"/>
                        </a:lnTo>
                        <a:lnTo>
                          <a:pt x="10" y="18"/>
                        </a:lnTo>
                        <a:lnTo>
                          <a:pt x="10" y="21"/>
                        </a:lnTo>
                        <a:lnTo>
                          <a:pt x="10" y="24"/>
                        </a:lnTo>
                        <a:lnTo>
                          <a:pt x="8" y="25"/>
                        </a:lnTo>
                        <a:lnTo>
                          <a:pt x="8" y="30"/>
                        </a:lnTo>
                        <a:lnTo>
                          <a:pt x="8" y="34"/>
                        </a:lnTo>
                        <a:lnTo>
                          <a:pt x="8" y="39"/>
                        </a:lnTo>
                        <a:lnTo>
                          <a:pt x="7" y="36"/>
                        </a:lnTo>
                        <a:lnTo>
                          <a:pt x="1" y="34"/>
                        </a:lnTo>
                        <a:lnTo>
                          <a:pt x="1" y="36"/>
                        </a:lnTo>
                        <a:lnTo>
                          <a:pt x="0" y="3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171" name="Group 46"/>
                <p:cNvGrpSpPr>
                  <a:grpSpLocks/>
                </p:cNvGrpSpPr>
                <p:nvPr/>
              </p:nvGrpSpPr>
              <p:grpSpPr bwMode="auto">
                <a:xfrm>
                  <a:off x="1577" y="2858"/>
                  <a:ext cx="136" cy="31"/>
                  <a:chOff x="1577" y="2858"/>
                  <a:chExt cx="136" cy="31"/>
                </a:xfrm>
              </p:grpSpPr>
              <p:sp>
                <p:nvSpPr>
                  <p:cNvPr id="1173" name="Freeform 47"/>
                  <p:cNvSpPr>
                    <a:spLocks/>
                  </p:cNvSpPr>
                  <p:nvPr/>
                </p:nvSpPr>
                <p:spPr bwMode="auto">
                  <a:xfrm>
                    <a:off x="1577" y="2858"/>
                    <a:ext cx="58" cy="31"/>
                  </a:xfrm>
                  <a:custGeom>
                    <a:avLst/>
                    <a:gdLst>
                      <a:gd name="T0" fmla="*/ 26 w 58"/>
                      <a:gd name="T1" fmla="*/ 1 h 31"/>
                      <a:gd name="T2" fmla="*/ 19 w 58"/>
                      <a:gd name="T3" fmla="*/ 8 h 31"/>
                      <a:gd name="T4" fmla="*/ 13 w 58"/>
                      <a:gd name="T5" fmla="*/ 13 h 31"/>
                      <a:gd name="T6" fmla="*/ 4 w 58"/>
                      <a:gd name="T7" fmla="*/ 16 h 31"/>
                      <a:gd name="T8" fmla="*/ 0 w 58"/>
                      <a:gd name="T9" fmla="*/ 20 h 31"/>
                      <a:gd name="T10" fmla="*/ 0 w 58"/>
                      <a:gd name="T11" fmla="*/ 25 h 31"/>
                      <a:gd name="T12" fmla="*/ 4 w 58"/>
                      <a:gd name="T13" fmla="*/ 27 h 31"/>
                      <a:gd name="T14" fmla="*/ 13 w 58"/>
                      <a:gd name="T15" fmla="*/ 30 h 31"/>
                      <a:gd name="T16" fmla="*/ 19 w 58"/>
                      <a:gd name="T17" fmla="*/ 30 h 31"/>
                      <a:gd name="T18" fmla="*/ 26 w 58"/>
                      <a:gd name="T19" fmla="*/ 30 h 31"/>
                      <a:gd name="T20" fmla="*/ 30 w 58"/>
                      <a:gd name="T21" fmla="*/ 25 h 31"/>
                      <a:gd name="T22" fmla="*/ 41 w 58"/>
                      <a:gd name="T23" fmla="*/ 22 h 31"/>
                      <a:gd name="T24" fmla="*/ 57 w 58"/>
                      <a:gd name="T25" fmla="*/ 16 h 31"/>
                      <a:gd name="T26" fmla="*/ 57 w 58"/>
                      <a:gd name="T27" fmla="*/ 6 h 31"/>
                      <a:gd name="T28" fmla="*/ 54 w 58"/>
                      <a:gd name="T29" fmla="*/ 0 h 31"/>
                      <a:gd name="T30" fmla="*/ 26 w 58"/>
                      <a:gd name="T31" fmla="*/ 1 h 3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8"/>
                      <a:gd name="T49" fmla="*/ 0 h 31"/>
                      <a:gd name="T50" fmla="*/ 58 w 58"/>
                      <a:gd name="T51" fmla="*/ 31 h 3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8" h="31">
                        <a:moveTo>
                          <a:pt x="26" y="1"/>
                        </a:moveTo>
                        <a:lnTo>
                          <a:pt x="19" y="8"/>
                        </a:lnTo>
                        <a:lnTo>
                          <a:pt x="13" y="13"/>
                        </a:lnTo>
                        <a:lnTo>
                          <a:pt x="4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4" y="27"/>
                        </a:lnTo>
                        <a:lnTo>
                          <a:pt x="13" y="30"/>
                        </a:lnTo>
                        <a:lnTo>
                          <a:pt x="19" y="30"/>
                        </a:lnTo>
                        <a:lnTo>
                          <a:pt x="26" y="30"/>
                        </a:lnTo>
                        <a:lnTo>
                          <a:pt x="30" y="25"/>
                        </a:lnTo>
                        <a:lnTo>
                          <a:pt x="41" y="22"/>
                        </a:lnTo>
                        <a:lnTo>
                          <a:pt x="57" y="16"/>
                        </a:lnTo>
                        <a:lnTo>
                          <a:pt x="57" y="6"/>
                        </a:lnTo>
                        <a:lnTo>
                          <a:pt x="54" y="0"/>
                        </a:lnTo>
                        <a:lnTo>
                          <a:pt x="26" y="1"/>
                        </a:lnTo>
                      </a:path>
                    </a:pathLst>
                  </a:custGeom>
                  <a:solidFill>
                    <a:srgbClr val="3F1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4" name="Freeform 48"/>
                  <p:cNvSpPr>
                    <a:spLocks/>
                  </p:cNvSpPr>
                  <p:nvPr/>
                </p:nvSpPr>
                <p:spPr bwMode="auto">
                  <a:xfrm>
                    <a:off x="1650" y="2859"/>
                    <a:ext cx="63" cy="26"/>
                  </a:xfrm>
                  <a:custGeom>
                    <a:avLst/>
                    <a:gdLst>
                      <a:gd name="T0" fmla="*/ 1 w 63"/>
                      <a:gd name="T1" fmla="*/ 0 h 26"/>
                      <a:gd name="T2" fmla="*/ 0 w 63"/>
                      <a:gd name="T3" fmla="*/ 8 h 26"/>
                      <a:gd name="T4" fmla="*/ 1 w 63"/>
                      <a:gd name="T5" fmla="*/ 14 h 26"/>
                      <a:gd name="T6" fmla="*/ 14 w 63"/>
                      <a:gd name="T7" fmla="*/ 20 h 26"/>
                      <a:gd name="T8" fmla="*/ 22 w 63"/>
                      <a:gd name="T9" fmla="*/ 20 h 26"/>
                      <a:gd name="T10" fmla="*/ 33 w 63"/>
                      <a:gd name="T11" fmla="*/ 22 h 26"/>
                      <a:gd name="T12" fmla="*/ 46 w 63"/>
                      <a:gd name="T13" fmla="*/ 25 h 26"/>
                      <a:gd name="T14" fmla="*/ 62 w 63"/>
                      <a:gd name="T15" fmla="*/ 25 h 26"/>
                      <a:gd name="T16" fmla="*/ 62 w 63"/>
                      <a:gd name="T17" fmla="*/ 20 h 26"/>
                      <a:gd name="T18" fmla="*/ 62 w 63"/>
                      <a:gd name="T19" fmla="*/ 17 h 26"/>
                      <a:gd name="T20" fmla="*/ 48 w 63"/>
                      <a:gd name="T21" fmla="*/ 10 h 26"/>
                      <a:gd name="T22" fmla="*/ 35 w 63"/>
                      <a:gd name="T23" fmla="*/ 2 h 26"/>
                      <a:gd name="T24" fmla="*/ 27 w 63"/>
                      <a:gd name="T25" fmla="*/ 0 h 26"/>
                      <a:gd name="T26" fmla="*/ 1 w 63"/>
                      <a:gd name="T27" fmla="*/ 0 h 2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3"/>
                      <a:gd name="T43" fmla="*/ 0 h 26"/>
                      <a:gd name="T44" fmla="*/ 63 w 63"/>
                      <a:gd name="T45" fmla="*/ 26 h 2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3" h="26">
                        <a:moveTo>
                          <a:pt x="1" y="0"/>
                        </a:moveTo>
                        <a:lnTo>
                          <a:pt x="0" y="8"/>
                        </a:lnTo>
                        <a:lnTo>
                          <a:pt x="1" y="14"/>
                        </a:lnTo>
                        <a:lnTo>
                          <a:pt x="14" y="20"/>
                        </a:lnTo>
                        <a:lnTo>
                          <a:pt x="22" y="20"/>
                        </a:lnTo>
                        <a:lnTo>
                          <a:pt x="33" y="22"/>
                        </a:lnTo>
                        <a:lnTo>
                          <a:pt x="46" y="25"/>
                        </a:lnTo>
                        <a:lnTo>
                          <a:pt x="62" y="25"/>
                        </a:lnTo>
                        <a:lnTo>
                          <a:pt x="62" y="20"/>
                        </a:lnTo>
                        <a:lnTo>
                          <a:pt x="62" y="17"/>
                        </a:lnTo>
                        <a:lnTo>
                          <a:pt x="48" y="10"/>
                        </a:lnTo>
                        <a:lnTo>
                          <a:pt x="35" y="2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3F1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172" name="Freeform 49"/>
                <p:cNvSpPr>
                  <a:spLocks/>
                </p:cNvSpPr>
                <p:nvPr/>
              </p:nvSpPr>
              <p:spPr bwMode="auto">
                <a:xfrm>
                  <a:off x="1598" y="2622"/>
                  <a:ext cx="95" cy="244"/>
                </a:xfrm>
                <a:custGeom>
                  <a:avLst/>
                  <a:gdLst>
                    <a:gd name="T0" fmla="*/ 1 w 95"/>
                    <a:gd name="T1" fmla="*/ 0 h 244"/>
                    <a:gd name="T2" fmla="*/ 0 w 95"/>
                    <a:gd name="T3" fmla="*/ 20 h 244"/>
                    <a:gd name="T4" fmla="*/ 0 w 95"/>
                    <a:gd name="T5" fmla="*/ 55 h 244"/>
                    <a:gd name="T6" fmla="*/ 0 w 95"/>
                    <a:gd name="T7" fmla="*/ 91 h 244"/>
                    <a:gd name="T8" fmla="*/ 1 w 95"/>
                    <a:gd name="T9" fmla="*/ 115 h 244"/>
                    <a:gd name="T10" fmla="*/ 1 w 95"/>
                    <a:gd name="T11" fmla="*/ 126 h 244"/>
                    <a:gd name="T12" fmla="*/ 1 w 95"/>
                    <a:gd name="T13" fmla="*/ 163 h 244"/>
                    <a:gd name="T14" fmla="*/ 1 w 95"/>
                    <a:gd name="T15" fmla="*/ 190 h 244"/>
                    <a:gd name="T16" fmla="*/ 4 w 95"/>
                    <a:gd name="T17" fmla="*/ 227 h 244"/>
                    <a:gd name="T18" fmla="*/ 4 w 95"/>
                    <a:gd name="T19" fmla="*/ 236 h 244"/>
                    <a:gd name="T20" fmla="*/ 8 w 95"/>
                    <a:gd name="T21" fmla="*/ 243 h 244"/>
                    <a:gd name="T22" fmla="*/ 33 w 95"/>
                    <a:gd name="T23" fmla="*/ 236 h 244"/>
                    <a:gd name="T24" fmla="*/ 40 w 95"/>
                    <a:gd name="T25" fmla="*/ 157 h 244"/>
                    <a:gd name="T26" fmla="*/ 40 w 95"/>
                    <a:gd name="T27" fmla="*/ 108 h 244"/>
                    <a:gd name="T28" fmla="*/ 43 w 95"/>
                    <a:gd name="T29" fmla="*/ 66 h 244"/>
                    <a:gd name="T30" fmla="*/ 49 w 95"/>
                    <a:gd name="T31" fmla="*/ 133 h 244"/>
                    <a:gd name="T32" fmla="*/ 51 w 95"/>
                    <a:gd name="T33" fmla="*/ 234 h 244"/>
                    <a:gd name="T34" fmla="*/ 74 w 95"/>
                    <a:gd name="T35" fmla="*/ 243 h 244"/>
                    <a:gd name="T36" fmla="*/ 79 w 95"/>
                    <a:gd name="T37" fmla="*/ 236 h 244"/>
                    <a:gd name="T38" fmla="*/ 85 w 95"/>
                    <a:gd name="T39" fmla="*/ 147 h 244"/>
                    <a:gd name="T40" fmla="*/ 85 w 95"/>
                    <a:gd name="T41" fmla="*/ 104 h 244"/>
                    <a:gd name="T42" fmla="*/ 94 w 95"/>
                    <a:gd name="T43" fmla="*/ 9 h 244"/>
                    <a:gd name="T44" fmla="*/ 91 w 95"/>
                    <a:gd name="T45" fmla="*/ 0 h 244"/>
                    <a:gd name="T46" fmla="*/ 1 w 95"/>
                    <a:gd name="T47" fmla="*/ 0 h 24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5"/>
                    <a:gd name="T73" fmla="*/ 0 h 244"/>
                    <a:gd name="T74" fmla="*/ 95 w 95"/>
                    <a:gd name="T75" fmla="*/ 244 h 24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5" h="244">
                      <a:moveTo>
                        <a:pt x="1" y="0"/>
                      </a:moveTo>
                      <a:lnTo>
                        <a:pt x="0" y="20"/>
                      </a:lnTo>
                      <a:lnTo>
                        <a:pt x="0" y="55"/>
                      </a:lnTo>
                      <a:lnTo>
                        <a:pt x="0" y="91"/>
                      </a:lnTo>
                      <a:lnTo>
                        <a:pt x="1" y="115"/>
                      </a:lnTo>
                      <a:lnTo>
                        <a:pt x="1" y="126"/>
                      </a:lnTo>
                      <a:lnTo>
                        <a:pt x="1" y="163"/>
                      </a:lnTo>
                      <a:lnTo>
                        <a:pt x="1" y="190"/>
                      </a:lnTo>
                      <a:lnTo>
                        <a:pt x="4" y="227"/>
                      </a:lnTo>
                      <a:lnTo>
                        <a:pt x="4" y="236"/>
                      </a:lnTo>
                      <a:lnTo>
                        <a:pt x="8" y="243"/>
                      </a:lnTo>
                      <a:lnTo>
                        <a:pt x="33" y="236"/>
                      </a:lnTo>
                      <a:lnTo>
                        <a:pt x="40" y="157"/>
                      </a:lnTo>
                      <a:lnTo>
                        <a:pt x="40" y="108"/>
                      </a:lnTo>
                      <a:lnTo>
                        <a:pt x="43" y="66"/>
                      </a:lnTo>
                      <a:lnTo>
                        <a:pt x="49" y="133"/>
                      </a:lnTo>
                      <a:lnTo>
                        <a:pt x="51" y="234"/>
                      </a:lnTo>
                      <a:lnTo>
                        <a:pt x="74" y="243"/>
                      </a:lnTo>
                      <a:lnTo>
                        <a:pt x="79" y="236"/>
                      </a:lnTo>
                      <a:lnTo>
                        <a:pt x="85" y="147"/>
                      </a:lnTo>
                      <a:lnTo>
                        <a:pt x="85" y="104"/>
                      </a:lnTo>
                      <a:lnTo>
                        <a:pt x="94" y="9"/>
                      </a:lnTo>
                      <a:lnTo>
                        <a:pt x="9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71" name="Group 50"/>
            <p:cNvGrpSpPr>
              <a:grpSpLocks/>
            </p:cNvGrpSpPr>
            <p:nvPr/>
          </p:nvGrpSpPr>
          <p:grpSpPr bwMode="auto">
            <a:xfrm>
              <a:off x="1478" y="2453"/>
              <a:ext cx="153" cy="468"/>
              <a:chOff x="1478" y="2453"/>
              <a:chExt cx="153" cy="468"/>
            </a:xfrm>
          </p:grpSpPr>
          <p:grpSp>
            <p:nvGrpSpPr>
              <p:cNvPr id="1145" name="Group 51"/>
              <p:cNvGrpSpPr>
                <a:grpSpLocks/>
              </p:cNvGrpSpPr>
              <p:nvPr/>
            </p:nvGrpSpPr>
            <p:grpSpPr bwMode="auto">
              <a:xfrm>
                <a:off x="1478" y="2513"/>
                <a:ext cx="153" cy="408"/>
                <a:chOff x="1478" y="2513"/>
                <a:chExt cx="153" cy="408"/>
              </a:xfrm>
            </p:grpSpPr>
            <p:grpSp>
              <p:nvGrpSpPr>
                <p:cNvPr id="1156" name="Group 52"/>
                <p:cNvGrpSpPr>
                  <a:grpSpLocks/>
                </p:cNvGrpSpPr>
                <p:nvPr/>
              </p:nvGrpSpPr>
              <p:grpSpPr bwMode="auto">
                <a:xfrm>
                  <a:off x="1480" y="2878"/>
                  <a:ext cx="138" cy="43"/>
                  <a:chOff x="1480" y="2878"/>
                  <a:chExt cx="138" cy="43"/>
                </a:xfrm>
              </p:grpSpPr>
              <p:sp>
                <p:nvSpPr>
                  <p:cNvPr id="1166" name="Freeform 53"/>
                  <p:cNvSpPr>
                    <a:spLocks/>
                  </p:cNvSpPr>
                  <p:nvPr/>
                </p:nvSpPr>
                <p:spPr bwMode="auto">
                  <a:xfrm>
                    <a:off x="1480" y="2887"/>
                    <a:ext cx="41" cy="34"/>
                  </a:xfrm>
                  <a:custGeom>
                    <a:avLst/>
                    <a:gdLst>
                      <a:gd name="T0" fmla="*/ 14 w 41"/>
                      <a:gd name="T1" fmla="*/ 4 h 34"/>
                      <a:gd name="T2" fmla="*/ 4 w 41"/>
                      <a:gd name="T3" fmla="*/ 14 h 34"/>
                      <a:gd name="T4" fmla="*/ 0 w 41"/>
                      <a:gd name="T5" fmla="*/ 21 h 34"/>
                      <a:gd name="T6" fmla="*/ 0 w 41"/>
                      <a:gd name="T7" fmla="*/ 30 h 34"/>
                      <a:gd name="T8" fmla="*/ 4 w 41"/>
                      <a:gd name="T9" fmla="*/ 33 h 34"/>
                      <a:gd name="T10" fmla="*/ 18 w 41"/>
                      <a:gd name="T11" fmla="*/ 30 h 34"/>
                      <a:gd name="T12" fmla="*/ 25 w 41"/>
                      <a:gd name="T13" fmla="*/ 27 h 34"/>
                      <a:gd name="T14" fmla="*/ 29 w 41"/>
                      <a:gd name="T15" fmla="*/ 20 h 34"/>
                      <a:gd name="T16" fmla="*/ 40 w 41"/>
                      <a:gd name="T17" fmla="*/ 14 h 34"/>
                      <a:gd name="T18" fmla="*/ 40 w 41"/>
                      <a:gd name="T19" fmla="*/ 7 h 34"/>
                      <a:gd name="T20" fmla="*/ 37 w 41"/>
                      <a:gd name="T21" fmla="*/ 0 h 34"/>
                      <a:gd name="T22" fmla="*/ 26 w 41"/>
                      <a:gd name="T23" fmla="*/ 4 h 34"/>
                      <a:gd name="T24" fmla="*/ 14 w 41"/>
                      <a:gd name="T25" fmla="*/ 4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1"/>
                      <a:gd name="T40" fmla="*/ 0 h 34"/>
                      <a:gd name="T41" fmla="*/ 41 w 41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1" h="34">
                        <a:moveTo>
                          <a:pt x="14" y="4"/>
                        </a:moveTo>
                        <a:lnTo>
                          <a:pt x="4" y="14"/>
                        </a:lnTo>
                        <a:lnTo>
                          <a:pt x="0" y="21"/>
                        </a:lnTo>
                        <a:lnTo>
                          <a:pt x="0" y="30"/>
                        </a:lnTo>
                        <a:lnTo>
                          <a:pt x="4" y="33"/>
                        </a:lnTo>
                        <a:lnTo>
                          <a:pt x="18" y="30"/>
                        </a:lnTo>
                        <a:lnTo>
                          <a:pt x="25" y="27"/>
                        </a:lnTo>
                        <a:lnTo>
                          <a:pt x="29" y="20"/>
                        </a:lnTo>
                        <a:lnTo>
                          <a:pt x="40" y="14"/>
                        </a:lnTo>
                        <a:lnTo>
                          <a:pt x="40" y="7"/>
                        </a:lnTo>
                        <a:lnTo>
                          <a:pt x="37" y="0"/>
                        </a:lnTo>
                        <a:lnTo>
                          <a:pt x="26" y="4"/>
                        </a:lnTo>
                        <a:lnTo>
                          <a:pt x="14" y="4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7" name="Freeform 54"/>
                  <p:cNvSpPr>
                    <a:spLocks/>
                  </p:cNvSpPr>
                  <p:nvPr/>
                </p:nvSpPr>
                <p:spPr bwMode="auto">
                  <a:xfrm>
                    <a:off x="1573" y="2878"/>
                    <a:ext cx="45" cy="34"/>
                  </a:xfrm>
                  <a:custGeom>
                    <a:avLst/>
                    <a:gdLst>
                      <a:gd name="T0" fmla="*/ 0 w 45"/>
                      <a:gd name="T1" fmla="*/ 1 h 34"/>
                      <a:gd name="T2" fmla="*/ 0 w 45"/>
                      <a:gd name="T3" fmla="*/ 13 h 34"/>
                      <a:gd name="T4" fmla="*/ 4 w 45"/>
                      <a:gd name="T5" fmla="*/ 18 h 34"/>
                      <a:gd name="T6" fmla="*/ 11 w 45"/>
                      <a:gd name="T7" fmla="*/ 19 h 34"/>
                      <a:gd name="T8" fmla="*/ 16 w 45"/>
                      <a:gd name="T9" fmla="*/ 23 h 34"/>
                      <a:gd name="T10" fmla="*/ 23 w 45"/>
                      <a:gd name="T11" fmla="*/ 28 h 34"/>
                      <a:gd name="T12" fmla="*/ 35 w 45"/>
                      <a:gd name="T13" fmla="*/ 33 h 34"/>
                      <a:gd name="T14" fmla="*/ 41 w 45"/>
                      <a:gd name="T15" fmla="*/ 30 h 34"/>
                      <a:gd name="T16" fmla="*/ 44 w 45"/>
                      <a:gd name="T17" fmla="*/ 28 h 34"/>
                      <a:gd name="T18" fmla="*/ 44 w 45"/>
                      <a:gd name="T19" fmla="*/ 24 h 34"/>
                      <a:gd name="T20" fmla="*/ 38 w 45"/>
                      <a:gd name="T21" fmla="*/ 18 h 34"/>
                      <a:gd name="T22" fmla="*/ 28 w 45"/>
                      <a:gd name="T23" fmla="*/ 11 h 34"/>
                      <a:gd name="T24" fmla="*/ 21 w 45"/>
                      <a:gd name="T25" fmla="*/ 2 h 34"/>
                      <a:gd name="T26" fmla="*/ 19 w 45"/>
                      <a:gd name="T27" fmla="*/ 0 h 34"/>
                      <a:gd name="T28" fmla="*/ 0 w 45"/>
                      <a:gd name="T29" fmla="*/ 1 h 3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5"/>
                      <a:gd name="T46" fmla="*/ 0 h 34"/>
                      <a:gd name="T47" fmla="*/ 45 w 45"/>
                      <a:gd name="T48" fmla="*/ 34 h 3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5" h="34">
                        <a:moveTo>
                          <a:pt x="0" y="1"/>
                        </a:moveTo>
                        <a:lnTo>
                          <a:pt x="0" y="13"/>
                        </a:lnTo>
                        <a:lnTo>
                          <a:pt x="4" y="18"/>
                        </a:lnTo>
                        <a:lnTo>
                          <a:pt x="11" y="19"/>
                        </a:lnTo>
                        <a:lnTo>
                          <a:pt x="16" y="23"/>
                        </a:lnTo>
                        <a:lnTo>
                          <a:pt x="23" y="28"/>
                        </a:lnTo>
                        <a:lnTo>
                          <a:pt x="35" y="33"/>
                        </a:lnTo>
                        <a:lnTo>
                          <a:pt x="41" y="30"/>
                        </a:lnTo>
                        <a:lnTo>
                          <a:pt x="44" y="28"/>
                        </a:lnTo>
                        <a:lnTo>
                          <a:pt x="44" y="24"/>
                        </a:lnTo>
                        <a:lnTo>
                          <a:pt x="38" y="18"/>
                        </a:lnTo>
                        <a:lnTo>
                          <a:pt x="28" y="11"/>
                        </a:lnTo>
                        <a:lnTo>
                          <a:pt x="21" y="2"/>
                        </a:lnTo>
                        <a:lnTo>
                          <a:pt x="19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157" name="Group 55"/>
                <p:cNvGrpSpPr>
                  <a:grpSpLocks/>
                </p:cNvGrpSpPr>
                <p:nvPr/>
              </p:nvGrpSpPr>
              <p:grpSpPr bwMode="auto">
                <a:xfrm>
                  <a:off x="1478" y="2513"/>
                  <a:ext cx="153" cy="383"/>
                  <a:chOff x="1478" y="2513"/>
                  <a:chExt cx="153" cy="383"/>
                </a:xfrm>
              </p:grpSpPr>
              <p:grpSp>
                <p:nvGrpSpPr>
                  <p:cNvPr id="115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496" y="2513"/>
                    <a:ext cx="98" cy="122"/>
                    <a:chOff x="1496" y="2513"/>
                    <a:chExt cx="98" cy="122"/>
                  </a:xfrm>
                </p:grpSpPr>
                <p:sp>
                  <p:nvSpPr>
                    <p:cNvPr id="116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496" y="2519"/>
                      <a:ext cx="98" cy="116"/>
                    </a:xfrm>
                    <a:custGeom>
                      <a:avLst/>
                      <a:gdLst>
                        <a:gd name="T0" fmla="*/ 0 w 98"/>
                        <a:gd name="T1" fmla="*/ 20 h 116"/>
                        <a:gd name="T2" fmla="*/ 29 w 98"/>
                        <a:gd name="T3" fmla="*/ 0 h 116"/>
                        <a:gd name="T4" fmla="*/ 59 w 98"/>
                        <a:gd name="T5" fmla="*/ 49 h 116"/>
                        <a:gd name="T6" fmla="*/ 65 w 98"/>
                        <a:gd name="T7" fmla="*/ 1 h 116"/>
                        <a:gd name="T8" fmla="*/ 87 w 98"/>
                        <a:gd name="T9" fmla="*/ 7 h 116"/>
                        <a:gd name="T10" fmla="*/ 97 w 98"/>
                        <a:gd name="T11" fmla="*/ 26 h 116"/>
                        <a:gd name="T12" fmla="*/ 94 w 98"/>
                        <a:gd name="T13" fmla="*/ 115 h 116"/>
                        <a:gd name="T14" fmla="*/ 8 w 98"/>
                        <a:gd name="T15" fmla="*/ 115 h 116"/>
                        <a:gd name="T16" fmla="*/ 0 w 98"/>
                        <a:gd name="T17" fmla="*/ 20 h 1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8"/>
                        <a:gd name="T28" fmla="*/ 0 h 116"/>
                        <a:gd name="T29" fmla="*/ 98 w 98"/>
                        <a:gd name="T30" fmla="*/ 116 h 1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8" h="116">
                          <a:moveTo>
                            <a:pt x="0" y="20"/>
                          </a:moveTo>
                          <a:lnTo>
                            <a:pt x="29" y="0"/>
                          </a:lnTo>
                          <a:lnTo>
                            <a:pt x="59" y="49"/>
                          </a:lnTo>
                          <a:lnTo>
                            <a:pt x="65" y="1"/>
                          </a:lnTo>
                          <a:lnTo>
                            <a:pt x="87" y="7"/>
                          </a:lnTo>
                          <a:lnTo>
                            <a:pt x="97" y="26"/>
                          </a:lnTo>
                          <a:lnTo>
                            <a:pt x="94" y="115"/>
                          </a:lnTo>
                          <a:lnTo>
                            <a:pt x="8" y="115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7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64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1525" y="2513"/>
                      <a:ext cx="38" cy="67"/>
                    </a:xfrm>
                    <a:custGeom>
                      <a:avLst/>
                      <a:gdLst>
                        <a:gd name="T0" fmla="*/ 0 w 38"/>
                        <a:gd name="T1" fmla="*/ 7 h 67"/>
                        <a:gd name="T2" fmla="*/ 1 w 38"/>
                        <a:gd name="T3" fmla="*/ 0 h 67"/>
                        <a:gd name="T4" fmla="*/ 25 w 38"/>
                        <a:gd name="T5" fmla="*/ 13 h 67"/>
                        <a:gd name="T6" fmla="*/ 31 w 38"/>
                        <a:gd name="T7" fmla="*/ 4 h 67"/>
                        <a:gd name="T8" fmla="*/ 34 w 38"/>
                        <a:gd name="T9" fmla="*/ 7 h 67"/>
                        <a:gd name="T10" fmla="*/ 37 w 38"/>
                        <a:gd name="T11" fmla="*/ 45 h 67"/>
                        <a:gd name="T12" fmla="*/ 37 w 38"/>
                        <a:gd name="T13" fmla="*/ 66 h 67"/>
                        <a:gd name="T14" fmla="*/ 0 w 38"/>
                        <a:gd name="T15" fmla="*/ 7 h 6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"/>
                        <a:gd name="T25" fmla="*/ 0 h 67"/>
                        <a:gd name="T26" fmla="*/ 38 w 38"/>
                        <a:gd name="T27" fmla="*/ 67 h 6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" h="67">
                          <a:moveTo>
                            <a:pt x="0" y="7"/>
                          </a:moveTo>
                          <a:lnTo>
                            <a:pt x="1" y="0"/>
                          </a:lnTo>
                          <a:lnTo>
                            <a:pt x="25" y="13"/>
                          </a:lnTo>
                          <a:lnTo>
                            <a:pt x="31" y="4"/>
                          </a:lnTo>
                          <a:lnTo>
                            <a:pt x="34" y="7"/>
                          </a:lnTo>
                          <a:lnTo>
                            <a:pt x="37" y="45"/>
                          </a:lnTo>
                          <a:lnTo>
                            <a:pt x="37" y="66"/>
                          </a:lnTo>
                          <a:lnTo>
                            <a:pt x="0" y="7"/>
                          </a:lnTo>
                        </a:path>
                      </a:pathLst>
                    </a:custGeom>
                    <a:solidFill>
                      <a:srgbClr val="FFD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65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536" y="2524"/>
                      <a:ext cx="26" cy="24"/>
                    </a:xfrm>
                    <a:custGeom>
                      <a:avLst/>
                      <a:gdLst>
                        <a:gd name="T0" fmla="*/ 0 w 26"/>
                        <a:gd name="T1" fmla="*/ 23 h 24"/>
                        <a:gd name="T2" fmla="*/ 13 w 26"/>
                        <a:gd name="T3" fmla="*/ 0 h 24"/>
                        <a:gd name="T4" fmla="*/ 25 w 26"/>
                        <a:gd name="T5" fmla="*/ 18 h 24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24"/>
                        <a:gd name="T11" fmla="*/ 26 w 26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24">
                          <a:moveTo>
                            <a:pt x="0" y="23"/>
                          </a:moveTo>
                          <a:lnTo>
                            <a:pt x="13" y="0"/>
                          </a:lnTo>
                          <a:lnTo>
                            <a:pt x="25" y="18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159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478" y="2518"/>
                    <a:ext cx="153" cy="378"/>
                    <a:chOff x="1478" y="2518"/>
                    <a:chExt cx="153" cy="378"/>
                  </a:xfrm>
                </p:grpSpPr>
                <p:sp>
                  <p:nvSpPr>
                    <p:cNvPr id="1160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1478" y="2518"/>
                      <a:ext cx="153" cy="378"/>
                    </a:xfrm>
                    <a:custGeom>
                      <a:avLst/>
                      <a:gdLst>
                        <a:gd name="T0" fmla="*/ 45 w 153"/>
                        <a:gd name="T1" fmla="*/ 0 h 378"/>
                        <a:gd name="T2" fmla="*/ 8 w 153"/>
                        <a:gd name="T3" fmla="*/ 27 h 378"/>
                        <a:gd name="T4" fmla="*/ 0 w 153"/>
                        <a:gd name="T5" fmla="*/ 117 h 378"/>
                        <a:gd name="T6" fmla="*/ 27 w 153"/>
                        <a:gd name="T7" fmla="*/ 174 h 378"/>
                        <a:gd name="T8" fmla="*/ 27 w 153"/>
                        <a:gd name="T9" fmla="*/ 186 h 378"/>
                        <a:gd name="T10" fmla="*/ 29 w 153"/>
                        <a:gd name="T11" fmla="*/ 201 h 378"/>
                        <a:gd name="T12" fmla="*/ 33 w 153"/>
                        <a:gd name="T13" fmla="*/ 208 h 378"/>
                        <a:gd name="T14" fmla="*/ 27 w 153"/>
                        <a:gd name="T15" fmla="*/ 270 h 378"/>
                        <a:gd name="T16" fmla="*/ 20 w 153"/>
                        <a:gd name="T17" fmla="*/ 374 h 378"/>
                        <a:gd name="T18" fmla="*/ 27 w 153"/>
                        <a:gd name="T19" fmla="*/ 377 h 378"/>
                        <a:gd name="T20" fmla="*/ 45 w 153"/>
                        <a:gd name="T21" fmla="*/ 370 h 378"/>
                        <a:gd name="T22" fmla="*/ 56 w 153"/>
                        <a:gd name="T23" fmla="*/ 300 h 378"/>
                        <a:gd name="T24" fmla="*/ 62 w 153"/>
                        <a:gd name="T25" fmla="*/ 276 h 378"/>
                        <a:gd name="T26" fmla="*/ 78 w 153"/>
                        <a:gd name="T27" fmla="*/ 208 h 378"/>
                        <a:gd name="T28" fmla="*/ 81 w 153"/>
                        <a:gd name="T29" fmla="*/ 279 h 378"/>
                        <a:gd name="T30" fmla="*/ 88 w 153"/>
                        <a:gd name="T31" fmla="*/ 362 h 378"/>
                        <a:gd name="T32" fmla="*/ 114 w 153"/>
                        <a:gd name="T33" fmla="*/ 364 h 378"/>
                        <a:gd name="T34" fmla="*/ 117 w 153"/>
                        <a:gd name="T35" fmla="*/ 274 h 378"/>
                        <a:gd name="T36" fmla="*/ 114 w 153"/>
                        <a:gd name="T37" fmla="*/ 182 h 378"/>
                        <a:gd name="T38" fmla="*/ 114 w 153"/>
                        <a:gd name="T39" fmla="*/ 138 h 378"/>
                        <a:gd name="T40" fmla="*/ 120 w 153"/>
                        <a:gd name="T41" fmla="*/ 122 h 378"/>
                        <a:gd name="T42" fmla="*/ 123 w 153"/>
                        <a:gd name="T43" fmla="*/ 124 h 378"/>
                        <a:gd name="T44" fmla="*/ 149 w 153"/>
                        <a:gd name="T45" fmla="*/ 109 h 378"/>
                        <a:gd name="T46" fmla="*/ 152 w 153"/>
                        <a:gd name="T47" fmla="*/ 80 h 378"/>
                        <a:gd name="T48" fmla="*/ 110 w 153"/>
                        <a:gd name="T49" fmla="*/ 9 h 378"/>
                        <a:gd name="T50" fmla="*/ 81 w 153"/>
                        <a:gd name="T51" fmla="*/ 0 h 378"/>
                        <a:gd name="T52" fmla="*/ 87 w 153"/>
                        <a:gd name="T53" fmla="*/ 45 h 378"/>
                        <a:gd name="T54" fmla="*/ 81 w 153"/>
                        <a:gd name="T55" fmla="*/ 93 h 378"/>
                        <a:gd name="T56" fmla="*/ 69 w 153"/>
                        <a:gd name="T57" fmla="*/ 49 h 378"/>
                        <a:gd name="T58" fmla="*/ 45 w 153"/>
                        <a:gd name="T59" fmla="*/ 0 h 37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53"/>
                        <a:gd name="T91" fmla="*/ 0 h 378"/>
                        <a:gd name="T92" fmla="*/ 153 w 153"/>
                        <a:gd name="T93" fmla="*/ 378 h 37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53" h="378">
                          <a:moveTo>
                            <a:pt x="45" y="0"/>
                          </a:moveTo>
                          <a:lnTo>
                            <a:pt x="8" y="27"/>
                          </a:lnTo>
                          <a:lnTo>
                            <a:pt x="0" y="117"/>
                          </a:lnTo>
                          <a:lnTo>
                            <a:pt x="27" y="174"/>
                          </a:lnTo>
                          <a:lnTo>
                            <a:pt x="27" y="186"/>
                          </a:lnTo>
                          <a:lnTo>
                            <a:pt x="29" y="201"/>
                          </a:lnTo>
                          <a:lnTo>
                            <a:pt x="33" y="208"/>
                          </a:lnTo>
                          <a:lnTo>
                            <a:pt x="27" y="270"/>
                          </a:lnTo>
                          <a:lnTo>
                            <a:pt x="20" y="374"/>
                          </a:lnTo>
                          <a:lnTo>
                            <a:pt x="27" y="377"/>
                          </a:lnTo>
                          <a:lnTo>
                            <a:pt x="45" y="370"/>
                          </a:lnTo>
                          <a:lnTo>
                            <a:pt x="56" y="300"/>
                          </a:lnTo>
                          <a:lnTo>
                            <a:pt x="62" y="276"/>
                          </a:lnTo>
                          <a:lnTo>
                            <a:pt x="78" y="208"/>
                          </a:lnTo>
                          <a:lnTo>
                            <a:pt x="81" y="279"/>
                          </a:lnTo>
                          <a:lnTo>
                            <a:pt x="88" y="362"/>
                          </a:lnTo>
                          <a:lnTo>
                            <a:pt x="114" y="364"/>
                          </a:lnTo>
                          <a:lnTo>
                            <a:pt x="117" y="274"/>
                          </a:lnTo>
                          <a:lnTo>
                            <a:pt x="114" y="182"/>
                          </a:lnTo>
                          <a:lnTo>
                            <a:pt x="114" y="138"/>
                          </a:lnTo>
                          <a:lnTo>
                            <a:pt x="120" y="122"/>
                          </a:lnTo>
                          <a:lnTo>
                            <a:pt x="123" y="124"/>
                          </a:lnTo>
                          <a:lnTo>
                            <a:pt x="149" y="109"/>
                          </a:lnTo>
                          <a:lnTo>
                            <a:pt x="152" y="80"/>
                          </a:lnTo>
                          <a:lnTo>
                            <a:pt x="110" y="9"/>
                          </a:lnTo>
                          <a:lnTo>
                            <a:pt x="81" y="0"/>
                          </a:lnTo>
                          <a:lnTo>
                            <a:pt x="87" y="45"/>
                          </a:lnTo>
                          <a:lnTo>
                            <a:pt x="81" y="93"/>
                          </a:lnTo>
                          <a:lnTo>
                            <a:pt x="69" y="49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61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485" y="2560"/>
                      <a:ext cx="36" cy="95"/>
                    </a:xfrm>
                    <a:custGeom>
                      <a:avLst/>
                      <a:gdLst>
                        <a:gd name="T0" fmla="*/ 14 w 36"/>
                        <a:gd name="T1" fmla="*/ 0 h 95"/>
                        <a:gd name="T2" fmla="*/ 20 w 36"/>
                        <a:gd name="T3" fmla="*/ 21 h 95"/>
                        <a:gd name="T4" fmla="*/ 19 w 36"/>
                        <a:gd name="T5" fmla="*/ 55 h 95"/>
                        <a:gd name="T6" fmla="*/ 0 w 36"/>
                        <a:gd name="T7" fmla="*/ 60 h 95"/>
                        <a:gd name="T8" fmla="*/ 19 w 36"/>
                        <a:gd name="T9" fmla="*/ 62 h 95"/>
                        <a:gd name="T10" fmla="*/ 22 w 36"/>
                        <a:gd name="T11" fmla="*/ 84 h 95"/>
                        <a:gd name="T12" fmla="*/ 35 w 36"/>
                        <a:gd name="T13" fmla="*/ 94 h 95"/>
                        <a:gd name="T14" fmla="*/ 30 w 36"/>
                        <a:gd name="T15" fmla="*/ 74 h 95"/>
                        <a:gd name="T16" fmla="*/ 26 w 36"/>
                        <a:gd name="T17" fmla="*/ 67 h 95"/>
                        <a:gd name="T18" fmla="*/ 25 w 36"/>
                        <a:gd name="T19" fmla="*/ 44 h 95"/>
                        <a:gd name="T20" fmla="*/ 14 w 36"/>
                        <a:gd name="T21" fmla="*/ 0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6"/>
                        <a:gd name="T34" fmla="*/ 0 h 95"/>
                        <a:gd name="T35" fmla="*/ 36 w 36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6" h="95">
                          <a:moveTo>
                            <a:pt x="14" y="0"/>
                          </a:moveTo>
                          <a:lnTo>
                            <a:pt x="20" y="21"/>
                          </a:lnTo>
                          <a:lnTo>
                            <a:pt x="19" y="55"/>
                          </a:lnTo>
                          <a:lnTo>
                            <a:pt x="0" y="60"/>
                          </a:lnTo>
                          <a:lnTo>
                            <a:pt x="19" y="62"/>
                          </a:lnTo>
                          <a:lnTo>
                            <a:pt x="22" y="84"/>
                          </a:lnTo>
                          <a:lnTo>
                            <a:pt x="35" y="94"/>
                          </a:lnTo>
                          <a:lnTo>
                            <a:pt x="30" y="74"/>
                          </a:lnTo>
                          <a:lnTo>
                            <a:pt x="26" y="67"/>
                          </a:lnTo>
                          <a:lnTo>
                            <a:pt x="25" y="4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62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520" y="2565"/>
                      <a:ext cx="24" cy="23"/>
                    </a:xfrm>
                    <a:custGeom>
                      <a:avLst/>
                      <a:gdLst>
                        <a:gd name="T0" fmla="*/ 0 w 24"/>
                        <a:gd name="T1" fmla="*/ 22 h 23"/>
                        <a:gd name="T2" fmla="*/ 4 w 24"/>
                        <a:gd name="T3" fmla="*/ 0 h 23"/>
                        <a:gd name="T4" fmla="*/ 23 w 24"/>
                        <a:gd name="T5" fmla="*/ 16 h 23"/>
                        <a:gd name="T6" fmla="*/ 0 w 24"/>
                        <a:gd name="T7" fmla="*/ 22 h 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4"/>
                        <a:gd name="T13" fmla="*/ 0 h 23"/>
                        <a:gd name="T14" fmla="*/ 24 w 24"/>
                        <a:gd name="T15" fmla="*/ 23 h 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4" h="23">
                          <a:moveTo>
                            <a:pt x="0" y="22"/>
                          </a:moveTo>
                          <a:lnTo>
                            <a:pt x="4" y="0"/>
                          </a:lnTo>
                          <a:lnTo>
                            <a:pt x="23" y="16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solidFill>
                      <a:srgbClr val="FFD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146" name="Group 64"/>
              <p:cNvGrpSpPr>
                <a:grpSpLocks/>
              </p:cNvGrpSpPr>
              <p:nvPr/>
            </p:nvGrpSpPr>
            <p:grpSpPr bwMode="auto">
              <a:xfrm>
                <a:off x="1519" y="2453"/>
                <a:ext cx="81" cy="192"/>
                <a:chOff x="1519" y="2453"/>
                <a:chExt cx="81" cy="192"/>
              </a:xfrm>
            </p:grpSpPr>
            <p:grpSp>
              <p:nvGrpSpPr>
                <p:cNvPr id="1147" name="Group 65"/>
                <p:cNvGrpSpPr>
                  <a:grpSpLocks/>
                </p:cNvGrpSpPr>
                <p:nvPr/>
              </p:nvGrpSpPr>
              <p:grpSpPr bwMode="auto">
                <a:xfrm>
                  <a:off x="1519" y="2453"/>
                  <a:ext cx="62" cy="72"/>
                  <a:chOff x="1519" y="2453"/>
                  <a:chExt cx="62" cy="72"/>
                </a:xfrm>
              </p:grpSpPr>
              <p:grpSp>
                <p:nvGrpSpPr>
                  <p:cNvPr id="114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1519" y="2454"/>
                    <a:ext cx="62" cy="71"/>
                    <a:chOff x="1519" y="2454"/>
                    <a:chExt cx="62" cy="71"/>
                  </a:xfrm>
                </p:grpSpPr>
                <p:sp>
                  <p:nvSpPr>
                    <p:cNvPr id="1151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519" y="2454"/>
                      <a:ext cx="44" cy="71"/>
                    </a:xfrm>
                    <a:custGeom>
                      <a:avLst/>
                      <a:gdLst>
                        <a:gd name="T0" fmla="*/ 40 w 44"/>
                        <a:gd name="T1" fmla="*/ 8 h 71"/>
                        <a:gd name="T2" fmla="*/ 43 w 44"/>
                        <a:gd name="T3" fmla="*/ 22 h 71"/>
                        <a:gd name="T4" fmla="*/ 40 w 44"/>
                        <a:gd name="T5" fmla="*/ 25 h 71"/>
                        <a:gd name="T6" fmla="*/ 43 w 44"/>
                        <a:gd name="T7" fmla="*/ 30 h 71"/>
                        <a:gd name="T8" fmla="*/ 40 w 44"/>
                        <a:gd name="T9" fmla="*/ 32 h 71"/>
                        <a:gd name="T10" fmla="*/ 40 w 44"/>
                        <a:gd name="T11" fmla="*/ 41 h 71"/>
                        <a:gd name="T12" fmla="*/ 40 w 44"/>
                        <a:gd name="T13" fmla="*/ 47 h 71"/>
                        <a:gd name="T14" fmla="*/ 40 w 44"/>
                        <a:gd name="T15" fmla="*/ 50 h 71"/>
                        <a:gd name="T16" fmla="*/ 37 w 44"/>
                        <a:gd name="T17" fmla="*/ 55 h 71"/>
                        <a:gd name="T18" fmla="*/ 34 w 44"/>
                        <a:gd name="T19" fmla="*/ 60 h 71"/>
                        <a:gd name="T20" fmla="*/ 34 w 44"/>
                        <a:gd name="T21" fmla="*/ 61 h 71"/>
                        <a:gd name="T22" fmla="*/ 27 w 44"/>
                        <a:gd name="T23" fmla="*/ 70 h 71"/>
                        <a:gd name="T24" fmla="*/ 4 w 44"/>
                        <a:gd name="T25" fmla="*/ 60 h 71"/>
                        <a:gd name="T26" fmla="*/ 4 w 44"/>
                        <a:gd name="T27" fmla="*/ 43 h 71"/>
                        <a:gd name="T28" fmla="*/ 4 w 44"/>
                        <a:gd name="T29" fmla="*/ 41 h 71"/>
                        <a:gd name="T30" fmla="*/ 1 w 44"/>
                        <a:gd name="T31" fmla="*/ 37 h 71"/>
                        <a:gd name="T32" fmla="*/ 0 w 44"/>
                        <a:gd name="T33" fmla="*/ 32 h 71"/>
                        <a:gd name="T34" fmla="*/ 0 w 44"/>
                        <a:gd name="T35" fmla="*/ 25 h 71"/>
                        <a:gd name="T36" fmla="*/ 1 w 44"/>
                        <a:gd name="T37" fmla="*/ 22 h 71"/>
                        <a:gd name="T38" fmla="*/ 1 w 44"/>
                        <a:gd name="T39" fmla="*/ 20 h 71"/>
                        <a:gd name="T40" fmla="*/ 1 w 44"/>
                        <a:gd name="T41" fmla="*/ 14 h 71"/>
                        <a:gd name="T42" fmla="*/ 1 w 44"/>
                        <a:gd name="T43" fmla="*/ 13 h 71"/>
                        <a:gd name="T44" fmla="*/ 4 w 44"/>
                        <a:gd name="T45" fmla="*/ 7 h 71"/>
                        <a:gd name="T46" fmla="*/ 4 w 44"/>
                        <a:gd name="T47" fmla="*/ 4 h 71"/>
                        <a:gd name="T48" fmla="*/ 8 w 44"/>
                        <a:gd name="T49" fmla="*/ 0 h 71"/>
                        <a:gd name="T50" fmla="*/ 14 w 44"/>
                        <a:gd name="T51" fmla="*/ 0 h 71"/>
                        <a:gd name="T52" fmla="*/ 19 w 44"/>
                        <a:gd name="T53" fmla="*/ 0 h 71"/>
                        <a:gd name="T54" fmla="*/ 23 w 44"/>
                        <a:gd name="T55" fmla="*/ 0 h 71"/>
                        <a:gd name="T56" fmla="*/ 27 w 44"/>
                        <a:gd name="T57" fmla="*/ 0 h 71"/>
                        <a:gd name="T58" fmla="*/ 33 w 44"/>
                        <a:gd name="T59" fmla="*/ 0 h 71"/>
                        <a:gd name="T60" fmla="*/ 37 w 44"/>
                        <a:gd name="T61" fmla="*/ 1 h 71"/>
                        <a:gd name="T62" fmla="*/ 37 w 44"/>
                        <a:gd name="T63" fmla="*/ 4 h 71"/>
                        <a:gd name="T64" fmla="*/ 40 w 44"/>
                        <a:gd name="T65" fmla="*/ 7 h 71"/>
                        <a:gd name="T66" fmla="*/ 40 w 44"/>
                        <a:gd name="T67" fmla="*/ 8 h 71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44"/>
                        <a:gd name="T103" fmla="*/ 0 h 71"/>
                        <a:gd name="T104" fmla="*/ 44 w 44"/>
                        <a:gd name="T105" fmla="*/ 71 h 71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44" h="71">
                          <a:moveTo>
                            <a:pt x="40" y="8"/>
                          </a:moveTo>
                          <a:lnTo>
                            <a:pt x="43" y="22"/>
                          </a:lnTo>
                          <a:lnTo>
                            <a:pt x="40" y="25"/>
                          </a:lnTo>
                          <a:lnTo>
                            <a:pt x="43" y="30"/>
                          </a:lnTo>
                          <a:lnTo>
                            <a:pt x="40" y="32"/>
                          </a:lnTo>
                          <a:lnTo>
                            <a:pt x="40" y="41"/>
                          </a:lnTo>
                          <a:lnTo>
                            <a:pt x="40" y="47"/>
                          </a:lnTo>
                          <a:lnTo>
                            <a:pt x="40" y="50"/>
                          </a:lnTo>
                          <a:lnTo>
                            <a:pt x="37" y="55"/>
                          </a:lnTo>
                          <a:lnTo>
                            <a:pt x="34" y="60"/>
                          </a:lnTo>
                          <a:lnTo>
                            <a:pt x="34" y="61"/>
                          </a:lnTo>
                          <a:lnTo>
                            <a:pt x="27" y="70"/>
                          </a:lnTo>
                          <a:lnTo>
                            <a:pt x="4" y="60"/>
                          </a:lnTo>
                          <a:lnTo>
                            <a:pt x="4" y="43"/>
                          </a:lnTo>
                          <a:lnTo>
                            <a:pt x="4" y="41"/>
                          </a:lnTo>
                          <a:lnTo>
                            <a:pt x="1" y="37"/>
                          </a:lnTo>
                          <a:lnTo>
                            <a:pt x="0" y="32"/>
                          </a:lnTo>
                          <a:lnTo>
                            <a:pt x="0" y="25"/>
                          </a:lnTo>
                          <a:lnTo>
                            <a:pt x="1" y="22"/>
                          </a:lnTo>
                          <a:lnTo>
                            <a:pt x="1" y="20"/>
                          </a:lnTo>
                          <a:lnTo>
                            <a:pt x="1" y="14"/>
                          </a:lnTo>
                          <a:lnTo>
                            <a:pt x="1" y="13"/>
                          </a:lnTo>
                          <a:lnTo>
                            <a:pt x="4" y="7"/>
                          </a:lnTo>
                          <a:lnTo>
                            <a:pt x="4" y="4"/>
                          </a:lnTo>
                          <a:lnTo>
                            <a:pt x="8" y="0"/>
                          </a:lnTo>
                          <a:lnTo>
                            <a:pt x="14" y="0"/>
                          </a:lnTo>
                          <a:lnTo>
                            <a:pt x="19" y="0"/>
                          </a:lnTo>
                          <a:lnTo>
                            <a:pt x="23" y="0"/>
                          </a:lnTo>
                          <a:lnTo>
                            <a:pt x="27" y="0"/>
                          </a:lnTo>
                          <a:lnTo>
                            <a:pt x="33" y="0"/>
                          </a:lnTo>
                          <a:lnTo>
                            <a:pt x="37" y="1"/>
                          </a:lnTo>
                          <a:lnTo>
                            <a:pt x="37" y="4"/>
                          </a:lnTo>
                          <a:lnTo>
                            <a:pt x="40" y="7"/>
                          </a:lnTo>
                          <a:lnTo>
                            <a:pt x="40" y="8"/>
                          </a:lnTo>
                        </a:path>
                      </a:pathLst>
                    </a:custGeom>
                    <a:solidFill>
                      <a:srgbClr val="FF7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grpSp>
                  <p:nvGrpSpPr>
                    <p:cNvPr id="1152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25" y="2476"/>
                      <a:ext cx="56" cy="42"/>
                      <a:chOff x="1525" y="2476"/>
                      <a:chExt cx="56" cy="42"/>
                    </a:xfrm>
                  </p:grpSpPr>
                  <p:sp>
                    <p:nvSpPr>
                      <p:cNvPr id="1153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9" y="2476"/>
                        <a:ext cx="24" cy="24"/>
                      </a:xfrm>
                      <a:custGeom>
                        <a:avLst/>
                        <a:gdLst>
                          <a:gd name="T0" fmla="*/ 0 w 24"/>
                          <a:gd name="T1" fmla="*/ 0 h 24"/>
                          <a:gd name="T2" fmla="*/ 12 w 24"/>
                          <a:gd name="T3" fmla="*/ 0 h 24"/>
                          <a:gd name="T4" fmla="*/ 14 w 24"/>
                          <a:gd name="T5" fmla="*/ 0 h 24"/>
                          <a:gd name="T6" fmla="*/ 18 w 24"/>
                          <a:gd name="T7" fmla="*/ 12 h 24"/>
                          <a:gd name="T8" fmla="*/ 23 w 24"/>
                          <a:gd name="T9" fmla="*/ 12 h 24"/>
                          <a:gd name="T10" fmla="*/ 18 w 24"/>
                          <a:gd name="T11" fmla="*/ 12 h 24"/>
                          <a:gd name="T12" fmla="*/ 18 w 24"/>
                          <a:gd name="T13" fmla="*/ 23 h 24"/>
                          <a:gd name="T14" fmla="*/ 12 w 24"/>
                          <a:gd name="T15" fmla="*/ 23 h 24"/>
                          <a:gd name="T16" fmla="*/ 2 w 24"/>
                          <a:gd name="T17" fmla="*/ 23 h 24"/>
                          <a:gd name="T18" fmla="*/ 7 w 24"/>
                          <a:gd name="T19" fmla="*/ 23 h 24"/>
                          <a:gd name="T20" fmla="*/ 2 w 24"/>
                          <a:gd name="T21" fmla="*/ 12 h 24"/>
                          <a:gd name="T22" fmla="*/ 0 w 24"/>
                          <a:gd name="T23" fmla="*/ 0 h 24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4"/>
                          <a:gd name="T37" fmla="*/ 0 h 24"/>
                          <a:gd name="T38" fmla="*/ 24 w 24"/>
                          <a:gd name="T39" fmla="*/ 24 h 24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4" h="24">
                            <a:moveTo>
                              <a:pt x="0" y="0"/>
                            </a:moveTo>
                            <a:lnTo>
                              <a:pt x="12" y="0"/>
                            </a:lnTo>
                            <a:lnTo>
                              <a:pt x="14" y="0"/>
                            </a:lnTo>
                            <a:lnTo>
                              <a:pt x="18" y="12"/>
                            </a:lnTo>
                            <a:lnTo>
                              <a:pt x="23" y="12"/>
                            </a:lnTo>
                            <a:lnTo>
                              <a:pt x="18" y="12"/>
                            </a:lnTo>
                            <a:lnTo>
                              <a:pt x="18" y="23"/>
                            </a:lnTo>
                            <a:lnTo>
                              <a:pt x="12" y="23"/>
                            </a:lnTo>
                            <a:lnTo>
                              <a:pt x="2" y="23"/>
                            </a:lnTo>
                            <a:lnTo>
                              <a:pt x="7" y="23"/>
                            </a:lnTo>
                            <a:lnTo>
                              <a:pt x="2" y="1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54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7" y="2493"/>
                        <a:ext cx="24" cy="25"/>
                      </a:xfrm>
                      <a:custGeom>
                        <a:avLst/>
                        <a:gdLst>
                          <a:gd name="T0" fmla="*/ 0 w 24"/>
                          <a:gd name="T1" fmla="*/ 0 h 25"/>
                          <a:gd name="T2" fmla="*/ 23 w 24"/>
                          <a:gd name="T3" fmla="*/ 0 h 25"/>
                          <a:gd name="T4" fmla="*/ 23 w 24"/>
                          <a:gd name="T5" fmla="*/ 24 h 25"/>
                          <a:gd name="T6" fmla="*/ 0 w 24"/>
                          <a:gd name="T7" fmla="*/ 0 h 2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4"/>
                          <a:gd name="T13" fmla="*/ 0 h 25"/>
                          <a:gd name="T14" fmla="*/ 24 w 24"/>
                          <a:gd name="T15" fmla="*/ 25 h 2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4" h="25">
                            <a:moveTo>
                              <a:pt x="0" y="0"/>
                            </a:moveTo>
                            <a:lnTo>
                              <a:pt x="23" y="0"/>
                            </a:lnTo>
                            <a:lnTo>
                              <a:pt x="23" y="2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55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5" y="2493"/>
                        <a:ext cx="24" cy="25"/>
                      </a:xfrm>
                      <a:custGeom>
                        <a:avLst/>
                        <a:gdLst>
                          <a:gd name="T0" fmla="*/ 0 w 24"/>
                          <a:gd name="T1" fmla="*/ 3 h 25"/>
                          <a:gd name="T2" fmla="*/ 1 w 24"/>
                          <a:gd name="T3" fmla="*/ 3 h 25"/>
                          <a:gd name="T4" fmla="*/ 8 w 24"/>
                          <a:gd name="T5" fmla="*/ 16 h 25"/>
                          <a:gd name="T6" fmla="*/ 23 w 24"/>
                          <a:gd name="T7" fmla="*/ 24 h 25"/>
                          <a:gd name="T8" fmla="*/ 7 w 24"/>
                          <a:gd name="T9" fmla="*/ 19 h 25"/>
                          <a:gd name="T10" fmla="*/ 1 w 24"/>
                          <a:gd name="T11" fmla="*/ 13 h 25"/>
                          <a:gd name="T12" fmla="*/ 0 w 24"/>
                          <a:gd name="T13" fmla="*/ 13 h 25"/>
                          <a:gd name="T14" fmla="*/ 0 w 24"/>
                          <a:gd name="T15" fmla="*/ 0 h 25"/>
                          <a:gd name="T16" fmla="*/ 0 w 24"/>
                          <a:gd name="T17" fmla="*/ 3 h 25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4"/>
                          <a:gd name="T28" fmla="*/ 0 h 25"/>
                          <a:gd name="T29" fmla="*/ 24 w 24"/>
                          <a:gd name="T30" fmla="*/ 25 h 25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4" h="25">
                            <a:moveTo>
                              <a:pt x="0" y="3"/>
                            </a:moveTo>
                            <a:lnTo>
                              <a:pt x="1" y="3"/>
                            </a:lnTo>
                            <a:lnTo>
                              <a:pt x="8" y="16"/>
                            </a:lnTo>
                            <a:lnTo>
                              <a:pt x="23" y="24"/>
                            </a:lnTo>
                            <a:lnTo>
                              <a:pt x="7" y="19"/>
                            </a:lnTo>
                            <a:lnTo>
                              <a:pt x="1" y="13"/>
                            </a:lnTo>
                            <a:lnTo>
                              <a:pt x="0" y="13"/>
                            </a:lnTo>
                            <a:lnTo>
                              <a:pt x="0" y="0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150" name="Freeform 72"/>
                  <p:cNvSpPr>
                    <a:spLocks/>
                  </p:cNvSpPr>
                  <p:nvPr/>
                </p:nvSpPr>
                <p:spPr bwMode="auto">
                  <a:xfrm>
                    <a:off x="1519" y="2453"/>
                    <a:ext cx="48" cy="45"/>
                  </a:xfrm>
                  <a:custGeom>
                    <a:avLst/>
                    <a:gdLst>
                      <a:gd name="T0" fmla="*/ 7 w 48"/>
                      <a:gd name="T1" fmla="*/ 44 h 45"/>
                      <a:gd name="T2" fmla="*/ 4 w 48"/>
                      <a:gd name="T3" fmla="*/ 38 h 45"/>
                      <a:gd name="T4" fmla="*/ 1 w 48"/>
                      <a:gd name="T5" fmla="*/ 30 h 45"/>
                      <a:gd name="T6" fmla="*/ 0 w 48"/>
                      <a:gd name="T7" fmla="*/ 23 h 45"/>
                      <a:gd name="T8" fmla="*/ 0 w 48"/>
                      <a:gd name="T9" fmla="*/ 14 h 45"/>
                      <a:gd name="T10" fmla="*/ 1 w 48"/>
                      <a:gd name="T11" fmla="*/ 7 h 45"/>
                      <a:gd name="T12" fmla="*/ 7 w 48"/>
                      <a:gd name="T13" fmla="*/ 4 h 45"/>
                      <a:gd name="T14" fmla="*/ 10 w 48"/>
                      <a:gd name="T15" fmla="*/ 1 h 45"/>
                      <a:gd name="T16" fmla="*/ 21 w 48"/>
                      <a:gd name="T17" fmla="*/ 0 h 45"/>
                      <a:gd name="T18" fmla="*/ 31 w 48"/>
                      <a:gd name="T19" fmla="*/ 1 h 45"/>
                      <a:gd name="T20" fmla="*/ 38 w 48"/>
                      <a:gd name="T21" fmla="*/ 4 h 45"/>
                      <a:gd name="T22" fmla="*/ 44 w 48"/>
                      <a:gd name="T23" fmla="*/ 4 h 45"/>
                      <a:gd name="T24" fmla="*/ 47 w 48"/>
                      <a:gd name="T25" fmla="*/ 4 h 45"/>
                      <a:gd name="T26" fmla="*/ 44 w 48"/>
                      <a:gd name="T27" fmla="*/ 7 h 45"/>
                      <a:gd name="T28" fmla="*/ 40 w 48"/>
                      <a:gd name="T29" fmla="*/ 11 h 45"/>
                      <a:gd name="T30" fmla="*/ 40 w 48"/>
                      <a:gd name="T31" fmla="*/ 14 h 45"/>
                      <a:gd name="T32" fmla="*/ 38 w 48"/>
                      <a:gd name="T33" fmla="*/ 11 h 45"/>
                      <a:gd name="T34" fmla="*/ 31 w 48"/>
                      <a:gd name="T35" fmla="*/ 8 h 45"/>
                      <a:gd name="T36" fmla="*/ 26 w 48"/>
                      <a:gd name="T37" fmla="*/ 8 h 45"/>
                      <a:gd name="T38" fmla="*/ 21 w 48"/>
                      <a:gd name="T39" fmla="*/ 8 h 45"/>
                      <a:gd name="T40" fmla="*/ 16 w 48"/>
                      <a:gd name="T41" fmla="*/ 8 h 45"/>
                      <a:gd name="T42" fmla="*/ 18 w 48"/>
                      <a:gd name="T43" fmla="*/ 11 h 45"/>
                      <a:gd name="T44" fmla="*/ 18 w 48"/>
                      <a:gd name="T45" fmla="*/ 14 h 45"/>
                      <a:gd name="T46" fmla="*/ 16 w 48"/>
                      <a:gd name="T47" fmla="*/ 16 h 45"/>
                      <a:gd name="T48" fmla="*/ 14 w 48"/>
                      <a:gd name="T49" fmla="*/ 21 h 45"/>
                      <a:gd name="T50" fmla="*/ 10 w 48"/>
                      <a:gd name="T51" fmla="*/ 24 h 45"/>
                      <a:gd name="T52" fmla="*/ 10 w 48"/>
                      <a:gd name="T53" fmla="*/ 30 h 45"/>
                      <a:gd name="T54" fmla="*/ 8 w 48"/>
                      <a:gd name="T55" fmla="*/ 28 h 45"/>
                      <a:gd name="T56" fmla="*/ 8 w 48"/>
                      <a:gd name="T57" fmla="*/ 24 h 45"/>
                      <a:gd name="T58" fmla="*/ 7 w 48"/>
                      <a:gd name="T59" fmla="*/ 23 h 45"/>
                      <a:gd name="T60" fmla="*/ 1 w 48"/>
                      <a:gd name="T61" fmla="*/ 24 h 45"/>
                      <a:gd name="T62" fmla="*/ 4 w 48"/>
                      <a:gd name="T63" fmla="*/ 35 h 45"/>
                      <a:gd name="T64" fmla="*/ 4 w 48"/>
                      <a:gd name="T65" fmla="*/ 38 h 45"/>
                      <a:gd name="T66" fmla="*/ 7 w 48"/>
                      <a:gd name="T67" fmla="*/ 44 h 4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8"/>
                      <a:gd name="T103" fmla="*/ 0 h 45"/>
                      <a:gd name="T104" fmla="*/ 48 w 48"/>
                      <a:gd name="T105" fmla="*/ 45 h 4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8" h="45">
                        <a:moveTo>
                          <a:pt x="7" y="44"/>
                        </a:moveTo>
                        <a:lnTo>
                          <a:pt x="4" y="38"/>
                        </a:lnTo>
                        <a:lnTo>
                          <a:pt x="1" y="30"/>
                        </a:lnTo>
                        <a:lnTo>
                          <a:pt x="0" y="23"/>
                        </a:lnTo>
                        <a:lnTo>
                          <a:pt x="0" y="14"/>
                        </a:lnTo>
                        <a:lnTo>
                          <a:pt x="1" y="7"/>
                        </a:lnTo>
                        <a:lnTo>
                          <a:pt x="7" y="4"/>
                        </a:lnTo>
                        <a:lnTo>
                          <a:pt x="10" y="1"/>
                        </a:lnTo>
                        <a:lnTo>
                          <a:pt x="21" y="0"/>
                        </a:lnTo>
                        <a:lnTo>
                          <a:pt x="31" y="1"/>
                        </a:lnTo>
                        <a:lnTo>
                          <a:pt x="38" y="4"/>
                        </a:lnTo>
                        <a:lnTo>
                          <a:pt x="44" y="4"/>
                        </a:lnTo>
                        <a:lnTo>
                          <a:pt x="47" y="4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40" y="14"/>
                        </a:lnTo>
                        <a:lnTo>
                          <a:pt x="38" y="11"/>
                        </a:lnTo>
                        <a:lnTo>
                          <a:pt x="31" y="8"/>
                        </a:lnTo>
                        <a:lnTo>
                          <a:pt x="26" y="8"/>
                        </a:lnTo>
                        <a:lnTo>
                          <a:pt x="21" y="8"/>
                        </a:lnTo>
                        <a:lnTo>
                          <a:pt x="16" y="8"/>
                        </a:lnTo>
                        <a:lnTo>
                          <a:pt x="18" y="11"/>
                        </a:lnTo>
                        <a:lnTo>
                          <a:pt x="18" y="14"/>
                        </a:lnTo>
                        <a:lnTo>
                          <a:pt x="16" y="16"/>
                        </a:lnTo>
                        <a:lnTo>
                          <a:pt x="14" y="21"/>
                        </a:lnTo>
                        <a:lnTo>
                          <a:pt x="10" y="24"/>
                        </a:lnTo>
                        <a:lnTo>
                          <a:pt x="10" y="30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7" y="23"/>
                        </a:lnTo>
                        <a:lnTo>
                          <a:pt x="1" y="24"/>
                        </a:lnTo>
                        <a:lnTo>
                          <a:pt x="4" y="35"/>
                        </a:lnTo>
                        <a:lnTo>
                          <a:pt x="4" y="38"/>
                        </a:lnTo>
                        <a:lnTo>
                          <a:pt x="7" y="44"/>
                        </a:lnTo>
                      </a:path>
                    </a:pathLst>
                  </a:custGeom>
                  <a:solidFill>
                    <a:srgbClr val="BF7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148" name="Freeform 73"/>
                <p:cNvSpPr>
                  <a:spLocks/>
                </p:cNvSpPr>
                <p:nvPr/>
              </p:nvSpPr>
              <p:spPr bwMode="auto">
                <a:xfrm>
                  <a:off x="1559" y="2621"/>
                  <a:ext cx="41" cy="24"/>
                </a:xfrm>
                <a:custGeom>
                  <a:avLst/>
                  <a:gdLst>
                    <a:gd name="T0" fmla="*/ 40 w 41"/>
                    <a:gd name="T1" fmla="*/ 20 h 24"/>
                    <a:gd name="T2" fmla="*/ 30 w 41"/>
                    <a:gd name="T3" fmla="*/ 23 h 24"/>
                    <a:gd name="T4" fmla="*/ 17 w 41"/>
                    <a:gd name="T5" fmla="*/ 23 h 24"/>
                    <a:gd name="T6" fmla="*/ 7 w 41"/>
                    <a:gd name="T7" fmla="*/ 16 h 24"/>
                    <a:gd name="T8" fmla="*/ 0 w 41"/>
                    <a:gd name="T9" fmla="*/ 1 h 24"/>
                    <a:gd name="T10" fmla="*/ 17 w 41"/>
                    <a:gd name="T11" fmla="*/ 4 h 24"/>
                    <a:gd name="T12" fmla="*/ 17 w 41"/>
                    <a:gd name="T13" fmla="*/ 0 h 24"/>
                    <a:gd name="T14" fmla="*/ 24 w 41"/>
                    <a:gd name="T15" fmla="*/ 0 h 24"/>
                    <a:gd name="T16" fmla="*/ 34 w 41"/>
                    <a:gd name="T17" fmla="*/ 4 h 24"/>
                    <a:gd name="T18" fmla="*/ 37 w 41"/>
                    <a:gd name="T19" fmla="*/ 4 h 24"/>
                    <a:gd name="T20" fmla="*/ 40 w 41"/>
                    <a:gd name="T21" fmla="*/ 2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24"/>
                    <a:gd name="T35" fmla="*/ 41 w 41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24">
                      <a:moveTo>
                        <a:pt x="40" y="20"/>
                      </a:moveTo>
                      <a:lnTo>
                        <a:pt x="30" y="23"/>
                      </a:lnTo>
                      <a:lnTo>
                        <a:pt x="17" y="23"/>
                      </a:lnTo>
                      <a:lnTo>
                        <a:pt x="7" y="16"/>
                      </a:lnTo>
                      <a:lnTo>
                        <a:pt x="0" y="1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4" y="4"/>
                      </a:lnTo>
                      <a:lnTo>
                        <a:pt x="37" y="4"/>
                      </a:lnTo>
                      <a:lnTo>
                        <a:pt x="40" y="20"/>
                      </a:lnTo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72" name="Group 74"/>
            <p:cNvGrpSpPr>
              <a:grpSpLocks/>
            </p:cNvGrpSpPr>
            <p:nvPr/>
          </p:nvGrpSpPr>
          <p:grpSpPr bwMode="auto">
            <a:xfrm>
              <a:off x="1081" y="2471"/>
              <a:ext cx="102" cy="455"/>
              <a:chOff x="1081" y="2471"/>
              <a:chExt cx="102" cy="455"/>
            </a:xfrm>
          </p:grpSpPr>
          <p:grpSp>
            <p:nvGrpSpPr>
              <p:cNvPr id="1126" name="Group 75"/>
              <p:cNvGrpSpPr>
                <a:grpSpLocks/>
              </p:cNvGrpSpPr>
              <p:nvPr/>
            </p:nvGrpSpPr>
            <p:grpSpPr bwMode="auto">
              <a:xfrm>
                <a:off x="1081" y="2613"/>
                <a:ext cx="97" cy="133"/>
                <a:chOff x="1081" y="2613"/>
                <a:chExt cx="97" cy="133"/>
              </a:xfrm>
            </p:grpSpPr>
            <p:sp>
              <p:nvSpPr>
                <p:cNvPr id="1143" name="Freeform 76"/>
                <p:cNvSpPr>
                  <a:spLocks/>
                </p:cNvSpPr>
                <p:nvPr/>
              </p:nvSpPr>
              <p:spPr bwMode="auto">
                <a:xfrm>
                  <a:off x="1081" y="2619"/>
                  <a:ext cx="25" cy="127"/>
                </a:xfrm>
                <a:custGeom>
                  <a:avLst/>
                  <a:gdLst>
                    <a:gd name="T0" fmla="*/ 1 w 25"/>
                    <a:gd name="T1" fmla="*/ 0 h 127"/>
                    <a:gd name="T2" fmla="*/ 0 w 25"/>
                    <a:gd name="T3" fmla="*/ 27 h 127"/>
                    <a:gd name="T4" fmla="*/ 4 w 25"/>
                    <a:gd name="T5" fmla="*/ 67 h 127"/>
                    <a:gd name="T6" fmla="*/ 7 w 25"/>
                    <a:gd name="T7" fmla="*/ 98 h 127"/>
                    <a:gd name="T8" fmla="*/ 14 w 25"/>
                    <a:gd name="T9" fmla="*/ 120 h 127"/>
                    <a:gd name="T10" fmla="*/ 15 w 25"/>
                    <a:gd name="T11" fmla="*/ 126 h 127"/>
                    <a:gd name="T12" fmla="*/ 18 w 25"/>
                    <a:gd name="T13" fmla="*/ 117 h 127"/>
                    <a:gd name="T14" fmla="*/ 18 w 25"/>
                    <a:gd name="T15" fmla="*/ 104 h 127"/>
                    <a:gd name="T16" fmla="*/ 24 w 25"/>
                    <a:gd name="T17" fmla="*/ 98 h 127"/>
                    <a:gd name="T18" fmla="*/ 15 w 25"/>
                    <a:gd name="T19" fmla="*/ 88 h 127"/>
                    <a:gd name="T20" fmla="*/ 10 w 25"/>
                    <a:gd name="T21" fmla="*/ 81 h 127"/>
                    <a:gd name="T22" fmla="*/ 14 w 25"/>
                    <a:gd name="T23" fmla="*/ 25 h 127"/>
                    <a:gd name="T24" fmla="*/ 15 w 25"/>
                    <a:gd name="T25" fmla="*/ 1 h 127"/>
                    <a:gd name="T26" fmla="*/ 1 w 25"/>
                    <a:gd name="T27" fmla="*/ 0 h 1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127"/>
                    <a:gd name="T44" fmla="*/ 25 w 25"/>
                    <a:gd name="T45" fmla="*/ 127 h 12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127">
                      <a:moveTo>
                        <a:pt x="1" y="0"/>
                      </a:moveTo>
                      <a:lnTo>
                        <a:pt x="0" y="27"/>
                      </a:lnTo>
                      <a:lnTo>
                        <a:pt x="4" y="67"/>
                      </a:lnTo>
                      <a:lnTo>
                        <a:pt x="7" y="98"/>
                      </a:lnTo>
                      <a:lnTo>
                        <a:pt x="14" y="120"/>
                      </a:lnTo>
                      <a:lnTo>
                        <a:pt x="15" y="126"/>
                      </a:lnTo>
                      <a:lnTo>
                        <a:pt x="18" y="117"/>
                      </a:lnTo>
                      <a:lnTo>
                        <a:pt x="18" y="104"/>
                      </a:lnTo>
                      <a:lnTo>
                        <a:pt x="24" y="98"/>
                      </a:lnTo>
                      <a:lnTo>
                        <a:pt x="15" y="88"/>
                      </a:lnTo>
                      <a:lnTo>
                        <a:pt x="10" y="81"/>
                      </a:lnTo>
                      <a:lnTo>
                        <a:pt x="14" y="25"/>
                      </a:lnTo>
                      <a:lnTo>
                        <a:pt x="15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44" name="Freeform 77"/>
                <p:cNvSpPr>
                  <a:spLocks/>
                </p:cNvSpPr>
                <p:nvPr/>
              </p:nvSpPr>
              <p:spPr bwMode="auto">
                <a:xfrm>
                  <a:off x="1154" y="2613"/>
                  <a:ext cx="24" cy="119"/>
                </a:xfrm>
                <a:custGeom>
                  <a:avLst/>
                  <a:gdLst>
                    <a:gd name="T0" fmla="*/ 7 w 24"/>
                    <a:gd name="T1" fmla="*/ 4 h 119"/>
                    <a:gd name="T2" fmla="*/ 8 w 24"/>
                    <a:gd name="T3" fmla="*/ 24 h 119"/>
                    <a:gd name="T4" fmla="*/ 8 w 24"/>
                    <a:gd name="T5" fmla="*/ 73 h 119"/>
                    <a:gd name="T6" fmla="*/ 0 w 24"/>
                    <a:gd name="T7" fmla="*/ 96 h 119"/>
                    <a:gd name="T8" fmla="*/ 1 w 24"/>
                    <a:gd name="T9" fmla="*/ 96 h 119"/>
                    <a:gd name="T10" fmla="*/ 0 w 24"/>
                    <a:gd name="T11" fmla="*/ 109 h 119"/>
                    <a:gd name="T12" fmla="*/ 1 w 24"/>
                    <a:gd name="T13" fmla="*/ 118 h 119"/>
                    <a:gd name="T14" fmla="*/ 8 w 24"/>
                    <a:gd name="T15" fmla="*/ 102 h 119"/>
                    <a:gd name="T16" fmla="*/ 14 w 24"/>
                    <a:gd name="T17" fmla="*/ 75 h 119"/>
                    <a:gd name="T18" fmla="*/ 23 w 24"/>
                    <a:gd name="T19" fmla="*/ 20 h 119"/>
                    <a:gd name="T20" fmla="*/ 20 w 24"/>
                    <a:gd name="T21" fmla="*/ 0 h 119"/>
                    <a:gd name="T22" fmla="*/ 7 w 24"/>
                    <a:gd name="T23" fmla="*/ 4 h 1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119"/>
                    <a:gd name="T38" fmla="*/ 24 w 24"/>
                    <a:gd name="T39" fmla="*/ 119 h 1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119">
                      <a:moveTo>
                        <a:pt x="7" y="4"/>
                      </a:moveTo>
                      <a:lnTo>
                        <a:pt x="8" y="24"/>
                      </a:lnTo>
                      <a:lnTo>
                        <a:pt x="8" y="73"/>
                      </a:lnTo>
                      <a:lnTo>
                        <a:pt x="0" y="96"/>
                      </a:lnTo>
                      <a:lnTo>
                        <a:pt x="1" y="96"/>
                      </a:lnTo>
                      <a:lnTo>
                        <a:pt x="0" y="109"/>
                      </a:lnTo>
                      <a:lnTo>
                        <a:pt x="1" y="118"/>
                      </a:lnTo>
                      <a:lnTo>
                        <a:pt x="8" y="102"/>
                      </a:lnTo>
                      <a:lnTo>
                        <a:pt x="14" y="75"/>
                      </a:lnTo>
                      <a:lnTo>
                        <a:pt x="23" y="20"/>
                      </a:lnTo>
                      <a:lnTo>
                        <a:pt x="20" y="0"/>
                      </a:lnTo>
                      <a:lnTo>
                        <a:pt x="7" y="4"/>
                      </a:lnTo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27" name="Freeform 78"/>
              <p:cNvSpPr>
                <a:spLocks/>
              </p:cNvSpPr>
              <p:nvPr/>
            </p:nvSpPr>
            <p:spPr bwMode="auto">
              <a:xfrm>
                <a:off x="1081" y="2537"/>
                <a:ext cx="102" cy="197"/>
              </a:xfrm>
              <a:custGeom>
                <a:avLst/>
                <a:gdLst>
                  <a:gd name="T0" fmla="*/ 38 w 102"/>
                  <a:gd name="T1" fmla="*/ 0 h 197"/>
                  <a:gd name="T2" fmla="*/ 14 w 102"/>
                  <a:gd name="T3" fmla="*/ 13 h 197"/>
                  <a:gd name="T4" fmla="*/ 13 w 102"/>
                  <a:gd name="T5" fmla="*/ 14 h 197"/>
                  <a:gd name="T6" fmla="*/ 0 w 102"/>
                  <a:gd name="T7" fmla="*/ 78 h 197"/>
                  <a:gd name="T8" fmla="*/ 1 w 102"/>
                  <a:gd name="T9" fmla="*/ 145 h 197"/>
                  <a:gd name="T10" fmla="*/ 19 w 102"/>
                  <a:gd name="T11" fmla="*/ 139 h 197"/>
                  <a:gd name="T12" fmla="*/ 19 w 102"/>
                  <a:gd name="T13" fmla="*/ 81 h 197"/>
                  <a:gd name="T14" fmla="*/ 20 w 102"/>
                  <a:gd name="T15" fmla="*/ 65 h 197"/>
                  <a:gd name="T16" fmla="*/ 20 w 102"/>
                  <a:gd name="T17" fmla="*/ 100 h 197"/>
                  <a:gd name="T18" fmla="*/ 19 w 102"/>
                  <a:gd name="T19" fmla="*/ 160 h 197"/>
                  <a:gd name="T20" fmla="*/ 22 w 102"/>
                  <a:gd name="T21" fmla="*/ 160 h 197"/>
                  <a:gd name="T22" fmla="*/ 22 w 102"/>
                  <a:gd name="T23" fmla="*/ 180 h 197"/>
                  <a:gd name="T24" fmla="*/ 22 w 102"/>
                  <a:gd name="T25" fmla="*/ 193 h 197"/>
                  <a:gd name="T26" fmla="*/ 50 w 102"/>
                  <a:gd name="T27" fmla="*/ 196 h 197"/>
                  <a:gd name="T28" fmla="*/ 72 w 102"/>
                  <a:gd name="T29" fmla="*/ 189 h 197"/>
                  <a:gd name="T30" fmla="*/ 85 w 102"/>
                  <a:gd name="T31" fmla="*/ 189 h 197"/>
                  <a:gd name="T32" fmla="*/ 80 w 102"/>
                  <a:gd name="T33" fmla="*/ 154 h 197"/>
                  <a:gd name="T34" fmla="*/ 85 w 102"/>
                  <a:gd name="T35" fmla="*/ 139 h 197"/>
                  <a:gd name="T36" fmla="*/ 76 w 102"/>
                  <a:gd name="T37" fmla="*/ 94 h 197"/>
                  <a:gd name="T38" fmla="*/ 76 w 102"/>
                  <a:gd name="T39" fmla="*/ 71 h 197"/>
                  <a:gd name="T40" fmla="*/ 79 w 102"/>
                  <a:gd name="T41" fmla="*/ 78 h 197"/>
                  <a:gd name="T42" fmla="*/ 80 w 102"/>
                  <a:gd name="T43" fmla="*/ 131 h 197"/>
                  <a:gd name="T44" fmla="*/ 94 w 102"/>
                  <a:gd name="T45" fmla="*/ 135 h 197"/>
                  <a:gd name="T46" fmla="*/ 101 w 102"/>
                  <a:gd name="T47" fmla="*/ 72 h 197"/>
                  <a:gd name="T48" fmla="*/ 85 w 102"/>
                  <a:gd name="T49" fmla="*/ 14 h 197"/>
                  <a:gd name="T50" fmla="*/ 57 w 102"/>
                  <a:gd name="T51" fmla="*/ 0 h 197"/>
                  <a:gd name="T52" fmla="*/ 38 w 102"/>
                  <a:gd name="T53" fmla="*/ 0 h 1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"/>
                  <a:gd name="T82" fmla="*/ 0 h 197"/>
                  <a:gd name="T83" fmla="*/ 102 w 102"/>
                  <a:gd name="T84" fmla="*/ 197 h 1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" h="197">
                    <a:moveTo>
                      <a:pt x="38" y="0"/>
                    </a:moveTo>
                    <a:lnTo>
                      <a:pt x="14" y="13"/>
                    </a:lnTo>
                    <a:lnTo>
                      <a:pt x="13" y="14"/>
                    </a:lnTo>
                    <a:lnTo>
                      <a:pt x="0" y="78"/>
                    </a:lnTo>
                    <a:lnTo>
                      <a:pt x="1" y="145"/>
                    </a:lnTo>
                    <a:lnTo>
                      <a:pt x="19" y="139"/>
                    </a:lnTo>
                    <a:lnTo>
                      <a:pt x="19" y="81"/>
                    </a:lnTo>
                    <a:lnTo>
                      <a:pt x="20" y="65"/>
                    </a:lnTo>
                    <a:lnTo>
                      <a:pt x="20" y="100"/>
                    </a:lnTo>
                    <a:lnTo>
                      <a:pt x="19" y="160"/>
                    </a:lnTo>
                    <a:lnTo>
                      <a:pt x="22" y="160"/>
                    </a:lnTo>
                    <a:lnTo>
                      <a:pt x="22" y="180"/>
                    </a:lnTo>
                    <a:lnTo>
                      <a:pt x="22" y="193"/>
                    </a:lnTo>
                    <a:lnTo>
                      <a:pt x="50" y="196"/>
                    </a:lnTo>
                    <a:lnTo>
                      <a:pt x="72" y="189"/>
                    </a:lnTo>
                    <a:lnTo>
                      <a:pt x="85" y="189"/>
                    </a:lnTo>
                    <a:lnTo>
                      <a:pt x="80" y="154"/>
                    </a:lnTo>
                    <a:lnTo>
                      <a:pt x="85" y="139"/>
                    </a:lnTo>
                    <a:lnTo>
                      <a:pt x="76" y="94"/>
                    </a:lnTo>
                    <a:lnTo>
                      <a:pt x="76" y="71"/>
                    </a:lnTo>
                    <a:lnTo>
                      <a:pt x="79" y="78"/>
                    </a:lnTo>
                    <a:lnTo>
                      <a:pt x="80" y="131"/>
                    </a:lnTo>
                    <a:lnTo>
                      <a:pt x="94" y="135"/>
                    </a:lnTo>
                    <a:lnTo>
                      <a:pt x="101" y="72"/>
                    </a:lnTo>
                    <a:lnTo>
                      <a:pt x="85" y="14"/>
                    </a:lnTo>
                    <a:lnTo>
                      <a:pt x="57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9FBFFF"/>
              </a:solidFill>
              <a:ln w="12700" cap="rnd">
                <a:solidFill>
                  <a:srgbClr val="9FB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8" name="Group 79"/>
              <p:cNvGrpSpPr>
                <a:grpSpLocks/>
              </p:cNvGrpSpPr>
              <p:nvPr/>
            </p:nvGrpSpPr>
            <p:grpSpPr bwMode="auto">
              <a:xfrm>
                <a:off x="1100" y="2471"/>
                <a:ext cx="74" cy="455"/>
                <a:chOff x="1100" y="2471"/>
                <a:chExt cx="74" cy="455"/>
              </a:xfrm>
            </p:grpSpPr>
            <p:sp>
              <p:nvSpPr>
                <p:cNvPr id="1129" name="Freeform 80"/>
                <p:cNvSpPr>
                  <a:spLocks/>
                </p:cNvSpPr>
                <p:nvPr/>
              </p:nvSpPr>
              <p:spPr bwMode="auto">
                <a:xfrm>
                  <a:off x="1104" y="2728"/>
                  <a:ext cx="57" cy="185"/>
                </a:xfrm>
                <a:custGeom>
                  <a:avLst/>
                  <a:gdLst>
                    <a:gd name="T0" fmla="*/ 7 w 57"/>
                    <a:gd name="T1" fmla="*/ 1 h 185"/>
                    <a:gd name="T2" fmla="*/ 8 w 57"/>
                    <a:gd name="T3" fmla="*/ 67 h 185"/>
                    <a:gd name="T4" fmla="*/ 7 w 57"/>
                    <a:gd name="T5" fmla="*/ 85 h 185"/>
                    <a:gd name="T6" fmla="*/ 7 w 57"/>
                    <a:gd name="T7" fmla="*/ 103 h 185"/>
                    <a:gd name="T8" fmla="*/ 8 w 57"/>
                    <a:gd name="T9" fmla="*/ 119 h 185"/>
                    <a:gd name="T10" fmla="*/ 8 w 57"/>
                    <a:gd name="T11" fmla="*/ 132 h 185"/>
                    <a:gd name="T12" fmla="*/ 8 w 57"/>
                    <a:gd name="T13" fmla="*/ 146 h 185"/>
                    <a:gd name="T14" fmla="*/ 7 w 57"/>
                    <a:gd name="T15" fmla="*/ 155 h 185"/>
                    <a:gd name="T16" fmla="*/ 1 w 57"/>
                    <a:gd name="T17" fmla="*/ 175 h 185"/>
                    <a:gd name="T18" fmla="*/ 0 w 57"/>
                    <a:gd name="T19" fmla="*/ 184 h 185"/>
                    <a:gd name="T20" fmla="*/ 8 w 57"/>
                    <a:gd name="T21" fmla="*/ 184 h 185"/>
                    <a:gd name="T22" fmla="*/ 14 w 57"/>
                    <a:gd name="T23" fmla="*/ 174 h 185"/>
                    <a:gd name="T24" fmla="*/ 16 w 57"/>
                    <a:gd name="T25" fmla="*/ 162 h 185"/>
                    <a:gd name="T26" fmla="*/ 20 w 57"/>
                    <a:gd name="T27" fmla="*/ 146 h 185"/>
                    <a:gd name="T28" fmla="*/ 23 w 57"/>
                    <a:gd name="T29" fmla="*/ 103 h 185"/>
                    <a:gd name="T30" fmla="*/ 27 w 57"/>
                    <a:gd name="T31" fmla="*/ 90 h 185"/>
                    <a:gd name="T32" fmla="*/ 23 w 57"/>
                    <a:gd name="T33" fmla="*/ 113 h 185"/>
                    <a:gd name="T34" fmla="*/ 27 w 57"/>
                    <a:gd name="T35" fmla="*/ 127 h 185"/>
                    <a:gd name="T36" fmla="*/ 27 w 57"/>
                    <a:gd name="T37" fmla="*/ 141 h 185"/>
                    <a:gd name="T38" fmla="*/ 27 w 57"/>
                    <a:gd name="T39" fmla="*/ 155 h 185"/>
                    <a:gd name="T40" fmla="*/ 27 w 57"/>
                    <a:gd name="T41" fmla="*/ 161 h 185"/>
                    <a:gd name="T42" fmla="*/ 34 w 57"/>
                    <a:gd name="T43" fmla="*/ 181 h 185"/>
                    <a:gd name="T44" fmla="*/ 41 w 57"/>
                    <a:gd name="T45" fmla="*/ 181 h 185"/>
                    <a:gd name="T46" fmla="*/ 46 w 57"/>
                    <a:gd name="T47" fmla="*/ 181 h 185"/>
                    <a:gd name="T48" fmla="*/ 47 w 57"/>
                    <a:gd name="T49" fmla="*/ 175 h 185"/>
                    <a:gd name="T50" fmla="*/ 40 w 57"/>
                    <a:gd name="T51" fmla="*/ 155 h 185"/>
                    <a:gd name="T52" fmla="*/ 41 w 57"/>
                    <a:gd name="T53" fmla="*/ 110 h 185"/>
                    <a:gd name="T54" fmla="*/ 46 w 57"/>
                    <a:gd name="T55" fmla="*/ 86 h 185"/>
                    <a:gd name="T56" fmla="*/ 56 w 57"/>
                    <a:gd name="T57" fmla="*/ 0 h 185"/>
                    <a:gd name="T58" fmla="*/ 7 w 57"/>
                    <a:gd name="T59" fmla="*/ 1 h 1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7"/>
                    <a:gd name="T91" fmla="*/ 0 h 185"/>
                    <a:gd name="T92" fmla="*/ 57 w 57"/>
                    <a:gd name="T93" fmla="*/ 185 h 1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7" h="185">
                      <a:moveTo>
                        <a:pt x="7" y="1"/>
                      </a:moveTo>
                      <a:lnTo>
                        <a:pt x="8" y="67"/>
                      </a:lnTo>
                      <a:lnTo>
                        <a:pt x="7" y="85"/>
                      </a:lnTo>
                      <a:lnTo>
                        <a:pt x="7" y="103"/>
                      </a:lnTo>
                      <a:lnTo>
                        <a:pt x="8" y="119"/>
                      </a:lnTo>
                      <a:lnTo>
                        <a:pt x="8" y="132"/>
                      </a:lnTo>
                      <a:lnTo>
                        <a:pt x="8" y="146"/>
                      </a:lnTo>
                      <a:lnTo>
                        <a:pt x="7" y="155"/>
                      </a:lnTo>
                      <a:lnTo>
                        <a:pt x="1" y="175"/>
                      </a:lnTo>
                      <a:lnTo>
                        <a:pt x="0" y="184"/>
                      </a:lnTo>
                      <a:lnTo>
                        <a:pt x="8" y="184"/>
                      </a:lnTo>
                      <a:lnTo>
                        <a:pt x="14" y="174"/>
                      </a:lnTo>
                      <a:lnTo>
                        <a:pt x="16" y="162"/>
                      </a:lnTo>
                      <a:lnTo>
                        <a:pt x="20" y="146"/>
                      </a:lnTo>
                      <a:lnTo>
                        <a:pt x="23" y="103"/>
                      </a:lnTo>
                      <a:lnTo>
                        <a:pt x="27" y="90"/>
                      </a:lnTo>
                      <a:lnTo>
                        <a:pt x="23" y="113"/>
                      </a:lnTo>
                      <a:lnTo>
                        <a:pt x="27" y="127"/>
                      </a:lnTo>
                      <a:lnTo>
                        <a:pt x="27" y="141"/>
                      </a:lnTo>
                      <a:lnTo>
                        <a:pt x="27" y="155"/>
                      </a:lnTo>
                      <a:lnTo>
                        <a:pt x="27" y="161"/>
                      </a:lnTo>
                      <a:lnTo>
                        <a:pt x="34" y="181"/>
                      </a:lnTo>
                      <a:lnTo>
                        <a:pt x="41" y="181"/>
                      </a:lnTo>
                      <a:lnTo>
                        <a:pt x="46" y="181"/>
                      </a:lnTo>
                      <a:lnTo>
                        <a:pt x="47" y="175"/>
                      </a:lnTo>
                      <a:lnTo>
                        <a:pt x="40" y="155"/>
                      </a:lnTo>
                      <a:lnTo>
                        <a:pt x="41" y="110"/>
                      </a:lnTo>
                      <a:lnTo>
                        <a:pt x="46" y="86"/>
                      </a:lnTo>
                      <a:lnTo>
                        <a:pt x="56" y="0"/>
                      </a:lnTo>
                      <a:lnTo>
                        <a:pt x="7" y="1"/>
                      </a:lnTo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30" name="Group 81"/>
                <p:cNvGrpSpPr>
                  <a:grpSpLocks/>
                </p:cNvGrpSpPr>
                <p:nvPr/>
              </p:nvGrpSpPr>
              <p:grpSpPr bwMode="auto">
                <a:xfrm>
                  <a:off x="1110" y="2536"/>
                  <a:ext cx="46" cy="124"/>
                  <a:chOff x="1110" y="2536"/>
                  <a:chExt cx="46" cy="124"/>
                </a:xfrm>
              </p:grpSpPr>
              <p:sp>
                <p:nvSpPr>
                  <p:cNvPr id="1140" name="Freeform 82"/>
                  <p:cNvSpPr>
                    <a:spLocks/>
                  </p:cNvSpPr>
                  <p:nvPr/>
                </p:nvSpPr>
                <p:spPr bwMode="auto">
                  <a:xfrm>
                    <a:off x="1122" y="2536"/>
                    <a:ext cx="24" cy="25"/>
                  </a:xfrm>
                  <a:custGeom>
                    <a:avLst/>
                    <a:gdLst>
                      <a:gd name="T0" fmla="*/ 0 w 24"/>
                      <a:gd name="T1" fmla="*/ 0 h 25"/>
                      <a:gd name="T2" fmla="*/ 1 w 24"/>
                      <a:gd name="T3" fmla="*/ 24 h 25"/>
                      <a:gd name="T4" fmla="*/ 12 w 24"/>
                      <a:gd name="T5" fmla="*/ 0 h 25"/>
                      <a:gd name="T6" fmla="*/ 15 w 24"/>
                      <a:gd name="T7" fmla="*/ 24 h 25"/>
                      <a:gd name="T8" fmla="*/ 23 w 24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5"/>
                      <a:gd name="T17" fmla="*/ 24 w 2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5">
                        <a:moveTo>
                          <a:pt x="0" y="0"/>
                        </a:moveTo>
                        <a:lnTo>
                          <a:pt x="1" y="24"/>
                        </a:lnTo>
                        <a:lnTo>
                          <a:pt x="12" y="0"/>
                        </a:lnTo>
                        <a:lnTo>
                          <a:pt x="15" y="24"/>
                        </a:lnTo>
                        <a:lnTo>
                          <a:pt x="23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3F7FFF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41" name="Freeform 83"/>
                  <p:cNvSpPr>
                    <a:spLocks/>
                  </p:cNvSpPr>
                  <p:nvPr/>
                </p:nvSpPr>
                <p:spPr bwMode="auto">
                  <a:xfrm>
                    <a:off x="1133" y="2541"/>
                    <a:ext cx="23" cy="94"/>
                  </a:xfrm>
                  <a:custGeom>
                    <a:avLst/>
                    <a:gdLst>
                      <a:gd name="T0" fmla="*/ 0 w 23"/>
                      <a:gd name="T1" fmla="*/ 0 h 94"/>
                      <a:gd name="T2" fmla="*/ 22 w 23"/>
                      <a:gd name="T3" fmla="*/ 38 h 94"/>
                      <a:gd name="T4" fmla="*/ 22 w 23"/>
                      <a:gd name="T5" fmla="*/ 93 h 94"/>
                      <a:gd name="T6" fmla="*/ 0 60000 65536"/>
                      <a:gd name="T7" fmla="*/ 0 60000 65536"/>
                      <a:gd name="T8" fmla="*/ 0 60000 65536"/>
                      <a:gd name="T9" fmla="*/ 0 w 23"/>
                      <a:gd name="T10" fmla="*/ 0 h 94"/>
                      <a:gd name="T11" fmla="*/ 23 w 23"/>
                      <a:gd name="T12" fmla="*/ 94 h 9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" h="94">
                        <a:moveTo>
                          <a:pt x="0" y="0"/>
                        </a:moveTo>
                        <a:lnTo>
                          <a:pt x="22" y="38"/>
                        </a:lnTo>
                        <a:lnTo>
                          <a:pt x="22" y="93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3F7FFF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42" name="Freeform 84"/>
                  <p:cNvSpPr>
                    <a:spLocks/>
                  </p:cNvSpPr>
                  <p:nvPr/>
                </p:nvSpPr>
                <p:spPr bwMode="auto">
                  <a:xfrm>
                    <a:off x="1110" y="2637"/>
                    <a:ext cx="44" cy="23"/>
                  </a:xfrm>
                  <a:custGeom>
                    <a:avLst/>
                    <a:gdLst>
                      <a:gd name="T0" fmla="*/ 0 w 44"/>
                      <a:gd name="T1" fmla="*/ 22 h 23"/>
                      <a:gd name="T2" fmla="*/ 22 w 44"/>
                      <a:gd name="T3" fmla="*/ 0 h 23"/>
                      <a:gd name="T4" fmla="*/ 43 w 44"/>
                      <a:gd name="T5" fmla="*/ 0 h 23"/>
                      <a:gd name="T6" fmla="*/ 0 60000 65536"/>
                      <a:gd name="T7" fmla="*/ 0 60000 65536"/>
                      <a:gd name="T8" fmla="*/ 0 60000 65536"/>
                      <a:gd name="T9" fmla="*/ 0 w 44"/>
                      <a:gd name="T10" fmla="*/ 0 h 23"/>
                      <a:gd name="T11" fmla="*/ 44 w 44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" h="23">
                        <a:moveTo>
                          <a:pt x="0" y="22"/>
                        </a:moveTo>
                        <a:lnTo>
                          <a:pt x="22" y="0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3F7FFF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131" name="Group 85"/>
                <p:cNvGrpSpPr>
                  <a:grpSpLocks/>
                </p:cNvGrpSpPr>
                <p:nvPr/>
              </p:nvGrpSpPr>
              <p:grpSpPr bwMode="auto">
                <a:xfrm>
                  <a:off x="1100" y="2887"/>
                  <a:ext cx="57" cy="39"/>
                  <a:chOff x="1100" y="2887"/>
                  <a:chExt cx="57" cy="39"/>
                </a:xfrm>
              </p:grpSpPr>
              <p:sp>
                <p:nvSpPr>
                  <p:cNvPr id="1138" name="Freeform 86"/>
                  <p:cNvSpPr>
                    <a:spLocks/>
                  </p:cNvSpPr>
                  <p:nvPr/>
                </p:nvSpPr>
                <p:spPr bwMode="auto">
                  <a:xfrm>
                    <a:off x="1100" y="2891"/>
                    <a:ext cx="24" cy="35"/>
                  </a:xfrm>
                  <a:custGeom>
                    <a:avLst/>
                    <a:gdLst>
                      <a:gd name="T0" fmla="*/ 1 w 24"/>
                      <a:gd name="T1" fmla="*/ 17 h 35"/>
                      <a:gd name="T2" fmla="*/ 0 w 24"/>
                      <a:gd name="T3" fmla="*/ 21 h 35"/>
                      <a:gd name="T4" fmla="*/ 0 w 24"/>
                      <a:gd name="T5" fmla="*/ 25 h 35"/>
                      <a:gd name="T6" fmla="*/ 0 w 24"/>
                      <a:gd name="T7" fmla="*/ 27 h 35"/>
                      <a:gd name="T8" fmla="*/ 0 w 24"/>
                      <a:gd name="T9" fmla="*/ 31 h 35"/>
                      <a:gd name="T10" fmla="*/ 4 w 24"/>
                      <a:gd name="T11" fmla="*/ 34 h 35"/>
                      <a:gd name="T12" fmla="*/ 7 w 24"/>
                      <a:gd name="T13" fmla="*/ 34 h 35"/>
                      <a:gd name="T14" fmla="*/ 14 w 24"/>
                      <a:gd name="T15" fmla="*/ 31 h 35"/>
                      <a:gd name="T16" fmla="*/ 16 w 24"/>
                      <a:gd name="T17" fmla="*/ 27 h 35"/>
                      <a:gd name="T18" fmla="*/ 20 w 24"/>
                      <a:gd name="T19" fmla="*/ 24 h 35"/>
                      <a:gd name="T20" fmla="*/ 20 w 24"/>
                      <a:gd name="T21" fmla="*/ 14 h 35"/>
                      <a:gd name="T22" fmla="*/ 23 w 24"/>
                      <a:gd name="T23" fmla="*/ 4 h 35"/>
                      <a:gd name="T24" fmla="*/ 23 w 24"/>
                      <a:gd name="T25" fmla="*/ 0 h 35"/>
                      <a:gd name="T26" fmla="*/ 16 w 24"/>
                      <a:gd name="T27" fmla="*/ 10 h 35"/>
                      <a:gd name="T28" fmla="*/ 14 w 24"/>
                      <a:gd name="T29" fmla="*/ 21 h 35"/>
                      <a:gd name="T30" fmla="*/ 7 w 24"/>
                      <a:gd name="T31" fmla="*/ 21 h 35"/>
                      <a:gd name="T32" fmla="*/ 1 w 24"/>
                      <a:gd name="T33" fmla="*/ 18 h 35"/>
                      <a:gd name="T34" fmla="*/ 1 w 24"/>
                      <a:gd name="T35" fmla="*/ 17 h 3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"/>
                      <a:gd name="T55" fmla="*/ 0 h 35"/>
                      <a:gd name="T56" fmla="*/ 24 w 24"/>
                      <a:gd name="T57" fmla="*/ 35 h 3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" h="35">
                        <a:moveTo>
                          <a:pt x="1" y="17"/>
                        </a:move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0" y="31"/>
                        </a:lnTo>
                        <a:lnTo>
                          <a:pt x="4" y="34"/>
                        </a:lnTo>
                        <a:lnTo>
                          <a:pt x="7" y="34"/>
                        </a:lnTo>
                        <a:lnTo>
                          <a:pt x="14" y="31"/>
                        </a:lnTo>
                        <a:lnTo>
                          <a:pt x="16" y="27"/>
                        </a:lnTo>
                        <a:lnTo>
                          <a:pt x="20" y="24"/>
                        </a:lnTo>
                        <a:lnTo>
                          <a:pt x="20" y="14"/>
                        </a:lnTo>
                        <a:lnTo>
                          <a:pt x="23" y="4"/>
                        </a:lnTo>
                        <a:lnTo>
                          <a:pt x="23" y="0"/>
                        </a:lnTo>
                        <a:lnTo>
                          <a:pt x="16" y="10"/>
                        </a:lnTo>
                        <a:lnTo>
                          <a:pt x="14" y="21"/>
                        </a:lnTo>
                        <a:lnTo>
                          <a:pt x="7" y="21"/>
                        </a:lnTo>
                        <a:lnTo>
                          <a:pt x="1" y="18"/>
                        </a:lnTo>
                        <a:lnTo>
                          <a:pt x="1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39" name="Freeform 87"/>
                  <p:cNvSpPr>
                    <a:spLocks/>
                  </p:cNvSpPr>
                  <p:nvPr/>
                </p:nvSpPr>
                <p:spPr bwMode="auto">
                  <a:xfrm>
                    <a:off x="1133" y="2887"/>
                    <a:ext cx="24" cy="39"/>
                  </a:xfrm>
                  <a:custGeom>
                    <a:avLst/>
                    <a:gdLst>
                      <a:gd name="T0" fmla="*/ 0 w 24"/>
                      <a:gd name="T1" fmla="*/ 0 h 39"/>
                      <a:gd name="T2" fmla="*/ 0 w 24"/>
                      <a:gd name="T3" fmla="*/ 1 h 39"/>
                      <a:gd name="T4" fmla="*/ 1 w 24"/>
                      <a:gd name="T5" fmla="*/ 10 h 39"/>
                      <a:gd name="T6" fmla="*/ 4 w 24"/>
                      <a:gd name="T7" fmla="*/ 20 h 39"/>
                      <a:gd name="T8" fmla="*/ 6 w 24"/>
                      <a:gd name="T9" fmla="*/ 27 h 39"/>
                      <a:gd name="T10" fmla="*/ 8 w 24"/>
                      <a:gd name="T11" fmla="*/ 32 h 39"/>
                      <a:gd name="T12" fmla="*/ 12 w 24"/>
                      <a:gd name="T13" fmla="*/ 35 h 39"/>
                      <a:gd name="T14" fmla="*/ 13 w 24"/>
                      <a:gd name="T15" fmla="*/ 35 h 39"/>
                      <a:gd name="T16" fmla="*/ 16 w 24"/>
                      <a:gd name="T17" fmla="*/ 38 h 39"/>
                      <a:gd name="T18" fmla="*/ 20 w 24"/>
                      <a:gd name="T19" fmla="*/ 35 h 39"/>
                      <a:gd name="T20" fmla="*/ 23 w 24"/>
                      <a:gd name="T21" fmla="*/ 29 h 39"/>
                      <a:gd name="T22" fmla="*/ 20 w 24"/>
                      <a:gd name="T23" fmla="*/ 24 h 39"/>
                      <a:gd name="T24" fmla="*/ 20 w 24"/>
                      <a:gd name="T25" fmla="*/ 20 h 39"/>
                      <a:gd name="T26" fmla="*/ 16 w 24"/>
                      <a:gd name="T27" fmla="*/ 16 h 39"/>
                      <a:gd name="T28" fmla="*/ 16 w 24"/>
                      <a:gd name="T29" fmla="*/ 20 h 39"/>
                      <a:gd name="T30" fmla="*/ 15 w 24"/>
                      <a:gd name="T31" fmla="*/ 20 h 39"/>
                      <a:gd name="T32" fmla="*/ 13 w 24"/>
                      <a:gd name="T33" fmla="*/ 21 h 39"/>
                      <a:gd name="T34" fmla="*/ 12 w 24"/>
                      <a:gd name="T35" fmla="*/ 21 h 39"/>
                      <a:gd name="T36" fmla="*/ 6 w 24"/>
                      <a:gd name="T37" fmla="*/ 20 h 39"/>
                      <a:gd name="T38" fmla="*/ 1 w 24"/>
                      <a:gd name="T39" fmla="*/ 7 h 39"/>
                      <a:gd name="T40" fmla="*/ 0 w 24"/>
                      <a:gd name="T41" fmla="*/ 0 h 3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"/>
                      <a:gd name="T64" fmla="*/ 0 h 39"/>
                      <a:gd name="T65" fmla="*/ 24 w 24"/>
                      <a:gd name="T66" fmla="*/ 39 h 3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" h="39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0"/>
                        </a:lnTo>
                        <a:lnTo>
                          <a:pt x="4" y="20"/>
                        </a:lnTo>
                        <a:lnTo>
                          <a:pt x="6" y="27"/>
                        </a:lnTo>
                        <a:lnTo>
                          <a:pt x="8" y="32"/>
                        </a:lnTo>
                        <a:lnTo>
                          <a:pt x="12" y="35"/>
                        </a:lnTo>
                        <a:lnTo>
                          <a:pt x="13" y="35"/>
                        </a:lnTo>
                        <a:lnTo>
                          <a:pt x="16" y="38"/>
                        </a:lnTo>
                        <a:lnTo>
                          <a:pt x="20" y="35"/>
                        </a:lnTo>
                        <a:lnTo>
                          <a:pt x="23" y="29"/>
                        </a:lnTo>
                        <a:lnTo>
                          <a:pt x="20" y="24"/>
                        </a:lnTo>
                        <a:lnTo>
                          <a:pt x="20" y="20"/>
                        </a:lnTo>
                        <a:lnTo>
                          <a:pt x="16" y="16"/>
                        </a:lnTo>
                        <a:lnTo>
                          <a:pt x="16" y="20"/>
                        </a:lnTo>
                        <a:lnTo>
                          <a:pt x="15" y="20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6" y="20"/>
                        </a:lnTo>
                        <a:lnTo>
                          <a:pt x="1" y="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132" name="Group 88"/>
                <p:cNvGrpSpPr>
                  <a:grpSpLocks/>
                </p:cNvGrpSpPr>
                <p:nvPr/>
              </p:nvGrpSpPr>
              <p:grpSpPr bwMode="auto">
                <a:xfrm>
                  <a:off x="1106" y="2471"/>
                  <a:ext cx="68" cy="66"/>
                  <a:chOff x="1106" y="2471"/>
                  <a:chExt cx="68" cy="66"/>
                </a:xfrm>
              </p:grpSpPr>
              <p:sp>
                <p:nvSpPr>
                  <p:cNvPr id="1133" name="Freeform 89"/>
                  <p:cNvSpPr>
                    <a:spLocks/>
                  </p:cNvSpPr>
                  <p:nvPr/>
                </p:nvSpPr>
                <p:spPr bwMode="auto">
                  <a:xfrm>
                    <a:off x="1115" y="2477"/>
                    <a:ext cx="37" cy="60"/>
                  </a:xfrm>
                  <a:custGeom>
                    <a:avLst/>
                    <a:gdLst>
                      <a:gd name="T0" fmla="*/ 7 w 37"/>
                      <a:gd name="T1" fmla="*/ 59 h 60"/>
                      <a:gd name="T2" fmla="*/ 7 w 37"/>
                      <a:gd name="T3" fmla="*/ 49 h 60"/>
                      <a:gd name="T4" fmla="*/ 4 w 37"/>
                      <a:gd name="T5" fmla="*/ 43 h 60"/>
                      <a:gd name="T6" fmla="*/ 1 w 37"/>
                      <a:gd name="T7" fmla="*/ 38 h 60"/>
                      <a:gd name="T8" fmla="*/ 0 w 37"/>
                      <a:gd name="T9" fmla="*/ 30 h 60"/>
                      <a:gd name="T10" fmla="*/ 0 w 37"/>
                      <a:gd name="T11" fmla="*/ 24 h 60"/>
                      <a:gd name="T12" fmla="*/ 0 w 37"/>
                      <a:gd name="T13" fmla="*/ 16 h 60"/>
                      <a:gd name="T14" fmla="*/ 1 w 37"/>
                      <a:gd name="T15" fmla="*/ 7 h 60"/>
                      <a:gd name="T16" fmla="*/ 7 w 37"/>
                      <a:gd name="T17" fmla="*/ 1 h 60"/>
                      <a:gd name="T18" fmla="*/ 13 w 37"/>
                      <a:gd name="T19" fmla="*/ 0 h 60"/>
                      <a:gd name="T20" fmla="*/ 21 w 37"/>
                      <a:gd name="T21" fmla="*/ 0 h 60"/>
                      <a:gd name="T22" fmla="*/ 27 w 37"/>
                      <a:gd name="T23" fmla="*/ 1 h 60"/>
                      <a:gd name="T24" fmla="*/ 33 w 37"/>
                      <a:gd name="T25" fmla="*/ 7 h 60"/>
                      <a:gd name="T26" fmla="*/ 36 w 37"/>
                      <a:gd name="T27" fmla="*/ 14 h 60"/>
                      <a:gd name="T28" fmla="*/ 36 w 37"/>
                      <a:gd name="T29" fmla="*/ 22 h 60"/>
                      <a:gd name="T30" fmla="*/ 36 w 37"/>
                      <a:gd name="T31" fmla="*/ 27 h 60"/>
                      <a:gd name="T32" fmla="*/ 30 w 37"/>
                      <a:gd name="T33" fmla="*/ 38 h 60"/>
                      <a:gd name="T34" fmla="*/ 27 w 37"/>
                      <a:gd name="T35" fmla="*/ 39 h 60"/>
                      <a:gd name="T36" fmla="*/ 27 w 37"/>
                      <a:gd name="T37" fmla="*/ 44 h 60"/>
                      <a:gd name="T38" fmla="*/ 26 w 37"/>
                      <a:gd name="T39" fmla="*/ 49 h 60"/>
                      <a:gd name="T40" fmla="*/ 26 w 37"/>
                      <a:gd name="T41" fmla="*/ 59 h 60"/>
                      <a:gd name="T42" fmla="*/ 7 w 37"/>
                      <a:gd name="T43" fmla="*/ 59 h 6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7"/>
                      <a:gd name="T67" fmla="*/ 0 h 60"/>
                      <a:gd name="T68" fmla="*/ 37 w 37"/>
                      <a:gd name="T69" fmla="*/ 60 h 6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7" h="60">
                        <a:moveTo>
                          <a:pt x="7" y="59"/>
                        </a:moveTo>
                        <a:lnTo>
                          <a:pt x="7" y="49"/>
                        </a:lnTo>
                        <a:lnTo>
                          <a:pt x="4" y="43"/>
                        </a:lnTo>
                        <a:lnTo>
                          <a:pt x="1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1" y="7"/>
                        </a:lnTo>
                        <a:lnTo>
                          <a:pt x="7" y="1"/>
                        </a:lnTo>
                        <a:lnTo>
                          <a:pt x="13" y="0"/>
                        </a:lnTo>
                        <a:lnTo>
                          <a:pt x="21" y="0"/>
                        </a:lnTo>
                        <a:lnTo>
                          <a:pt x="27" y="1"/>
                        </a:lnTo>
                        <a:lnTo>
                          <a:pt x="33" y="7"/>
                        </a:lnTo>
                        <a:lnTo>
                          <a:pt x="36" y="14"/>
                        </a:lnTo>
                        <a:lnTo>
                          <a:pt x="36" y="22"/>
                        </a:lnTo>
                        <a:lnTo>
                          <a:pt x="36" y="27"/>
                        </a:lnTo>
                        <a:lnTo>
                          <a:pt x="30" y="38"/>
                        </a:lnTo>
                        <a:lnTo>
                          <a:pt x="27" y="39"/>
                        </a:lnTo>
                        <a:lnTo>
                          <a:pt x="27" y="44"/>
                        </a:lnTo>
                        <a:lnTo>
                          <a:pt x="26" y="49"/>
                        </a:lnTo>
                        <a:lnTo>
                          <a:pt x="26" y="59"/>
                        </a:lnTo>
                        <a:lnTo>
                          <a:pt x="7" y="59"/>
                        </a:lnTo>
                      </a:path>
                    </a:pathLst>
                  </a:custGeom>
                  <a:solidFill>
                    <a:srgbClr val="FFB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34" name="Freeform 90"/>
                  <p:cNvSpPr>
                    <a:spLocks/>
                  </p:cNvSpPr>
                  <p:nvPr/>
                </p:nvSpPr>
                <p:spPr bwMode="auto">
                  <a:xfrm>
                    <a:off x="1106" y="2471"/>
                    <a:ext cx="55" cy="48"/>
                  </a:xfrm>
                  <a:custGeom>
                    <a:avLst/>
                    <a:gdLst>
                      <a:gd name="T0" fmla="*/ 4 w 55"/>
                      <a:gd name="T1" fmla="*/ 40 h 48"/>
                      <a:gd name="T2" fmla="*/ 1 w 55"/>
                      <a:gd name="T3" fmla="*/ 34 h 48"/>
                      <a:gd name="T4" fmla="*/ 0 w 55"/>
                      <a:gd name="T5" fmla="*/ 31 h 48"/>
                      <a:gd name="T6" fmla="*/ 0 w 55"/>
                      <a:gd name="T7" fmla="*/ 24 h 48"/>
                      <a:gd name="T8" fmla="*/ 1 w 55"/>
                      <a:gd name="T9" fmla="*/ 18 h 48"/>
                      <a:gd name="T10" fmla="*/ 4 w 55"/>
                      <a:gd name="T11" fmla="*/ 12 h 48"/>
                      <a:gd name="T12" fmla="*/ 7 w 55"/>
                      <a:gd name="T13" fmla="*/ 10 h 48"/>
                      <a:gd name="T14" fmla="*/ 8 w 55"/>
                      <a:gd name="T15" fmla="*/ 4 h 48"/>
                      <a:gd name="T16" fmla="*/ 14 w 55"/>
                      <a:gd name="T17" fmla="*/ 1 h 48"/>
                      <a:gd name="T18" fmla="*/ 18 w 55"/>
                      <a:gd name="T19" fmla="*/ 0 h 48"/>
                      <a:gd name="T20" fmla="*/ 25 w 55"/>
                      <a:gd name="T21" fmla="*/ 0 h 48"/>
                      <a:gd name="T22" fmla="*/ 33 w 55"/>
                      <a:gd name="T23" fmla="*/ 0 h 48"/>
                      <a:gd name="T24" fmla="*/ 38 w 55"/>
                      <a:gd name="T25" fmla="*/ 1 h 48"/>
                      <a:gd name="T26" fmla="*/ 43 w 55"/>
                      <a:gd name="T27" fmla="*/ 1 h 48"/>
                      <a:gd name="T28" fmla="*/ 45 w 55"/>
                      <a:gd name="T29" fmla="*/ 7 h 48"/>
                      <a:gd name="T30" fmla="*/ 48 w 55"/>
                      <a:gd name="T31" fmla="*/ 10 h 48"/>
                      <a:gd name="T32" fmla="*/ 51 w 55"/>
                      <a:gd name="T33" fmla="*/ 14 h 48"/>
                      <a:gd name="T34" fmla="*/ 54 w 55"/>
                      <a:gd name="T35" fmla="*/ 20 h 48"/>
                      <a:gd name="T36" fmla="*/ 54 w 55"/>
                      <a:gd name="T37" fmla="*/ 27 h 48"/>
                      <a:gd name="T38" fmla="*/ 54 w 55"/>
                      <a:gd name="T39" fmla="*/ 33 h 48"/>
                      <a:gd name="T40" fmla="*/ 51 w 55"/>
                      <a:gd name="T41" fmla="*/ 34 h 48"/>
                      <a:gd name="T42" fmla="*/ 48 w 55"/>
                      <a:gd name="T43" fmla="*/ 40 h 48"/>
                      <a:gd name="T44" fmla="*/ 45 w 55"/>
                      <a:gd name="T45" fmla="*/ 44 h 48"/>
                      <a:gd name="T46" fmla="*/ 40 w 55"/>
                      <a:gd name="T47" fmla="*/ 47 h 48"/>
                      <a:gd name="T48" fmla="*/ 34 w 55"/>
                      <a:gd name="T49" fmla="*/ 47 h 48"/>
                      <a:gd name="T50" fmla="*/ 40 w 55"/>
                      <a:gd name="T51" fmla="*/ 40 h 48"/>
                      <a:gd name="T52" fmla="*/ 43 w 55"/>
                      <a:gd name="T53" fmla="*/ 31 h 48"/>
                      <a:gd name="T54" fmla="*/ 43 w 55"/>
                      <a:gd name="T55" fmla="*/ 18 h 48"/>
                      <a:gd name="T56" fmla="*/ 34 w 55"/>
                      <a:gd name="T57" fmla="*/ 20 h 48"/>
                      <a:gd name="T58" fmla="*/ 25 w 55"/>
                      <a:gd name="T59" fmla="*/ 20 h 48"/>
                      <a:gd name="T60" fmla="*/ 18 w 55"/>
                      <a:gd name="T61" fmla="*/ 20 h 48"/>
                      <a:gd name="T62" fmla="*/ 12 w 55"/>
                      <a:gd name="T63" fmla="*/ 20 h 48"/>
                      <a:gd name="T64" fmla="*/ 12 w 55"/>
                      <a:gd name="T65" fmla="*/ 24 h 48"/>
                      <a:gd name="T66" fmla="*/ 8 w 55"/>
                      <a:gd name="T67" fmla="*/ 31 h 48"/>
                      <a:gd name="T68" fmla="*/ 12 w 55"/>
                      <a:gd name="T69" fmla="*/ 40 h 48"/>
                      <a:gd name="T70" fmla="*/ 14 w 55"/>
                      <a:gd name="T71" fmla="*/ 47 h 48"/>
                      <a:gd name="T72" fmla="*/ 8 w 55"/>
                      <a:gd name="T73" fmla="*/ 44 h 48"/>
                      <a:gd name="T74" fmla="*/ 4 w 55"/>
                      <a:gd name="T75" fmla="*/ 40 h 4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55"/>
                      <a:gd name="T115" fmla="*/ 0 h 48"/>
                      <a:gd name="T116" fmla="*/ 55 w 55"/>
                      <a:gd name="T117" fmla="*/ 48 h 4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55" h="48">
                        <a:moveTo>
                          <a:pt x="4" y="40"/>
                        </a:moveTo>
                        <a:lnTo>
                          <a:pt x="1" y="34"/>
                        </a:lnTo>
                        <a:lnTo>
                          <a:pt x="0" y="31"/>
                        </a:lnTo>
                        <a:lnTo>
                          <a:pt x="0" y="24"/>
                        </a:lnTo>
                        <a:lnTo>
                          <a:pt x="1" y="18"/>
                        </a:lnTo>
                        <a:lnTo>
                          <a:pt x="4" y="12"/>
                        </a:lnTo>
                        <a:lnTo>
                          <a:pt x="7" y="10"/>
                        </a:lnTo>
                        <a:lnTo>
                          <a:pt x="8" y="4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5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3" y="1"/>
                        </a:lnTo>
                        <a:lnTo>
                          <a:pt x="45" y="7"/>
                        </a:lnTo>
                        <a:lnTo>
                          <a:pt x="48" y="10"/>
                        </a:lnTo>
                        <a:lnTo>
                          <a:pt x="51" y="14"/>
                        </a:lnTo>
                        <a:lnTo>
                          <a:pt x="54" y="20"/>
                        </a:lnTo>
                        <a:lnTo>
                          <a:pt x="54" y="27"/>
                        </a:lnTo>
                        <a:lnTo>
                          <a:pt x="54" y="33"/>
                        </a:lnTo>
                        <a:lnTo>
                          <a:pt x="51" y="34"/>
                        </a:lnTo>
                        <a:lnTo>
                          <a:pt x="48" y="40"/>
                        </a:lnTo>
                        <a:lnTo>
                          <a:pt x="45" y="44"/>
                        </a:lnTo>
                        <a:lnTo>
                          <a:pt x="40" y="47"/>
                        </a:lnTo>
                        <a:lnTo>
                          <a:pt x="34" y="47"/>
                        </a:lnTo>
                        <a:lnTo>
                          <a:pt x="40" y="40"/>
                        </a:lnTo>
                        <a:lnTo>
                          <a:pt x="43" y="31"/>
                        </a:lnTo>
                        <a:lnTo>
                          <a:pt x="43" y="18"/>
                        </a:lnTo>
                        <a:lnTo>
                          <a:pt x="34" y="20"/>
                        </a:lnTo>
                        <a:lnTo>
                          <a:pt x="25" y="20"/>
                        </a:lnTo>
                        <a:lnTo>
                          <a:pt x="18" y="20"/>
                        </a:lnTo>
                        <a:lnTo>
                          <a:pt x="12" y="20"/>
                        </a:lnTo>
                        <a:lnTo>
                          <a:pt x="12" y="24"/>
                        </a:lnTo>
                        <a:lnTo>
                          <a:pt x="8" y="31"/>
                        </a:lnTo>
                        <a:lnTo>
                          <a:pt x="12" y="40"/>
                        </a:lnTo>
                        <a:lnTo>
                          <a:pt x="14" y="47"/>
                        </a:lnTo>
                        <a:lnTo>
                          <a:pt x="8" y="44"/>
                        </a:lnTo>
                        <a:lnTo>
                          <a:pt x="4" y="40"/>
                        </a:lnTo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1135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115" y="2506"/>
                    <a:ext cx="59" cy="23"/>
                    <a:chOff x="1115" y="2506"/>
                    <a:chExt cx="59" cy="23"/>
                  </a:xfrm>
                </p:grpSpPr>
                <p:sp>
                  <p:nvSpPr>
                    <p:cNvPr id="113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5" y="2506"/>
                      <a:ext cx="23" cy="23"/>
                    </a:xfrm>
                    <a:prstGeom prst="ellipse">
                      <a:avLst/>
                    </a:prstGeom>
                    <a:solidFill>
                      <a:srgbClr val="5F7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37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" y="2506"/>
                      <a:ext cx="23" cy="23"/>
                    </a:xfrm>
                    <a:prstGeom prst="ellipse">
                      <a:avLst/>
                    </a:prstGeom>
                    <a:solidFill>
                      <a:srgbClr val="5F7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73" name="Group 94"/>
            <p:cNvGrpSpPr>
              <a:grpSpLocks/>
            </p:cNvGrpSpPr>
            <p:nvPr/>
          </p:nvGrpSpPr>
          <p:grpSpPr bwMode="auto">
            <a:xfrm>
              <a:off x="1234" y="2433"/>
              <a:ext cx="121" cy="507"/>
              <a:chOff x="1234" y="2433"/>
              <a:chExt cx="121" cy="507"/>
            </a:xfrm>
          </p:grpSpPr>
          <p:grpSp>
            <p:nvGrpSpPr>
              <p:cNvPr id="1104" name="Group 95"/>
              <p:cNvGrpSpPr>
                <a:grpSpLocks/>
              </p:cNvGrpSpPr>
              <p:nvPr/>
            </p:nvGrpSpPr>
            <p:grpSpPr bwMode="auto">
              <a:xfrm>
                <a:off x="1234" y="2891"/>
                <a:ext cx="119" cy="49"/>
                <a:chOff x="1234" y="2891"/>
                <a:chExt cx="119" cy="49"/>
              </a:xfrm>
            </p:grpSpPr>
            <p:sp>
              <p:nvSpPr>
                <p:cNvPr id="1124" name="Freeform 96"/>
                <p:cNvSpPr>
                  <a:spLocks/>
                </p:cNvSpPr>
                <p:nvPr/>
              </p:nvSpPr>
              <p:spPr bwMode="auto">
                <a:xfrm>
                  <a:off x="1234" y="2891"/>
                  <a:ext cx="49" cy="30"/>
                </a:xfrm>
                <a:custGeom>
                  <a:avLst/>
                  <a:gdLst>
                    <a:gd name="T0" fmla="*/ 21 w 49"/>
                    <a:gd name="T1" fmla="*/ 0 h 30"/>
                    <a:gd name="T2" fmla="*/ 14 w 49"/>
                    <a:gd name="T3" fmla="*/ 7 h 30"/>
                    <a:gd name="T4" fmla="*/ 8 w 49"/>
                    <a:gd name="T5" fmla="*/ 14 h 30"/>
                    <a:gd name="T6" fmla="*/ 0 w 49"/>
                    <a:gd name="T7" fmla="*/ 21 h 30"/>
                    <a:gd name="T8" fmla="*/ 0 w 49"/>
                    <a:gd name="T9" fmla="*/ 26 h 30"/>
                    <a:gd name="T10" fmla="*/ 7 w 49"/>
                    <a:gd name="T11" fmla="*/ 29 h 30"/>
                    <a:gd name="T12" fmla="*/ 18 w 49"/>
                    <a:gd name="T13" fmla="*/ 26 h 30"/>
                    <a:gd name="T14" fmla="*/ 27 w 49"/>
                    <a:gd name="T15" fmla="*/ 21 h 30"/>
                    <a:gd name="T16" fmla="*/ 34 w 49"/>
                    <a:gd name="T17" fmla="*/ 15 h 30"/>
                    <a:gd name="T18" fmla="*/ 42 w 49"/>
                    <a:gd name="T19" fmla="*/ 15 h 30"/>
                    <a:gd name="T20" fmla="*/ 48 w 49"/>
                    <a:gd name="T21" fmla="*/ 14 h 30"/>
                    <a:gd name="T22" fmla="*/ 45 w 49"/>
                    <a:gd name="T23" fmla="*/ 1 h 30"/>
                    <a:gd name="T24" fmla="*/ 21 w 49"/>
                    <a:gd name="T25" fmla="*/ 0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30"/>
                    <a:gd name="T41" fmla="*/ 49 w 49"/>
                    <a:gd name="T42" fmla="*/ 30 h 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30">
                      <a:moveTo>
                        <a:pt x="21" y="0"/>
                      </a:moveTo>
                      <a:lnTo>
                        <a:pt x="14" y="7"/>
                      </a:lnTo>
                      <a:lnTo>
                        <a:pt x="8" y="14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7" y="29"/>
                      </a:lnTo>
                      <a:lnTo>
                        <a:pt x="18" y="26"/>
                      </a:lnTo>
                      <a:lnTo>
                        <a:pt x="27" y="21"/>
                      </a:lnTo>
                      <a:lnTo>
                        <a:pt x="34" y="15"/>
                      </a:lnTo>
                      <a:lnTo>
                        <a:pt x="42" y="15"/>
                      </a:lnTo>
                      <a:lnTo>
                        <a:pt x="48" y="14"/>
                      </a:lnTo>
                      <a:lnTo>
                        <a:pt x="45" y="1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25" name="Freeform 97"/>
                <p:cNvSpPr>
                  <a:spLocks/>
                </p:cNvSpPr>
                <p:nvPr/>
              </p:nvSpPr>
              <p:spPr bwMode="auto">
                <a:xfrm>
                  <a:off x="1324" y="2907"/>
                  <a:ext cx="29" cy="33"/>
                </a:xfrm>
                <a:custGeom>
                  <a:avLst/>
                  <a:gdLst>
                    <a:gd name="T0" fmla="*/ 1 w 29"/>
                    <a:gd name="T1" fmla="*/ 0 h 33"/>
                    <a:gd name="T2" fmla="*/ 0 w 29"/>
                    <a:gd name="T3" fmla="*/ 7 h 33"/>
                    <a:gd name="T4" fmla="*/ 4 w 29"/>
                    <a:gd name="T5" fmla="*/ 10 h 33"/>
                    <a:gd name="T6" fmla="*/ 4 w 29"/>
                    <a:gd name="T7" fmla="*/ 18 h 33"/>
                    <a:gd name="T8" fmla="*/ 11 w 29"/>
                    <a:gd name="T9" fmla="*/ 26 h 33"/>
                    <a:gd name="T10" fmla="*/ 15 w 29"/>
                    <a:gd name="T11" fmla="*/ 29 h 33"/>
                    <a:gd name="T12" fmla="*/ 19 w 29"/>
                    <a:gd name="T13" fmla="*/ 32 h 33"/>
                    <a:gd name="T14" fmla="*/ 25 w 29"/>
                    <a:gd name="T15" fmla="*/ 29 h 33"/>
                    <a:gd name="T16" fmla="*/ 28 w 29"/>
                    <a:gd name="T17" fmla="*/ 23 h 33"/>
                    <a:gd name="T18" fmla="*/ 28 w 29"/>
                    <a:gd name="T19" fmla="*/ 18 h 33"/>
                    <a:gd name="T20" fmla="*/ 23 w 29"/>
                    <a:gd name="T21" fmla="*/ 9 h 33"/>
                    <a:gd name="T22" fmla="*/ 15 w 29"/>
                    <a:gd name="T23" fmla="*/ 1 h 33"/>
                    <a:gd name="T24" fmla="*/ 15 w 29"/>
                    <a:gd name="T25" fmla="*/ 0 h 33"/>
                    <a:gd name="T26" fmla="*/ 1 w 29"/>
                    <a:gd name="T27" fmla="*/ 0 h 3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"/>
                    <a:gd name="T43" fmla="*/ 0 h 33"/>
                    <a:gd name="T44" fmla="*/ 29 w 29"/>
                    <a:gd name="T45" fmla="*/ 33 h 3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" h="33">
                      <a:moveTo>
                        <a:pt x="1" y="0"/>
                      </a:moveTo>
                      <a:lnTo>
                        <a:pt x="0" y="7"/>
                      </a:lnTo>
                      <a:lnTo>
                        <a:pt x="4" y="10"/>
                      </a:lnTo>
                      <a:lnTo>
                        <a:pt x="4" y="18"/>
                      </a:lnTo>
                      <a:lnTo>
                        <a:pt x="11" y="26"/>
                      </a:lnTo>
                      <a:lnTo>
                        <a:pt x="15" y="29"/>
                      </a:lnTo>
                      <a:lnTo>
                        <a:pt x="19" y="32"/>
                      </a:lnTo>
                      <a:lnTo>
                        <a:pt x="25" y="29"/>
                      </a:lnTo>
                      <a:lnTo>
                        <a:pt x="28" y="23"/>
                      </a:lnTo>
                      <a:lnTo>
                        <a:pt x="28" y="18"/>
                      </a:lnTo>
                      <a:lnTo>
                        <a:pt x="23" y="9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05" name="Group 98"/>
              <p:cNvGrpSpPr>
                <a:grpSpLocks/>
              </p:cNvGrpSpPr>
              <p:nvPr/>
            </p:nvGrpSpPr>
            <p:grpSpPr bwMode="auto">
              <a:xfrm>
                <a:off x="1247" y="2498"/>
                <a:ext cx="108" cy="406"/>
                <a:chOff x="1247" y="2498"/>
                <a:chExt cx="108" cy="406"/>
              </a:xfrm>
            </p:grpSpPr>
            <p:sp>
              <p:nvSpPr>
                <p:cNvPr id="1113" name="Freeform 99"/>
                <p:cNvSpPr>
                  <a:spLocks/>
                </p:cNvSpPr>
                <p:nvPr/>
              </p:nvSpPr>
              <p:spPr bwMode="auto">
                <a:xfrm>
                  <a:off x="1248" y="2707"/>
                  <a:ext cx="24" cy="38"/>
                </a:xfrm>
                <a:custGeom>
                  <a:avLst/>
                  <a:gdLst>
                    <a:gd name="T0" fmla="*/ 2 w 24"/>
                    <a:gd name="T1" fmla="*/ 1 h 38"/>
                    <a:gd name="T2" fmla="*/ 0 w 24"/>
                    <a:gd name="T3" fmla="*/ 19 h 38"/>
                    <a:gd name="T4" fmla="*/ 12 w 24"/>
                    <a:gd name="T5" fmla="*/ 31 h 38"/>
                    <a:gd name="T6" fmla="*/ 18 w 24"/>
                    <a:gd name="T7" fmla="*/ 37 h 38"/>
                    <a:gd name="T8" fmla="*/ 14 w 24"/>
                    <a:gd name="T9" fmla="*/ 19 h 38"/>
                    <a:gd name="T10" fmla="*/ 18 w 24"/>
                    <a:gd name="T11" fmla="*/ 21 h 38"/>
                    <a:gd name="T12" fmla="*/ 23 w 24"/>
                    <a:gd name="T13" fmla="*/ 27 h 38"/>
                    <a:gd name="T14" fmla="*/ 23 w 24"/>
                    <a:gd name="T15" fmla="*/ 19 h 38"/>
                    <a:gd name="T16" fmla="*/ 18 w 24"/>
                    <a:gd name="T17" fmla="*/ 8 h 38"/>
                    <a:gd name="T18" fmla="*/ 12 w 24"/>
                    <a:gd name="T19" fmla="*/ 0 h 38"/>
                    <a:gd name="T20" fmla="*/ 2 w 24"/>
                    <a:gd name="T21" fmla="*/ 1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38"/>
                    <a:gd name="T35" fmla="*/ 24 w 24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38">
                      <a:moveTo>
                        <a:pt x="2" y="1"/>
                      </a:moveTo>
                      <a:lnTo>
                        <a:pt x="0" y="19"/>
                      </a:lnTo>
                      <a:lnTo>
                        <a:pt x="12" y="31"/>
                      </a:lnTo>
                      <a:lnTo>
                        <a:pt x="18" y="37"/>
                      </a:lnTo>
                      <a:lnTo>
                        <a:pt x="14" y="19"/>
                      </a:lnTo>
                      <a:lnTo>
                        <a:pt x="18" y="21"/>
                      </a:lnTo>
                      <a:lnTo>
                        <a:pt x="23" y="27"/>
                      </a:lnTo>
                      <a:lnTo>
                        <a:pt x="23" y="19"/>
                      </a:lnTo>
                      <a:lnTo>
                        <a:pt x="18" y="8"/>
                      </a:lnTo>
                      <a:lnTo>
                        <a:pt x="12" y="0"/>
                      </a:lnTo>
                      <a:lnTo>
                        <a:pt x="2" y="1"/>
                      </a:lnTo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4" name="Freeform 100"/>
                <p:cNvSpPr>
                  <a:spLocks/>
                </p:cNvSpPr>
                <p:nvPr/>
              </p:nvSpPr>
              <p:spPr bwMode="auto">
                <a:xfrm>
                  <a:off x="1257" y="2627"/>
                  <a:ext cx="87" cy="277"/>
                </a:xfrm>
                <a:custGeom>
                  <a:avLst/>
                  <a:gdLst>
                    <a:gd name="T0" fmla="*/ 0 w 87"/>
                    <a:gd name="T1" fmla="*/ 0 h 277"/>
                    <a:gd name="T2" fmla="*/ 0 w 87"/>
                    <a:gd name="T3" fmla="*/ 151 h 277"/>
                    <a:gd name="T4" fmla="*/ 0 w 87"/>
                    <a:gd name="T5" fmla="*/ 260 h 277"/>
                    <a:gd name="T6" fmla="*/ 24 w 87"/>
                    <a:gd name="T7" fmla="*/ 264 h 277"/>
                    <a:gd name="T8" fmla="*/ 30 w 87"/>
                    <a:gd name="T9" fmla="*/ 174 h 277"/>
                    <a:gd name="T10" fmla="*/ 27 w 87"/>
                    <a:gd name="T11" fmla="*/ 165 h 277"/>
                    <a:gd name="T12" fmla="*/ 30 w 87"/>
                    <a:gd name="T13" fmla="*/ 160 h 277"/>
                    <a:gd name="T14" fmla="*/ 30 w 87"/>
                    <a:gd name="T15" fmla="*/ 104 h 277"/>
                    <a:gd name="T16" fmla="*/ 36 w 87"/>
                    <a:gd name="T17" fmla="*/ 123 h 277"/>
                    <a:gd name="T18" fmla="*/ 52 w 87"/>
                    <a:gd name="T19" fmla="*/ 200 h 277"/>
                    <a:gd name="T20" fmla="*/ 64 w 87"/>
                    <a:gd name="T21" fmla="*/ 276 h 277"/>
                    <a:gd name="T22" fmla="*/ 86 w 87"/>
                    <a:gd name="T23" fmla="*/ 276 h 277"/>
                    <a:gd name="T24" fmla="*/ 76 w 87"/>
                    <a:gd name="T25" fmla="*/ 171 h 277"/>
                    <a:gd name="T26" fmla="*/ 71 w 87"/>
                    <a:gd name="T27" fmla="*/ 85 h 277"/>
                    <a:gd name="T28" fmla="*/ 71 w 87"/>
                    <a:gd name="T29" fmla="*/ 1 h 277"/>
                    <a:gd name="T30" fmla="*/ 0 w 87"/>
                    <a:gd name="T31" fmla="*/ 0 h 2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"/>
                    <a:gd name="T49" fmla="*/ 0 h 277"/>
                    <a:gd name="T50" fmla="*/ 87 w 87"/>
                    <a:gd name="T51" fmla="*/ 277 h 2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" h="277">
                      <a:moveTo>
                        <a:pt x="0" y="0"/>
                      </a:moveTo>
                      <a:lnTo>
                        <a:pt x="0" y="151"/>
                      </a:lnTo>
                      <a:lnTo>
                        <a:pt x="0" y="260"/>
                      </a:lnTo>
                      <a:lnTo>
                        <a:pt x="24" y="264"/>
                      </a:lnTo>
                      <a:lnTo>
                        <a:pt x="30" y="174"/>
                      </a:lnTo>
                      <a:lnTo>
                        <a:pt x="27" y="165"/>
                      </a:lnTo>
                      <a:lnTo>
                        <a:pt x="30" y="160"/>
                      </a:lnTo>
                      <a:lnTo>
                        <a:pt x="30" y="104"/>
                      </a:lnTo>
                      <a:lnTo>
                        <a:pt x="36" y="123"/>
                      </a:lnTo>
                      <a:lnTo>
                        <a:pt x="52" y="200"/>
                      </a:lnTo>
                      <a:lnTo>
                        <a:pt x="64" y="276"/>
                      </a:lnTo>
                      <a:lnTo>
                        <a:pt x="86" y="276"/>
                      </a:lnTo>
                      <a:lnTo>
                        <a:pt x="76" y="171"/>
                      </a:lnTo>
                      <a:lnTo>
                        <a:pt x="71" y="85"/>
                      </a:lnTo>
                      <a:lnTo>
                        <a:pt x="7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5" name="Freeform 101"/>
                <p:cNvSpPr>
                  <a:spLocks/>
                </p:cNvSpPr>
                <p:nvPr/>
              </p:nvSpPr>
              <p:spPr bwMode="auto">
                <a:xfrm>
                  <a:off x="1247" y="2498"/>
                  <a:ext cx="108" cy="210"/>
                </a:xfrm>
                <a:custGeom>
                  <a:avLst/>
                  <a:gdLst>
                    <a:gd name="T0" fmla="*/ 34 w 108"/>
                    <a:gd name="T1" fmla="*/ 1 h 210"/>
                    <a:gd name="T2" fmla="*/ 1 w 108"/>
                    <a:gd name="T3" fmla="*/ 26 h 210"/>
                    <a:gd name="T4" fmla="*/ 1 w 108"/>
                    <a:gd name="T5" fmla="*/ 93 h 210"/>
                    <a:gd name="T6" fmla="*/ 0 w 108"/>
                    <a:gd name="T7" fmla="*/ 127 h 210"/>
                    <a:gd name="T8" fmla="*/ 1 w 108"/>
                    <a:gd name="T9" fmla="*/ 209 h 210"/>
                    <a:gd name="T10" fmla="*/ 8 w 108"/>
                    <a:gd name="T11" fmla="*/ 209 h 210"/>
                    <a:gd name="T12" fmla="*/ 13 w 108"/>
                    <a:gd name="T13" fmla="*/ 127 h 210"/>
                    <a:gd name="T14" fmla="*/ 80 w 108"/>
                    <a:gd name="T15" fmla="*/ 127 h 210"/>
                    <a:gd name="T16" fmla="*/ 84 w 108"/>
                    <a:gd name="T17" fmla="*/ 106 h 210"/>
                    <a:gd name="T18" fmla="*/ 85 w 108"/>
                    <a:gd name="T19" fmla="*/ 120 h 210"/>
                    <a:gd name="T20" fmla="*/ 80 w 108"/>
                    <a:gd name="T21" fmla="*/ 151 h 210"/>
                    <a:gd name="T22" fmla="*/ 75 w 108"/>
                    <a:gd name="T23" fmla="*/ 199 h 210"/>
                    <a:gd name="T24" fmla="*/ 87 w 108"/>
                    <a:gd name="T25" fmla="*/ 200 h 210"/>
                    <a:gd name="T26" fmla="*/ 107 w 108"/>
                    <a:gd name="T27" fmla="*/ 120 h 210"/>
                    <a:gd name="T28" fmla="*/ 92 w 108"/>
                    <a:gd name="T29" fmla="*/ 22 h 210"/>
                    <a:gd name="T30" fmla="*/ 57 w 108"/>
                    <a:gd name="T31" fmla="*/ 0 h 210"/>
                    <a:gd name="T32" fmla="*/ 43 w 108"/>
                    <a:gd name="T33" fmla="*/ 9 h 210"/>
                    <a:gd name="T34" fmla="*/ 34 w 108"/>
                    <a:gd name="T35" fmla="*/ 1 h 2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8"/>
                    <a:gd name="T55" fmla="*/ 0 h 210"/>
                    <a:gd name="T56" fmla="*/ 108 w 108"/>
                    <a:gd name="T57" fmla="*/ 210 h 2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8" h="210">
                      <a:moveTo>
                        <a:pt x="34" y="1"/>
                      </a:moveTo>
                      <a:lnTo>
                        <a:pt x="1" y="26"/>
                      </a:lnTo>
                      <a:lnTo>
                        <a:pt x="1" y="93"/>
                      </a:lnTo>
                      <a:lnTo>
                        <a:pt x="0" y="127"/>
                      </a:lnTo>
                      <a:lnTo>
                        <a:pt x="1" y="209"/>
                      </a:lnTo>
                      <a:lnTo>
                        <a:pt x="8" y="209"/>
                      </a:lnTo>
                      <a:lnTo>
                        <a:pt x="13" y="127"/>
                      </a:lnTo>
                      <a:lnTo>
                        <a:pt x="80" y="127"/>
                      </a:lnTo>
                      <a:lnTo>
                        <a:pt x="84" y="106"/>
                      </a:lnTo>
                      <a:lnTo>
                        <a:pt x="85" y="120"/>
                      </a:lnTo>
                      <a:lnTo>
                        <a:pt x="80" y="151"/>
                      </a:lnTo>
                      <a:lnTo>
                        <a:pt x="75" y="199"/>
                      </a:lnTo>
                      <a:lnTo>
                        <a:pt x="87" y="200"/>
                      </a:lnTo>
                      <a:lnTo>
                        <a:pt x="107" y="120"/>
                      </a:lnTo>
                      <a:lnTo>
                        <a:pt x="92" y="22"/>
                      </a:lnTo>
                      <a:lnTo>
                        <a:pt x="57" y="0"/>
                      </a:lnTo>
                      <a:lnTo>
                        <a:pt x="43" y="9"/>
                      </a:lnTo>
                      <a:lnTo>
                        <a:pt x="34" y="1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6" name="Freeform 102"/>
                <p:cNvSpPr>
                  <a:spLocks/>
                </p:cNvSpPr>
                <p:nvPr/>
              </p:nvSpPr>
              <p:spPr bwMode="auto">
                <a:xfrm>
                  <a:off x="1321" y="2702"/>
                  <a:ext cx="25" cy="31"/>
                </a:xfrm>
                <a:custGeom>
                  <a:avLst/>
                  <a:gdLst>
                    <a:gd name="T0" fmla="*/ 7 w 25"/>
                    <a:gd name="T1" fmla="*/ 0 h 31"/>
                    <a:gd name="T2" fmla="*/ 0 w 25"/>
                    <a:gd name="T3" fmla="*/ 15 h 31"/>
                    <a:gd name="T4" fmla="*/ 12 w 25"/>
                    <a:gd name="T5" fmla="*/ 30 h 31"/>
                    <a:gd name="T6" fmla="*/ 15 w 25"/>
                    <a:gd name="T7" fmla="*/ 30 h 31"/>
                    <a:gd name="T8" fmla="*/ 24 w 25"/>
                    <a:gd name="T9" fmla="*/ 27 h 31"/>
                    <a:gd name="T10" fmla="*/ 19 w 25"/>
                    <a:gd name="T11" fmla="*/ 21 h 31"/>
                    <a:gd name="T12" fmla="*/ 19 w 25"/>
                    <a:gd name="T13" fmla="*/ 15 h 31"/>
                    <a:gd name="T14" fmla="*/ 24 w 25"/>
                    <a:gd name="T15" fmla="*/ 9 h 31"/>
                    <a:gd name="T16" fmla="*/ 19 w 25"/>
                    <a:gd name="T17" fmla="*/ 0 h 31"/>
                    <a:gd name="T18" fmla="*/ 7 w 25"/>
                    <a:gd name="T19" fmla="*/ 0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31"/>
                    <a:gd name="T32" fmla="*/ 25 w 25"/>
                    <a:gd name="T33" fmla="*/ 31 h 3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31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24" y="27"/>
                      </a:lnTo>
                      <a:lnTo>
                        <a:pt x="19" y="21"/>
                      </a:lnTo>
                      <a:lnTo>
                        <a:pt x="19" y="15"/>
                      </a:lnTo>
                      <a:lnTo>
                        <a:pt x="24" y="9"/>
                      </a:lnTo>
                      <a:lnTo>
                        <a:pt x="19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17" name="Group 103"/>
                <p:cNvGrpSpPr>
                  <a:grpSpLocks/>
                </p:cNvGrpSpPr>
                <p:nvPr/>
              </p:nvGrpSpPr>
              <p:grpSpPr bwMode="auto">
                <a:xfrm>
                  <a:off x="1260" y="2500"/>
                  <a:ext cx="73" cy="135"/>
                  <a:chOff x="1260" y="2500"/>
                  <a:chExt cx="73" cy="135"/>
                </a:xfrm>
              </p:grpSpPr>
              <p:grpSp>
                <p:nvGrpSpPr>
                  <p:cNvPr id="111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260" y="2500"/>
                    <a:ext cx="73" cy="135"/>
                    <a:chOff x="1260" y="2500"/>
                    <a:chExt cx="73" cy="135"/>
                  </a:xfrm>
                </p:grpSpPr>
                <p:grpSp>
                  <p:nvGrpSpPr>
                    <p:cNvPr id="1120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0" y="2627"/>
                      <a:ext cx="73" cy="8"/>
                      <a:chOff x="1260" y="2627"/>
                      <a:chExt cx="73" cy="8"/>
                    </a:xfrm>
                  </p:grpSpPr>
                  <p:sp>
                    <p:nvSpPr>
                      <p:cNvPr id="1122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60" y="2634"/>
                        <a:ext cx="73" cy="1"/>
                      </a:xfrm>
                      <a:custGeom>
                        <a:avLst/>
                        <a:gdLst>
                          <a:gd name="T0" fmla="*/ 0 w 73"/>
                          <a:gd name="T1" fmla="*/ 0 h 1"/>
                          <a:gd name="T2" fmla="*/ 72 w 73"/>
                          <a:gd name="T3" fmla="*/ 0 h 1"/>
                          <a:gd name="T4" fmla="*/ 0 w 73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73"/>
                          <a:gd name="T10" fmla="*/ 0 h 1"/>
                          <a:gd name="T11" fmla="*/ 73 w 73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3" h="1">
                            <a:moveTo>
                              <a:pt x="0" y="0"/>
                            </a:moveTo>
                            <a:lnTo>
                              <a:pt x="7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23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60" y="2627"/>
                        <a:ext cx="73" cy="1"/>
                      </a:xfrm>
                      <a:custGeom>
                        <a:avLst/>
                        <a:gdLst>
                          <a:gd name="T0" fmla="*/ 0 w 73"/>
                          <a:gd name="T1" fmla="*/ 0 h 1"/>
                          <a:gd name="T2" fmla="*/ 72 w 73"/>
                          <a:gd name="T3" fmla="*/ 0 h 1"/>
                          <a:gd name="T4" fmla="*/ 0 w 73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73"/>
                          <a:gd name="T10" fmla="*/ 0 h 1"/>
                          <a:gd name="T11" fmla="*/ 73 w 73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3" h="1">
                            <a:moveTo>
                              <a:pt x="0" y="0"/>
                            </a:moveTo>
                            <a:lnTo>
                              <a:pt x="7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121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1281" y="2500"/>
                      <a:ext cx="32" cy="25"/>
                    </a:xfrm>
                    <a:custGeom>
                      <a:avLst/>
                      <a:gdLst>
                        <a:gd name="T0" fmla="*/ 0 w 32"/>
                        <a:gd name="T1" fmla="*/ 3 h 25"/>
                        <a:gd name="T2" fmla="*/ 0 w 32"/>
                        <a:gd name="T3" fmla="*/ 24 h 25"/>
                        <a:gd name="T4" fmla="*/ 9 w 32"/>
                        <a:gd name="T5" fmla="*/ 10 h 25"/>
                        <a:gd name="T6" fmla="*/ 15 w 32"/>
                        <a:gd name="T7" fmla="*/ 24 h 25"/>
                        <a:gd name="T8" fmla="*/ 31 w 32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5"/>
                        <a:gd name="T17" fmla="*/ 32 w 32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5">
                          <a:moveTo>
                            <a:pt x="0" y="3"/>
                          </a:moveTo>
                          <a:lnTo>
                            <a:pt x="0" y="24"/>
                          </a:lnTo>
                          <a:lnTo>
                            <a:pt x="9" y="10"/>
                          </a:lnTo>
                          <a:lnTo>
                            <a:pt x="15" y="24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19" name="Freeform 109"/>
                  <p:cNvSpPr>
                    <a:spLocks/>
                  </p:cNvSpPr>
                  <p:nvPr/>
                </p:nvSpPr>
                <p:spPr bwMode="auto">
                  <a:xfrm>
                    <a:off x="1291" y="2512"/>
                    <a:ext cx="1" cy="123"/>
                  </a:xfrm>
                  <a:custGeom>
                    <a:avLst/>
                    <a:gdLst>
                      <a:gd name="T0" fmla="*/ 0 w 1"/>
                      <a:gd name="T1" fmla="*/ 0 h 123"/>
                      <a:gd name="T2" fmla="*/ 0 w 1"/>
                      <a:gd name="T3" fmla="*/ 122 h 123"/>
                      <a:gd name="T4" fmla="*/ 0 w 1"/>
                      <a:gd name="T5" fmla="*/ 0 h 12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23"/>
                      <a:gd name="T11" fmla="*/ 1 w 1"/>
                      <a:gd name="T12" fmla="*/ 123 h 1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23">
                        <a:moveTo>
                          <a:pt x="0" y="0"/>
                        </a:moveTo>
                        <a:lnTo>
                          <a:pt x="0" y="1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06" name="Group 110"/>
              <p:cNvGrpSpPr>
                <a:grpSpLocks/>
              </p:cNvGrpSpPr>
              <p:nvPr/>
            </p:nvGrpSpPr>
            <p:grpSpPr bwMode="auto">
              <a:xfrm>
                <a:off x="1269" y="2433"/>
                <a:ext cx="44" cy="74"/>
                <a:chOff x="1269" y="2433"/>
                <a:chExt cx="44" cy="74"/>
              </a:xfrm>
            </p:grpSpPr>
            <p:grpSp>
              <p:nvGrpSpPr>
                <p:cNvPr id="1107" name="Group 111"/>
                <p:cNvGrpSpPr>
                  <a:grpSpLocks/>
                </p:cNvGrpSpPr>
                <p:nvPr/>
              </p:nvGrpSpPr>
              <p:grpSpPr bwMode="auto">
                <a:xfrm>
                  <a:off x="1269" y="2437"/>
                  <a:ext cx="44" cy="70"/>
                  <a:chOff x="1269" y="2437"/>
                  <a:chExt cx="44" cy="70"/>
                </a:xfrm>
              </p:grpSpPr>
              <p:sp>
                <p:nvSpPr>
                  <p:cNvPr id="1109" name="Freeform 112"/>
                  <p:cNvSpPr>
                    <a:spLocks/>
                  </p:cNvSpPr>
                  <p:nvPr/>
                </p:nvSpPr>
                <p:spPr bwMode="auto">
                  <a:xfrm>
                    <a:off x="1269" y="2437"/>
                    <a:ext cx="44" cy="70"/>
                  </a:xfrm>
                  <a:custGeom>
                    <a:avLst/>
                    <a:gdLst>
                      <a:gd name="T0" fmla="*/ 1 w 44"/>
                      <a:gd name="T1" fmla="*/ 12 h 70"/>
                      <a:gd name="T2" fmla="*/ 1 w 44"/>
                      <a:gd name="T3" fmla="*/ 16 h 70"/>
                      <a:gd name="T4" fmla="*/ 0 w 44"/>
                      <a:gd name="T5" fmla="*/ 18 h 70"/>
                      <a:gd name="T6" fmla="*/ 1 w 44"/>
                      <a:gd name="T7" fmla="*/ 23 h 70"/>
                      <a:gd name="T8" fmla="*/ 0 w 44"/>
                      <a:gd name="T9" fmla="*/ 30 h 70"/>
                      <a:gd name="T10" fmla="*/ 1 w 44"/>
                      <a:gd name="T11" fmla="*/ 37 h 70"/>
                      <a:gd name="T12" fmla="*/ 1 w 44"/>
                      <a:gd name="T13" fmla="*/ 39 h 70"/>
                      <a:gd name="T14" fmla="*/ 1 w 44"/>
                      <a:gd name="T15" fmla="*/ 44 h 70"/>
                      <a:gd name="T16" fmla="*/ 4 w 44"/>
                      <a:gd name="T17" fmla="*/ 48 h 70"/>
                      <a:gd name="T18" fmla="*/ 7 w 44"/>
                      <a:gd name="T19" fmla="*/ 53 h 70"/>
                      <a:gd name="T20" fmla="*/ 8 w 44"/>
                      <a:gd name="T21" fmla="*/ 53 h 70"/>
                      <a:gd name="T22" fmla="*/ 11 w 44"/>
                      <a:gd name="T23" fmla="*/ 55 h 70"/>
                      <a:gd name="T24" fmla="*/ 11 w 44"/>
                      <a:gd name="T25" fmla="*/ 59 h 70"/>
                      <a:gd name="T26" fmla="*/ 11 w 44"/>
                      <a:gd name="T27" fmla="*/ 60 h 70"/>
                      <a:gd name="T28" fmla="*/ 19 w 44"/>
                      <a:gd name="T29" fmla="*/ 69 h 70"/>
                      <a:gd name="T30" fmla="*/ 34 w 44"/>
                      <a:gd name="T31" fmla="*/ 59 h 70"/>
                      <a:gd name="T32" fmla="*/ 34 w 44"/>
                      <a:gd name="T33" fmla="*/ 37 h 70"/>
                      <a:gd name="T34" fmla="*/ 37 w 44"/>
                      <a:gd name="T35" fmla="*/ 32 h 70"/>
                      <a:gd name="T36" fmla="*/ 40 w 44"/>
                      <a:gd name="T37" fmla="*/ 30 h 70"/>
                      <a:gd name="T38" fmla="*/ 40 w 44"/>
                      <a:gd name="T39" fmla="*/ 24 h 70"/>
                      <a:gd name="T40" fmla="*/ 43 w 44"/>
                      <a:gd name="T41" fmla="*/ 18 h 70"/>
                      <a:gd name="T42" fmla="*/ 40 w 44"/>
                      <a:gd name="T43" fmla="*/ 14 h 70"/>
                      <a:gd name="T44" fmla="*/ 40 w 44"/>
                      <a:gd name="T45" fmla="*/ 8 h 70"/>
                      <a:gd name="T46" fmla="*/ 40 w 44"/>
                      <a:gd name="T47" fmla="*/ 7 h 70"/>
                      <a:gd name="T48" fmla="*/ 37 w 44"/>
                      <a:gd name="T49" fmla="*/ 4 h 70"/>
                      <a:gd name="T50" fmla="*/ 34 w 44"/>
                      <a:gd name="T51" fmla="*/ 1 h 70"/>
                      <a:gd name="T52" fmla="*/ 33 w 44"/>
                      <a:gd name="T53" fmla="*/ 1 h 70"/>
                      <a:gd name="T54" fmla="*/ 29 w 44"/>
                      <a:gd name="T55" fmla="*/ 0 h 70"/>
                      <a:gd name="T56" fmla="*/ 23 w 44"/>
                      <a:gd name="T57" fmla="*/ 0 h 70"/>
                      <a:gd name="T58" fmla="*/ 19 w 44"/>
                      <a:gd name="T59" fmla="*/ 0 h 70"/>
                      <a:gd name="T60" fmla="*/ 14 w 44"/>
                      <a:gd name="T61" fmla="*/ 0 h 70"/>
                      <a:gd name="T62" fmla="*/ 8 w 44"/>
                      <a:gd name="T63" fmla="*/ 0 h 70"/>
                      <a:gd name="T64" fmla="*/ 7 w 44"/>
                      <a:gd name="T65" fmla="*/ 1 h 70"/>
                      <a:gd name="T66" fmla="*/ 4 w 44"/>
                      <a:gd name="T67" fmla="*/ 4 h 70"/>
                      <a:gd name="T68" fmla="*/ 1 w 44"/>
                      <a:gd name="T69" fmla="*/ 7 h 70"/>
                      <a:gd name="T70" fmla="*/ 1 w 44"/>
                      <a:gd name="T71" fmla="*/ 12 h 7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4"/>
                      <a:gd name="T109" fmla="*/ 0 h 70"/>
                      <a:gd name="T110" fmla="*/ 44 w 44"/>
                      <a:gd name="T111" fmla="*/ 70 h 7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4" h="70">
                        <a:moveTo>
                          <a:pt x="1" y="12"/>
                        </a:moveTo>
                        <a:lnTo>
                          <a:pt x="1" y="16"/>
                        </a:lnTo>
                        <a:lnTo>
                          <a:pt x="0" y="18"/>
                        </a:lnTo>
                        <a:lnTo>
                          <a:pt x="1" y="23"/>
                        </a:lnTo>
                        <a:lnTo>
                          <a:pt x="0" y="30"/>
                        </a:lnTo>
                        <a:lnTo>
                          <a:pt x="1" y="37"/>
                        </a:lnTo>
                        <a:lnTo>
                          <a:pt x="1" y="39"/>
                        </a:lnTo>
                        <a:lnTo>
                          <a:pt x="1" y="44"/>
                        </a:lnTo>
                        <a:lnTo>
                          <a:pt x="4" y="48"/>
                        </a:lnTo>
                        <a:lnTo>
                          <a:pt x="7" y="53"/>
                        </a:lnTo>
                        <a:lnTo>
                          <a:pt x="8" y="53"/>
                        </a:lnTo>
                        <a:lnTo>
                          <a:pt x="11" y="55"/>
                        </a:lnTo>
                        <a:lnTo>
                          <a:pt x="11" y="59"/>
                        </a:lnTo>
                        <a:lnTo>
                          <a:pt x="11" y="60"/>
                        </a:lnTo>
                        <a:lnTo>
                          <a:pt x="19" y="69"/>
                        </a:lnTo>
                        <a:lnTo>
                          <a:pt x="34" y="59"/>
                        </a:lnTo>
                        <a:lnTo>
                          <a:pt x="34" y="37"/>
                        </a:lnTo>
                        <a:lnTo>
                          <a:pt x="37" y="32"/>
                        </a:lnTo>
                        <a:lnTo>
                          <a:pt x="40" y="30"/>
                        </a:lnTo>
                        <a:lnTo>
                          <a:pt x="40" y="24"/>
                        </a:lnTo>
                        <a:lnTo>
                          <a:pt x="43" y="18"/>
                        </a:lnTo>
                        <a:lnTo>
                          <a:pt x="40" y="14"/>
                        </a:lnTo>
                        <a:lnTo>
                          <a:pt x="40" y="8"/>
                        </a:lnTo>
                        <a:lnTo>
                          <a:pt x="40" y="7"/>
                        </a:lnTo>
                        <a:lnTo>
                          <a:pt x="37" y="4"/>
                        </a:lnTo>
                        <a:lnTo>
                          <a:pt x="34" y="1"/>
                        </a:lnTo>
                        <a:lnTo>
                          <a:pt x="33" y="1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7" y="1"/>
                        </a:lnTo>
                        <a:lnTo>
                          <a:pt x="4" y="4"/>
                        </a:lnTo>
                        <a:lnTo>
                          <a:pt x="1" y="7"/>
                        </a:lnTo>
                        <a:lnTo>
                          <a:pt x="1" y="12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10" name="Freeform 113"/>
                  <p:cNvSpPr>
                    <a:spLocks/>
                  </p:cNvSpPr>
                  <p:nvPr/>
                </p:nvSpPr>
                <p:spPr bwMode="auto">
                  <a:xfrm>
                    <a:off x="1283" y="2461"/>
                    <a:ext cx="24" cy="24"/>
                  </a:xfrm>
                  <a:custGeom>
                    <a:avLst/>
                    <a:gdLst>
                      <a:gd name="T0" fmla="*/ 0 w 24"/>
                      <a:gd name="T1" fmla="*/ 0 h 24"/>
                      <a:gd name="T2" fmla="*/ 7 w 24"/>
                      <a:gd name="T3" fmla="*/ 0 h 24"/>
                      <a:gd name="T4" fmla="*/ 14 w 24"/>
                      <a:gd name="T5" fmla="*/ 0 h 24"/>
                      <a:gd name="T6" fmla="*/ 18 w 24"/>
                      <a:gd name="T7" fmla="*/ 0 h 24"/>
                      <a:gd name="T8" fmla="*/ 18 w 24"/>
                      <a:gd name="T9" fmla="*/ 2 h 24"/>
                      <a:gd name="T10" fmla="*/ 23 w 24"/>
                      <a:gd name="T11" fmla="*/ 2 h 24"/>
                      <a:gd name="T12" fmla="*/ 12 w 24"/>
                      <a:gd name="T13" fmla="*/ 2 h 24"/>
                      <a:gd name="T14" fmla="*/ 12 w 24"/>
                      <a:gd name="T15" fmla="*/ 7 h 24"/>
                      <a:gd name="T16" fmla="*/ 18 w 24"/>
                      <a:gd name="T17" fmla="*/ 7 h 24"/>
                      <a:gd name="T18" fmla="*/ 7 w 24"/>
                      <a:gd name="T19" fmla="*/ 7 h 24"/>
                      <a:gd name="T20" fmla="*/ 2 w 24"/>
                      <a:gd name="T21" fmla="*/ 7 h 24"/>
                      <a:gd name="T22" fmla="*/ 0 w 24"/>
                      <a:gd name="T23" fmla="*/ 18 h 24"/>
                      <a:gd name="T24" fmla="*/ 2 w 24"/>
                      <a:gd name="T25" fmla="*/ 23 h 24"/>
                      <a:gd name="T26" fmla="*/ 0 w 24"/>
                      <a:gd name="T27" fmla="*/ 18 h 24"/>
                      <a:gd name="T28" fmla="*/ 0 w 24"/>
                      <a:gd name="T29" fmla="*/ 2 h 24"/>
                      <a:gd name="T30" fmla="*/ 0 w 24"/>
                      <a:gd name="T31" fmla="*/ 0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24"/>
                      <a:gd name="T50" fmla="*/ 24 w 24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24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18" y="2"/>
                        </a:lnTo>
                        <a:lnTo>
                          <a:pt x="23" y="2"/>
                        </a:lnTo>
                        <a:lnTo>
                          <a:pt x="12" y="2"/>
                        </a:lnTo>
                        <a:lnTo>
                          <a:pt x="12" y="7"/>
                        </a:lnTo>
                        <a:lnTo>
                          <a:pt x="18" y="7"/>
                        </a:lnTo>
                        <a:lnTo>
                          <a:pt x="7" y="7"/>
                        </a:lnTo>
                        <a:lnTo>
                          <a:pt x="2" y="7"/>
                        </a:lnTo>
                        <a:lnTo>
                          <a:pt x="0" y="18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11" name="Freeform 114"/>
                  <p:cNvSpPr>
                    <a:spLocks/>
                  </p:cNvSpPr>
                  <p:nvPr/>
                </p:nvSpPr>
                <p:spPr bwMode="auto">
                  <a:xfrm>
                    <a:off x="1273" y="2461"/>
                    <a:ext cx="24" cy="24"/>
                  </a:xfrm>
                  <a:custGeom>
                    <a:avLst/>
                    <a:gdLst>
                      <a:gd name="T0" fmla="*/ 13 w 24"/>
                      <a:gd name="T1" fmla="*/ 0 h 24"/>
                      <a:gd name="T2" fmla="*/ 8 w 24"/>
                      <a:gd name="T3" fmla="*/ 0 h 24"/>
                      <a:gd name="T4" fmla="*/ 0 w 24"/>
                      <a:gd name="T5" fmla="*/ 0 h 24"/>
                      <a:gd name="T6" fmla="*/ 0 w 24"/>
                      <a:gd name="T7" fmla="*/ 12 h 24"/>
                      <a:gd name="T8" fmla="*/ 0 w 24"/>
                      <a:gd name="T9" fmla="*/ 23 h 24"/>
                      <a:gd name="T10" fmla="*/ 8 w 24"/>
                      <a:gd name="T11" fmla="*/ 23 h 24"/>
                      <a:gd name="T12" fmla="*/ 13 w 24"/>
                      <a:gd name="T13" fmla="*/ 23 h 24"/>
                      <a:gd name="T14" fmla="*/ 8 w 24"/>
                      <a:gd name="T15" fmla="*/ 23 h 24"/>
                      <a:gd name="T16" fmla="*/ 0 w 24"/>
                      <a:gd name="T17" fmla="*/ 23 h 24"/>
                      <a:gd name="T18" fmla="*/ 13 w 24"/>
                      <a:gd name="T19" fmla="*/ 23 h 24"/>
                      <a:gd name="T20" fmla="*/ 23 w 24"/>
                      <a:gd name="T21" fmla="*/ 23 h 24"/>
                      <a:gd name="T22" fmla="*/ 13 w 24"/>
                      <a:gd name="T23" fmla="*/ 0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4"/>
                      <a:gd name="T37" fmla="*/ 0 h 24"/>
                      <a:gd name="T38" fmla="*/ 24 w 24"/>
                      <a:gd name="T39" fmla="*/ 24 h 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4" h="24">
                        <a:moveTo>
                          <a:pt x="13" y="0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23"/>
                        </a:lnTo>
                        <a:lnTo>
                          <a:pt x="8" y="23"/>
                        </a:lnTo>
                        <a:lnTo>
                          <a:pt x="13" y="23"/>
                        </a:lnTo>
                        <a:lnTo>
                          <a:pt x="8" y="23"/>
                        </a:lnTo>
                        <a:lnTo>
                          <a:pt x="0" y="23"/>
                        </a:lnTo>
                        <a:lnTo>
                          <a:pt x="13" y="23"/>
                        </a:lnTo>
                        <a:lnTo>
                          <a:pt x="23" y="23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12" name="Freeform 115"/>
                  <p:cNvSpPr>
                    <a:spLocks/>
                  </p:cNvSpPr>
                  <p:nvPr/>
                </p:nvSpPr>
                <p:spPr bwMode="auto">
                  <a:xfrm>
                    <a:off x="1289" y="2476"/>
                    <a:ext cx="23" cy="24"/>
                  </a:xfrm>
                  <a:custGeom>
                    <a:avLst/>
                    <a:gdLst>
                      <a:gd name="T0" fmla="*/ 19 w 23"/>
                      <a:gd name="T1" fmla="*/ 7 h 24"/>
                      <a:gd name="T2" fmla="*/ 16 w 23"/>
                      <a:gd name="T3" fmla="*/ 13 h 24"/>
                      <a:gd name="T4" fmla="*/ 0 w 23"/>
                      <a:gd name="T5" fmla="*/ 20 h 24"/>
                      <a:gd name="T6" fmla="*/ 6 w 23"/>
                      <a:gd name="T7" fmla="*/ 16 h 24"/>
                      <a:gd name="T8" fmla="*/ 13 w 23"/>
                      <a:gd name="T9" fmla="*/ 16 h 24"/>
                      <a:gd name="T10" fmla="*/ 16 w 23"/>
                      <a:gd name="T11" fmla="*/ 16 h 24"/>
                      <a:gd name="T12" fmla="*/ 22 w 23"/>
                      <a:gd name="T13" fmla="*/ 16 h 24"/>
                      <a:gd name="T14" fmla="*/ 22 w 23"/>
                      <a:gd name="T15" fmla="*/ 23 h 24"/>
                      <a:gd name="T16" fmla="*/ 22 w 23"/>
                      <a:gd name="T17" fmla="*/ 7 h 24"/>
                      <a:gd name="T18" fmla="*/ 22 w 23"/>
                      <a:gd name="T19" fmla="*/ 4 h 24"/>
                      <a:gd name="T20" fmla="*/ 19 w 23"/>
                      <a:gd name="T21" fmla="*/ 0 h 24"/>
                      <a:gd name="T22" fmla="*/ 19 w 23"/>
                      <a:gd name="T23" fmla="*/ 7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"/>
                      <a:gd name="T37" fmla="*/ 0 h 24"/>
                      <a:gd name="T38" fmla="*/ 23 w 23"/>
                      <a:gd name="T39" fmla="*/ 24 h 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" h="24">
                        <a:moveTo>
                          <a:pt x="19" y="7"/>
                        </a:moveTo>
                        <a:lnTo>
                          <a:pt x="16" y="13"/>
                        </a:lnTo>
                        <a:lnTo>
                          <a:pt x="0" y="20"/>
                        </a:lnTo>
                        <a:lnTo>
                          <a:pt x="6" y="16"/>
                        </a:lnTo>
                        <a:lnTo>
                          <a:pt x="13" y="16"/>
                        </a:lnTo>
                        <a:lnTo>
                          <a:pt x="16" y="16"/>
                        </a:lnTo>
                        <a:lnTo>
                          <a:pt x="22" y="16"/>
                        </a:lnTo>
                        <a:lnTo>
                          <a:pt x="22" y="23"/>
                        </a:lnTo>
                        <a:lnTo>
                          <a:pt x="22" y="7"/>
                        </a:lnTo>
                        <a:lnTo>
                          <a:pt x="22" y="4"/>
                        </a:lnTo>
                        <a:lnTo>
                          <a:pt x="19" y="0"/>
                        </a:lnTo>
                        <a:lnTo>
                          <a:pt x="19" y="7"/>
                        </a:lnTo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108" name="Freeform 116"/>
                <p:cNvSpPr>
                  <a:spLocks/>
                </p:cNvSpPr>
                <p:nvPr/>
              </p:nvSpPr>
              <p:spPr bwMode="auto">
                <a:xfrm>
                  <a:off x="1269" y="2433"/>
                  <a:ext cx="44" cy="51"/>
                </a:xfrm>
                <a:custGeom>
                  <a:avLst/>
                  <a:gdLst>
                    <a:gd name="T0" fmla="*/ 7 w 44"/>
                    <a:gd name="T1" fmla="*/ 4 h 51"/>
                    <a:gd name="T2" fmla="*/ 8 w 44"/>
                    <a:gd name="T3" fmla="*/ 1 h 51"/>
                    <a:gd name="T4" fmla="*/ 14 w 44"/>
                    <a:gd name="T5" fmla="*/ 1 h 51"/>
                    <a:gd name="T6" fmla="*/ 19 w 44"/>
                    <a:gd name="T7" fmla="*/ 0 h 51"/>
                    <a:gd name="T8" fmla="*/ 22 w 44"/>
                    <a:gd name="T9" fmla="*/ 0 h 51"/>
                    <a:gd name="T10" fmla="*/ 27 w 44"/>
                    <a:gd name="T11" fmla="*/ 0 h 51"/>
                    <a:gd name="T12" fmla="*/ 33 w 44"/>
                    <a:gd name="T13" fmla="*/ 1 h 51"/>
                    <a:gd name="T14" fmla="*/ 34 w 44"/>
                    <a:gd name="T15" fmla="*/ 1 h 51"/>
                    <a:gd name="T16" fmla="*/ 37 w 44"/>
                    <a:gd name="T17" fmla="*/ 1 h 51"/>
                    <a:gd name="T18" fmla="*/ 40 w 44"/>
                    <a:gd name="T19" fmla="*/ 4 h 51"/>
                    <a:gd name="T20" fmla="*/ 43 w 44"/>
                    <a:gd name="T21" fmla="*/ 7 h 51"/>
                    <a:gd name="T22" fmla="*/ 43 w 44"/>
                    <a:gd name="T23" fmla="*/ 13 h 51"/>
                    <a:gd name="T24" fmla="*/ 43 w 44"/>
                    <a:gd name="T25" fmla="*/ 14 h 51"/>
                    <a:gd name="T26" fmla="*/ 43 w 44"/>
                    <a:gd name="T27" fmla="*/ 21 h 51"/>
                    <a:gd name="T28" fmla="*/ 43 w 44"/>
                    <a:gd name="T29" fmla="*/ 27 h 51"/>
                    <a:gd name="T30" fmla="*/ 43 w 44"/>
                    <a:gd name="T31" fmla="*/ 30 h 51"/>
                    <a:gd name="T32" fmla="*/ 40 w 44"/>
                    <a:gd name="T33" fmla="*/ 36 h 51"/>
                    <a:gd name="T34" fmla="*/ 40 w 44"/>
                    <a:gd name="T35" fmla="*/ 40 h 51"/>
                    <a:gd name="T36" fmla="*/ 37 w 44"/>
                    <a:gd name="T37" fmla="*/ 44 h 51"/>
                    <a:gd name="T38" fmla="*/ 37 w 44"/>
                    <a:gd name="T39" fmla="*/ 47 h 51"/>
                    <a:gd name="T40" fmla="*/ 34 w 44"/>
                    <a:gd name="T41" fmla="*/ 50 h 51"/>
                    <a:gd name="T42" fmla="*/ 34 w 44"/>
                    <a:gd name="T43" fmla="*/ 44 h 51"/>
                    <a:gd name="T44" fmla="*/ 33 w 44"/>
                    <a:gd name="T45" fmla="*/ 41 h 51"/>
                    <a:gd name="T46" fmla="*/ 33 w 44"/>
                    <a:gd name="T47" fmla="*/ 40 h 51"/>
                    <a:gd name="T48" fmla="*/ 34 w 44"/>
                    <a:gd name="T49" fmla="*/ 36 h 51"/>
                    <a:gd name="T50" fmla="*/ 34 w 44"/>
                    <a:gd name="T51" fmla="*/ 30 h 51"/>
                    <a:gd name="T52" fmla="*/ 33 w 44"/>
                    <a:gd name="T53" fmla="*/ 30 h 51"/>
                    <a:gd name="T54" fmla="*/ 33 w 44"/>
                    <a:gd name="T55" fmla="*/ 34 h 51"/>
                    <a:gd name="T56" fmla="*/ 29 w 44"/>
                    <a:gd name="T57" fmla="*/ 36 h 51"/>
                    <a:gd name="T58" fmla="*/ 29 w 44"/>
                    <a:gd name="T59" fmla="*/ 30 h 51"/>
                    <a:gd name="T60" fmla="*/ 29 w 44"/>
                    <a:gd name="T61" fmla="*/ 23 h 51"/>
                    <a:gd name="T62" fmla="*/ 29 w 44"/>
                    <a:gd name="T63" fmla="*/ 19 h 51"/>
                    <a:gd name="T64" fmla="*/ 29 w 44"/>
                    <a:gd name="T65" fmla="*/ 16 h 51"/>
                    <a:gd name="T66" fmla="*/ 29 w 44"/>
                    <a:gd name="T67" fmla="*/ 14 h 51"/>
                    <a:gd name="T68" fmla="*/ 27 w 44"/>
                    <a:gd name="T69" fmla="*/ 14 h 51"/>
                    <a:gd name="T70" fmla="*/ 23 w 44"/>
                    <a:gd name="T71" fmla="*/ 16 h 51"/>
                    <a:gd name="T72" fmla="*/ 22 w 44"/>
                    <a:gd name="T73" fmla="*/ 16 h 51"/>
                    <a:gd name="T74" fmla="*/ 16 w 44"/>
                    <a:gd name="T75" fmla="*/ 16 h 51"/>
                    <a:gd name="T76" fmla="*/ 14 w 44"/>
                    <a:gd name="T77" fmla="*/ 16 h 51"/>
                    <a:gd name="T78" fmla="*/ 19 w 44"/>
                    <a:gd name="T79" fmla="*/ 16 h 51"/>
                    <a:gd name="T80" fmla="*/ 16 w 44"/>
                    <a:gd name="T81" fmla="*/ 16 h 51"/>
                    <a:gd name="T82" fmla="*/ 11 w 44"/>
                    <a:gd name="T83" fmla="*/ 16 h 51"/>
                    <a:gd name="T84" fmla="*/ 7 w 44"/>
                    <a:gd name="T85" fmla="*/ 14 h 51"/>
                    <a:gd name="T86" fmla="*/ 1 w 44"/>
                    <a:gd name="T87" fmla="*/ 16 h 51"/>
                    <a:gd name="T88" fmla="*/ 1 w 44"/>
                    <a:gd name="T89" fmla="*/ 19 h 51"/>
                    <a:gd name="T90" fmla="*/ 1 w 44"/>
                    <a:gd name="T91" fmla="*/ 21 h 51"/>
                    <a:gd name="T92" fmla="*/ 0 w 44"/>
                    <a:gd name="T93" fmla="*/ 16 h 51"/>
                    <a:gd name="T94" fmla="*/ 0 w 44"/>
                    <a:gd name="T95" fmla="*/ 13 h 51"/>
                    <a:gd name="T96" fmla="*/ 1 w 44"/>
                    <a:gd name="T97" fmla="*/ 8 h 51"/>
                    <a:gd name="T98" fmla="*/ 4 w 44"/>
                    <a:gd name="T99" fmla="*/ 7 h 51"/>
                    <a:gd name="T100" fmla="*/ 7 w 44"/>
                    <a:gd name="T101" fmla="*/ 4 h 5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4"/>
                    <a:gd name="T154" fmla="*/ 0 h 51"/>
                    <a:gd name="T155" fmla="*/ 44 w 44"/>
                    <a:gd name="T156" fmla="*/ 51 h 5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4" h="51">
                      <a:moveTo>
                        <a:pt x="7" y="4"/>
                      </a:move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7" y="1"/>
                      </a:lnTo>
                      <a:lnTo>
                        <a:pt x="40" y="4"/>
                      </a:lnTo>
                      <a:lnTo>
                        <a:pt x="43" y="7"/>
                      </a:lnTo>
                      <a:lnTo>
                        <a:pt x="43" y="13"/>
                      </a:lnTo>
                      <a:lnTo>
                        <a:pt x="43" y="14"/>
                      </a:lnTo>
                      <a:lnTo>
                        <a:pt x="43" y="21"/>
                      </a:lnTo>
                      <a:lnTo>
                        <a:pt x="43" y="27"/>
                      </a:lnTo>
                      <a:lnTo>
                        <a:pt x="43" y="30"/>
                      </a:lnTo>
                      <a:lnTo>
                        <a:pt x="40" y="36"/>
                      </a:lnTo>
                      <a:lnTo>
                        <a:pt x="40" y="40"/>
                      </a:lnTo>
                      <a:lnTo>
                        <a:pt x="37" y="44"/>
                      </a:lnTo>
                      <a:lnTo>
                        <a:pt x="37" y="47"/>
                      </a:lnTo>
                      <a:lnTo>
                        <a:pt x="34" y="50"/>
                      </a:lnTo>
                      <a:lnTo>
                        <a:pt x="34" y="44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34" y="36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3" y="34"/>
                      </a:lnTo>
                      <a:lnTo>
                        <a:pt x="29" y="36"/>
                      </a:lnTo>
                      <a:lnTo>
                        <a:pt x="29" y="30"/>
                      </a:lnTo>
                      <a:lnTo>
                        <a:pt x="29" y="23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9" y="16"/>
                      </a:lnTo>
                      <a:lnTo>
                        <a:pt x="16" y="16"/>
                      </a:lnTo>
                      <a:lnTo>
                        <a:pt x="11" y="16"/>
                      </a:lnTo>
                      <a:lnTo>
                        <a:pt x="7" y="14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8"/>
                      </a:lnTo>
                      <a:lnTo>
                        <a:pt x="4" y="7"/>
                      </a:lnTo>
                      <a:lnTo>
                        <a:pt x="7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074" name="Group 117"/>
            <p:cNvGrpSpPr>
              <a:grpSpLocks/>
            </p:cNvGrpSpPr>
            <p:nvPr/>
          </p:nvGrpSpPr>
          <p:grpSpPr bwMode="auto">
            <a:xfrm>
              <a:off x="1164" y="2446"/>
              <a:ext cx="113" cy="486"/>
              <a:chOff x="1164" y="2446"/>
              <a:chExt cx="113" cy="486"/>
            </a:xfrm>
          </p:grpSpPr>
          <p:grpSp>
            <p:nvGrpSpPr>
              <p:cNvPr id="1075" name="Group 118"/>
              <p:cNvGrpSpPr>
                <a:grpSpLocks/>
              </p:cNvGrpSpPr>
              <p:nvPr/>
            </p:nvGrpSpPr>
            <p:grpSpPr bwMode="auto">
              <a:xfrm>
                <a:off x="1187" y="2446"/>
                <a:ext cx="65" cy="84"/>
                <a:chOff x="1187" y="2446"/>
                <a:chExt cx="65" cy="84"/>
              </a:xfrm>
            </p:grpSpPr>
            <p:sp>
              <p:nvSpPr>
                <p:cNvPr id="1095" name="Freeform 119"/>
                <p:cNvSpPr>
                  <a:spLocks/>
                </p:cNvSpPr>
                <p:nvPr/>
              </p:nvSpPr>
              <p:spPr bwMode="auto">
                <a:xfrm>
                  <a:off x="1187" y="2446"/>
                  <a:ext cx="52" cy="62"/>
                </a:xfrm>
                <a:custGeom>
                  <a:avLst/>
                  <a:gdLst>
                    <a:gd name="T0" fmla="*/ 18 w 52"/>
                    <a:gd name="T1" fmla="*/ 0 h 62"/>
                    <a:gd name="T2" fmla="*/ 14 w 52"/>
                    <a:gd name="T3" fmla="*/ 1 h 62"/>
                    <a:gd name="T4" fmla="*/ 11 w 52"/>
                    <a:gd name="T5" fmla="*/ 7 h 62"/>
                    <a:gd name="T6" fmla="*/ 8 w 52"/>
                    <a:gd name="T7" fmla="*/ 10 h 62"/>
                    <a:gd name="T8" fmla="*/ 4 w 52"/>
                    <a:gd name="T9" fmla="*/ 20 h 62"/>
                    <a:gd name="T10" fmla="*/ 1 w 52"/>
                    <a:gd name="T11" fmla="*/ 31 h 62"/>
                    <a:gd name="T12" fmla="*/ 0 w 52"/>
                    <a:gd name="T13" fmla="*/ 44 h 62"/>
                    <a:gd name="T14" fmla="*/ 1 w 52"/>
                    <a:gd name="T15" fmla="*/ 47 h 62"/>
                    <a:gd name="T16" fmla="*/ 1 w 52"/>
                    <a:gd name="T17" fmla="*/ 51 h 62"/>
                    <a:gd name="T18" fmla="*/ 1 w 52"/>
                    <a:gd name="T19" fmla="*/ 58 h 62"/>
                    <a:gd name="T20" fmla="*/ 4 w 52"/>
                    <a:gd name="T21" fmla="*/ 58 h 62"/>
                    <a:gd name="T22" fmla="*/ 7 w 52"/>
                    <a:gd name="T23" fmla="*/ 58 h 62"/>
                    <a:gd name="T24" fmla="*/ 11 w 52"/>
                    <a:gd name="T25" fmla="*/ 58 h 62"/>
                    <a:gd name="T26" fmla="*/ 16 w 52"/>
                    <a:gd name="T27" fmla="*/ 61 h 62"/>
                    <a:gd name="T28" fmla="*/ 18 w 52"/>
                    <a:gd name="T29" fmla="*/ 61 h 62"/>
                    <a:gd name="T30" fmla="*/ 18 w 52"/>
                    <a:gd name="T31" fmla="*/ 55 h 62"/>
                    <a:gd name="T32" fmla="*/ 14 w 52"/>
                    <a:gd name="T33" fmla="*/ 47 h 62"/>
                    <a:gd name="T34" fmla="*/ 14 w 52"/>
                    <a:gd name="T35" fmla="*/ 32 h 62"/>
                    <a:gd name="T36" fmla="*/ 14 w 52"/>
                    <a:gd name="T37" fmla="*/ 21 h 62"/>
                    <a:gd name="T38" fmla="*/ 21 w 52"/>
                    <a:gd name="T39" fmla="*/ 14 h 62"/>
                    <a:gd name="T40" fmla="*/ 34 w 52"/>
                    <a:gd name="T41" fmla="*/ 14 h 62"/>
                    <a:gd name="T42" fmla="*/ 37 w 52"/>
                    <a:gd name="T43" fmla="*/ 21 h 62"/>
                    <a:gd name="T44" fmla="*/ 37 w 52"/>
                    <a:gd name="T45" fmla="*/ 45 h 62"/>
                    <a:gd name="T46" fmla="*/ 34 w 52"/>
                    <a:gd name="T47" fmla="*/ 55 h 62"/>
                    <a:gd name="T48" fmla="*/ 34 w 52"/>
                    <a:gd name="T49" fmla="*/ 61 h 62"/>
                    <a:gd name="T50" fmla="*/ 35 w 52"/>
                    <a:gd name="T51" fmla="*/ 61 h 62"/>
                    <a:gd name="T52" fmla="*/ 41 w 52"/>
                    <a:gd name="T53" fmla="*/ 58 h 62"/>
                    <a:gd name="T54" fmla="*/ 42 w 52"/>
                    <a:gd name="T55" fmla="*/ 58 h 62"/>
                    <a:gd name="T56" fmla="*/ 45 w 52"/>
                    <a:gd name="T57" fmla="*/ 61 h 62"/>
                    <a:gd name="T58" fmla="*/ 48 w 52"/>
                    <a:gd name="T59" fmla="*/ 61 h 62"/>
                    <a:gd name="T60" fmla="*/ 48 w 52"/>
                    <a:gd name="T61" fmla="*/ 55 h 62"/>
                    <a:gd name="T62" fmla="*/ 51 w 52"/>
                    <a:gd name="T63" fmla="*/ 51 h 62"/>
                    <a:gd name="T64" fmla="*/ 51 w 52"/>
                    <a:gd name="T65" fmla="*/ 44 h 62"/>
                    <a:gd name="T66" fmla="*/ 51 w 52"/>
                    <a:gd name="T67" fmla="*/ 38 h 62"/>
                    <a:gd name="T68" fmla="*/ 51 w 52"/>
                    <a:gd name="T69" fmla="*/ 32 h 62"/>
                    <a:gd name="T70" fmla="*/ 51 w 52"/>
                    <a:gd name="T71" fmla="*/ 31 h 62"/>
                    <a:gd name="T72" fmla="*/ 48 w 52"/>
                    <a:gd name="T73" fmla="*/ 27 h 62"/>
                    <a:gd name="T74" fmla="*/ 48 w 52"/>
                    <a:gd name="T75" fmla="*/ 21 h 62"/>
                    <a:gd name="T76" fmla="*/ 48 w 52"/>
                    <a:gd name="T77" fmla="*/ 20 h 62"/>
                    <a:gd name="T78" fmla="*/ 48 w 52"/>
                    <a:gd name="T79" fmla="*/ 14 h 62"/>
                    <a:gd name="T80" fmla="*/ 45 w 52"/>
                    <a:gd name="T81" fmla="*/ 8 h 62"/>
                    <a:gd name="T82" fmla="*/ 42 w 52"/>
                    <a:gd name="T83" fmla="*/ 4 h 62"/>
                    <a:gd name="T84" fmla="*/ 37 w 52"/>
                    <a:gd name="T85" fmla="*/ 0 h 62"/>
                    <a:gd name="T86" fmla="*/ 30 w 52"/>
                    <a:gd name="T87" fmla="*/ 0 h 62"/>
                    <a:gd name="T88" fmla="*/ 26 w 52"/>
                    <a:gd name="T89" fmla="*/ 0 h 62"/>
                    <a:gd name="T90" fmla="*/ 18 w 52"/>
                    <a:gd name="T91" fmla="*/ 0 h 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"/>
                    <a:gd name="T139" fmla="*/ 0 h 62"/>
                    <a:gd name="T140" fmla="*/ 52 w 52"/>
                    <a:gd name="T141" fmla="*/ 62 h 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" h="62">
                      <a:moveTo>
                        <a:pt x="18" y="0"/>
                      </a:moveTo>
                      <a:lnTo>
                        <a:pt x="14" y="1"/>
                      </a:lnTo>
                      <a:lnTo>
                        <a:pt x="11" y="7"/>
                      </a:lnTo>
                      <a:lnTo>
                        <a:pt x="8" y="10"/>
                      </a:lnTo>
                      <a:lnTo>
                        <a:pt x="4" y="20"/>
                      </a:lnTo>
                      <a:lnTo>
                        <a:pt x="1" y="31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1" y="51"/>
                      </a:lnTo>
                      <a:lnTo>
                        <a:pt x="1" y="58"/>
                      </a:lnTo>
                      <a:lnTo>
                        <a:pt x="4" y="58"/>
                      </a:lnTo>
                      <a:lnTo>
                        <a:pt x="7" y="58"/>
                      </a:lnTo>
                      <a:lnTo>
                        <a:pt x="11" y="58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55"/>
                      </a:lnTo>
                      <a:lnTo>
                        <a:pt x="14" y="47"/>
                      </a:lnTo>
                      <a:lnTo>
                        <a:pt x="14" y="32"/>
                      </a:lnTo>
                      <a:lnTo>
                        <a:pt x="14" y="21"/>
                      </a:lnTo>
                      <a:lnTo>
                        <a:pt x="21" y="14"/>
                      </a:lnTo>
                      <a:lnTo>
                        <a:pt x="34" y="14"/>
                      </a:lnTo>
                      <a:lnTo>
                        <a:pt x="37" y="21"/>
                      </a:lnTo>
                      <a:lnTo>
                        <a:pt x="37" y="45"/>
                      </a:lnTo>
                      <a:lnTo>
                        <a:pt x="34" y="55"/>
                      </a:lnTo>
                      <a:lnTo>
                        <a:pt x="34" y="61"/>
                      </a:lnTo>
                      <a:lnTo>
                        <a:pt x="35" y="61"/>
                      </a:lnTo>
                      <a:lnTo>
                        <a:pt x="41" y="58"/>
                      </a:lnTo>
                      <a:lnTo>
                        <a:pt x="42" y="58"/>
                      </a:lnTo>
                      <a:lnTo>
                        <a:pt x="45" y="61"/>
                      </a:lnTo>
                      <a:lnTo>
                        <a:pt x="48" y="61"/>
                      </a:lnTo>
                      <a:lnTo>
                        <a:pt x="48" y="55"/>
                      </a:lnTo>
                      <a:lnTo>
                        <a:pt x="51" y="51"/>
                      </a:lnTo>
                      <a:lnTo>
                        <a:pt x="51" y="44"/>
                      </a:lnTo>
                      <a:lnTo>
                        <a:pt x="51" y="38"/>
                      </a:lnTo>
                      <a:lnTo>
                        <a:pt x="51" y="32"/>
                      </a:lnTo>
                      <a:lnTo>
                        <a:pt x="51" y="31"/>
                      </a:lnTo>
                      <a:lnTo>
                        <a:pt x="48" y="27"/>
                      </a:lnTo>
                      <a:lnTo>
                        <a:pt x="48" y="21"/>
                      </a:lnTo>
                      <a:lnTo>
                        <a:pt x="48" y="20"/>
                      </a:lnTo>
                      <a:lnTo>
                        <a:pt x="48" y="14"/>
                      </a:lnTo>
                      <a:lnTo>
                        <a:pt x="45" y="8"/>
                      </a:lnTo>
                      <a:lnTo>
                        <a:pt x="42" y="4"/>
                      </a:ln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6" name="Freeform 120"/>
                <p:cNvSpPr>
                  <a:spLocks/>
                </p:cNvSpPr>
                <p:nvPr/>
              </p:nvSpPr>
              <p:spPr bwMode="auto">
                <a:xfrm>
                  <a:off x="1198" y="2459"/>
                  <a:ext cx="28" cy="71"/>
                </a:xfrm>
                <a:custGeom>
                  <a:avLst/>
                  <a:gdLst>
                    <a:gd name="T0" fmla="*/ 1 w 28"/>
                    <a:gd name="T1" fmla="*/ 7 h 71"/>
                    <a:gd name="T2" fmla="*/ 0 w 28"/>
                    <a:gd name="T3" fmla="*/ 9 h 71"/>
                    <a:gd name="T4" fmla="*/ 0 w 28"/>
                    <a:gd name="T5" fmla="*/ 16 h 71"/>
                    <a:gd name="T6" fmla="*/ 0 w 28"/>
                    <a:gd name="T7" fmla="*/ 22 h 71"/>
                    <a:gd name="T8" fmla="*/ 0 w 28"/>
                    <a:gd name="T9" fmla="*/ 28 h 71"/>
                    <a:gd name="T10" fmla="*/ 0 w 28"/>
                    <a:gd name="T11" fmla="*/ 32 h 71"/>
                    <a:gd name="T12" fmla="*/ 7 w 28"/>
                    <a:gd name="T13" fmla="*/ 45 h 71"/>
                    <a:gd name="T14" fmla="*/ 7 w 28"/>
                    <a:gd name="T15" fmla="*/ 61 h 71"/>
                    <a:gd name="T16" fmla="*/ 12 w 28"/>
                    <a:gd name="T17" fmla="*/ 70 h 71"/>
                    <a:gd name="T18" fmla="*/ 19 w 28"/>
                    <a:gd name="T19" fmla="*/ 60 h 71"/>
                    <a:gd name="T20" fmla="*/ 19 w 28"/>
                    <a:gd name="T21" fmla="*/ 45 h 71"/>
                    <a:gd name="T22" fmla="*/ 27 w 28"/>
                    <a:gd name="T23" fmla="*/ 36 h 71"/>
                    <a:gd name="T24" fmla="*/ 27 w 28"/>
                    <a:gd name="T25" fmla="*/ 28 h 71"/>
                    <a:gd name="T26" fmla="*/ 27 w 28"/>
                    <a:gd name="T27" fmla="*/ 22 h 71"/>
                    <a:gd name="T28" fmla="*/ 27 w 28"/>
                    <a:gd name="T29" fmla="*/ 16 h 71"/>
                    <a:gd name="T30" fmla="*/ 27 w 28"/>
                    <a:gd name="T31" fmla="*/ 13 h 71"/>
                    <a:gd name="T32" fmla="*/ 27 w 28"/>
                    <a:gd name="T33" fmla="*/ 7 h 71"/>
                    <a:gd name="T34" fmla="*/ 24 w 28"/>
                    <a:gd name="T35" fmla="*/ 4 h 71"/>
                    <a:gd name="T36" fmla="*/ 22 w 28"/>
                    <a:gd name="T37" fmla="*/ 1 h 71"/>
                    <a:gd name="T38" fmla="*/ 17 w 28"/>
                    <a:gd name="T39" fmla="*/ 0 h 71"/>
                    <a:gd name="T40" fmla="*/ 12 w 28"/>
                    <a:gd name="T41" fmla="*/ 0 h 71"/>
                    <a:gd name="T42" fmla="*/ 8 w 28"/>
                    <a:gd name="T43" fmla="*/ 0 h 71"/>
                    <a:gd name="T44" fmla="*/ 2 w 28"/>
                    <a:gd name="T45" fmla="*/ 1 h 71"/>
                    <a:gd name="T46" fmla="*/ 1 w 28"/>
                    <a:gd name="T47" fmla="*/ 7 h 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8"/>
                    <a:gd name="T73" fmla="*/ 0 h 71"/>
                    <a:gd name="T74" fmla="*/ 28 w 28"/>
                    <a:gd name="T75" fmla="*/ 71 h 7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8" h="71">
                      <a:moveTo>
                        <a:pt x="1" y="7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7" y="45"/>
                      </a:lnTo>
                      <a:lnTo>
                        <a:pt x="7" y="61"/>
                      </a:lnTo>
                      <a:lnTo>
                        <a:pt x="12" y="70"/>
                      </a:lnTo>
                      <a:lnTo>
                        <a:pt x="19" y="60"/>
                      </a:lnTo>
                      <a:lnTo>
                        <a:pt x="19" y="45"/>
                      </a:lnTo>
                      <a:lnTo>
                        <a:pt x="27" y="36"/>
                      </a:lnTo>
                      <a:lnTo>
                        <a:pt x="27" y="28"/>
                      </a:lnTo>
                      <a:lnTo>
                        <a:pt x="27" y="22"/>
                      </a:lnTo>
                      <a:lnTo>
                        <a:pt x="27" y="16"/>
                      </a:lnTo>
                      <a:lnTo>
                        <a:pt x="27" y="13"/>
                      </a:lnTo>
                      <a:lnTo>
                        <a:pt x="27" y="7"/>
                      </a:lnTo>
                      <a:lnTo>
                        <a:pt x="24" y="4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1" y="7"/>
                      </a:lnTo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097" name="Group 121"/>
                <p:cNvGrpSpPr>
                  <a:grpSpLocks/>
                </p:cNvGrpSpPr>
                <p:nvPr/>
              </p:nvGrpSpPr>
              <p:grpSpPr bwMode="auto">
                <a:xfrm>
                  <a:off x="1196" y="2489"/>
                  <a:ext cx="56" cy="24"/>
                  <a:chOff x="1196" y="2489"/>
                  <a:chExt cx="56" cy="24"/>
                </a:xfrm>
              </p:grpSpPr>
              <p:grpSp>
                <p:nvGrpSpPr>
                  <p:cNvPr id="109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196" y="2489"/>
                    <a:ext cx="23" cy="24"/>
                    <a:chOff x="1196" y="2489"/>
                    <a:chExt cx="23" cy="24"/>
                  </a:xfrm>
                </p:grpSpPr>
                <p:sp>
                  <p:nvSpPr>
                    <p:cNvPr id="1102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6" y="2489"/>
                      <a:ext cx="23" cy="23"/>
                    </a:xfrm>
                    <a:prstGeom prst="ellipse">
                      <a:avLst/>
                    </a:prstGeom>
                    <a:solidFill>
                      <a:srgbClr val="5F00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03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6" y="2490"/>
                      <a:ext cx="23" cy="23"/>
                    </a:xfrm>
                    <a:prstGeom prst="ellipse">
                      <a:avLst/>
                    </a:prstGeom>
                    <a:solidFill>
                      <a:srgbClr val="BF5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099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228" y="2489"/>
                    <a:ext cx="24" cy="24"/>
                    <a:chOff x="1228" y="2489"/>
                    <a:chExt cx="24" cy="24"/>
                  </a:xfrm>
                </p:grpSpPr>
                <p:sp>
                  <p:nvSpPr>
                    <p:cNvPr id="1100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8" y="2489"/>
                      <a:ext cx="24" cy="23"/>
                    </a:xfrm>
                    <a:prstGeom prst="ellipse">
                      <a:avLst/>
                    </a:prstGeom>
                    <a:solidFill>
                      <a:srgbClr val="5F009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01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8" y="2490"/>
                      <a:ext cx="24" cy="23"/>
                    </a:xfrm>
                    <a:prstGeom prst="ellipse">
                      <a:avLst/>
                    </a:prstGeom>
                    <a:solidFill>
                      <a:srgbClr val="BF5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076" name="Group 128"/>
              <p:cNvGrpSpPr>
                <a:grpSpLocks/>
              </p:cNvGrpSpPr>
              <p:nvPr/>
            </p:nvGrpSpPr>
            <p:grpSpPr bwMode="auto">
              <a:xfrm>
                <a:off x="1182" y="2684"/>
                <a:ext cx="95" cy="225"/>
                <a:chOff x="1182" y="2684"/>
                <a:chExt cx="95" cy="225"/>
              </a:xfrm>
            </p:grpSpPr>
            <p:grpSp>
              <p:nvGrpSpPr>
                <p:cNvPr id="1091" name="Group 129"/>
                <p:cNvGrpSpPr>
                  <a:grpSpLocks/>
                </p:cNvGrpSpPr>
                <p:nvPr/>
              </p:nvGrpSpPr>
              <p:grpSpPr bwMode="auto">
                <a:xfrm>
                  <a:off x="1182" y="2684"/>
                  <a:ext cx="95" cy="225"/>
                  <a:chOff x="1182" y="2684"/>
                  <a:chExt cx="95" cy="225"/>
                </a:xfrm>
              </p:grpSpPr>
              <p:sp>
                <p:nvSpPr>
                  <p:cNvPr id="1093" name="Freeform 130"/>
                  <p:cNvSpPr>
                    <a:spLocks/>
                  </p:cNvSpPr>
                  <p:nvPr/>
                </p:nvSpPr>
                <p:spPr bwMode="auto">
                  <a:xfrm>
                    <a:off x="1182" y="2731"/>
                    <a:ext cx="61" cy="178"/>
                  </a:xfrm>
                  <a:custGeom>
                    <a:avLst/>
                    <a:gdLst>
                      <a:gd name="T0" fmla="*/ 12 w 61"/>
                      <a:gd name="T1" fmla="*/ 1 h 178"/>
                      <a:gd name="T2" fmla="*/ 12 w 61"/>
                      <a:gd name="T3" fmla="*/ 55 h 178"/>
                      <a:gd name="T4" fmla="*/ 12 w 61"/>
                      <a:gd name="T5" fmla="*/ 98 h 178"/>
                      <a:gd name="T6" fmla="*/ 14 w 61"/>
                      <a:gd name="T7" fmla="*/ 139 h 178"/>
                      <a:gd name="T8" fmla="*/ 7 w 61"/>
                      <a:gd name="T9" fmla="*/ 157 h 178"/>
                      <a:gd name="T10" fmla="*/ 1 w 61"/>
                      <a:gd name="T11" fmla="*/ 168 h 178"/>
                      <a:gd name="T12" fmla="*/ 0 w 61"/>
                      <a:gd name="T13" fmla="*/ 174 h 178"/>
                      <a:gd name="T14" fmla="*/ 1 w 61"/>
                      <a:gd name="T15" fmla="*/ 177 h 178"/>
                      <a:gd name="T16" fmla="*/ 12 w 61"/>
                      <a:gd name="T17" fmla="*/ 177 h 178"/>
                      <a:gd name="T18" fmla="*/ 22 w 61"/>
                      <a:gd name="T19" fmla="*/ 153 h 178"/>
                      <a:gd name="T20" fmla="*/ 22 w 61"/>
                      <a:gd name="T21" fmla="*/ 136 h 178"/>
                      <a:gd name="T22" fmla="*/ 30 w 61"/>
                      <a:gd name="T23" fmla="*/ 87 h 178"/>
                      <a:gd name="T24" fmla="*/ 31 w 61"/>
                      <a:gd name="T25" fmla="*/ 77 h 178"/>
                      <a:gd name="T26" fmla="*/ 30 w 61"/>
                      <a:gd name="T27" fmla="*/ 100 h 178"/>
                      <a:gd name="T28" fmla="*/ 34 w 61"/>
                      <a:gd name="T29" fmla="*/ 132 h 178"/>
                      <a:gd name="T30" fmla="*/ 31 w 61"/>
                      <a:gd name="T31" fmla="*/ 148 h 178"/>
                      <a:gd name="T32" fmla="*/ 36 w 61"/>
                      <a:gd name="T33" fmla="*/ 162 h 178"/>
                      <a:gd name="T34" fmla="*/ 44 w 61"/>
                      <a:gd name="T35" fmla="*/ 174 h 178"/>
                      <a:gd name="T36" fmla="*/ 51 w 61"/>
                      <a:gd name="T37" fmla="*/ 174 h 178"/>
                      <a:gd name="T38" fmla="*/ 57 w 61"/>
                      <a:gd name="T39" fmla="*/ 171 h 178"/>
                      <a:gd name="T40" fmla="*/ 46 w 61"/>
                      <a:gd name="T41" fmla="*/ 148 h 178"/>
                      <a:gd name="T42" fmla="*/ 44 w 61"/>
                      <a:gd name="T43" fmla="*/ 136 h 178"/>
                      <a:gd name="T44" fmla="*/ 46 w 61"/>
                      <a:gd name="T45" fmla="*/ 113 h 178"/>
                      <a:gd name="T46" fmla="*/ 50 w 61"/>
                      <a:gd name="T47" fmla="*/ 71 h 178"/>
                      <a:gd name="T48" fmla="*/ 60 w 61"/>
                      <a:gd name="T49" fmla="*/ 0 h 178"/>
                      <a:gd name="T50" fmla="*/ 12 w 61"/>
                      <a:gd name="T51" fmla="*/ 1 h 17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61"/>
                      <a:gd name="T79" fmla="*/ 0 h 178"/>
                      <a:gd name="T80" fmla="*/ 61 w 61"/>
                      <a:gd name="T81" fmla="*/ 178 h 17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61" h="178">
                        <a:moveTo>
                          <a:pt x="12" y="1"/>
                        </a:moveTo>
                        <a:lnTo>
                          <a:pt x="12" y="55"/>
                        </a:lnTo>
                        <a:lnTo>
                          <a:pt x="12" y="98"/>
                        </a:lnTo>
                        <a:lnTo>
                          <a:pt x="14" y="139"/>
                        </a:lnTo>
                        <a:lnTo>
                          <a:pt x="7" y="157"/>
                        </a:lnTo>
                        <a:lnTo>
                          <a:pt x="1" y="168"/>
                        </a:lnTo>
                        <a:lnTo>
                          <a:pt x="0" y="174"/>
                        </a:lnTo>
                        <a:lnTo>
                          <a:pt x="1" y="177"/>
                        </a:lnTo>
                        <a:lnTo>
                          <a:pt x="12" y="177"/>
                        </a:lnTo>
                        <a:lnTo>
                          <a:pt x="22" y="153"/>
                        </a:lnTo>
                        <a:lnTo>
                          <a:pt x="22" y="136"/>
                        </a:lnTo>
                        <a:lnTo>
                          <a:pt x="30" y="87"/>
                        </a:lnTo>
                        <a:lnTo>
                          <a:pt x="31" y="77"/>
                        </a:lnTo>
                        <a:lnTo>
                          <a:pt x="30" y="100"/>
                        </a:lnTo>
                        <a:lnTo>
                          <a:pt x="34" y="132"/>
                        </a:lnTo>
                        <a:lnTo>
                          <a:pt x="31" y="148"/>
                        </a:lnTo>
                        <a:lnTo>
                          <a:pt x="36" y="162"/>
                        </a:lnTo>
                        <a:lnTo>
                          <a:pt x="44" y="174"/>
                        </a:lnTo>
                        <a:lnTo>
                          <a:pt x="51" y="174"/>
                        </a:lnTo>
                        <a:lnTo>
                          <a:pt x="57" y="171"/>
                        </a:lnTo>
                        <a:lnTo>
                          <a:pt x="46" y="148"/>
                        </a:lnTo>
                        <a:lnTo>
                          <a:pt x="44" y="136"/>
                        </a:lnTo>
                        <a:lnTo>
                          <a:pt x="46" y="113"/>
                        </a:lnTo>
                        <a:lnTo>
                          <a:pt x="50" y="71"/>
                        </a:lnTo>
                        <a:lnTo>
                          <a:pt x="60" y="0"/>
                        </a:lnTo>
                        <a:lnTo>
                          <a:pt x="12" y="1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94" name="Freeform 131"/>
                  <p:cNvSpPr>
                    <a:spLocks/>
                  </p:cNvSpPr>
                  <p:nvPr/>
                </p:nvSpPr>
                <p:spPr bwMode="auto">
                  <a:xfrm>
                    <a:off x="1253" y="2684"/>
                    <a:ext cx="24" cy="24"/>
                  </a:xfrm>
                  <a:custGeom>
                    <a:avLst/>
                    <a:gdLst>
                      <a:gd name="T0" fmla="*/ 23 w 24"/>
                      <a:gd name="T1" fmla="*/ 0 h 24"/>
                      <a:gd name="T2" fmla="*/ 23 w 24"/>
                      <a:gd name="T3" fmla="*/ 12 h 24"/>
                      <a:gd name="T4" fmla="*/ 0 w 24"/>
                      <a:gd name="T5" fmla="*/ 23 h 24"/>
                      <a:gd name="T6" fmla="*/ 12 w 24"/>
                      <a:gd name="T7" fmla="*/ 0 h 24"/>
                      <a:gd name="T8" fmla="*/ 23 w 24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4"/>
                      <a:gd name="T17" fmla="*/ 24 w 24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4">
                        <a:moveTo>
                          <a:pt x="23" y="0"/>
                        </a:moveTo>
                        <a:lnTo>
                          <a:pt x="23" y="12"/>
                        </a:lnTo>
                        <a:lnTo>
                          <a:pt x="0" y="23"/>
                        </a:lnTo>
                        <a:lnTo>
                          <a:pt x="12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092" name="Freeform 132"/>
                <p:cNvSpPr>
                  <a:spLocks/>
                </p:cNvSpPr>
                <p:nvPr/>
              </p:nvSpPr>
              <p:spPr bwMode="auto">
                <a:xfrm>
                  <a:off x="1212" y="2732"/>
                  <a:ext cx="24" cy="83"/>
                </a:xfrm>
                <a:custGeom>
                  <a:avLst/>
                  <a:gdLst>
                    <a:gd name="T0" fmla="*/ 23 w 24"/>
                    <a:gd name="T1" fmla="*/ 0 h 83"/>
                    <a:gd name="T2" fmla="*/ 23 w 24"/>
                    <a:gd name="T3" fmla="*/ 26 h 83"/>
                    <a:gd name="T4" fmla="*/ 23 w 24"/>
                    <a:gd name="T5" fmla="*/ 41 h 83"/>
                    <a:gd name="T6" fmla="*/ 12 w 24"/>
                    <a:gd name="T7" fmla="*/ 60 h 83"/>
                    <a:gd name="T8" fmla="*/ 0 w 24"/>
                    <a:gd name="T9" fmla="*/ 76 h 83"/>
                    <a:gd name="T10" fmla="*/ 12 w 24"/>
                    <a:gd name="T11" fmla="*/ 82 h 83"/>
                    <a:gd name="T12" fmla="*/ 23 w 24"/>
                    <a:gd name="T13" fmla="*/ 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83"/>
                    <a:gd name="T23" fmla="*/ 24 w 24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83">
                      <a:moveTo>
                        <a:pt x="23" y="0"/>
                      </a:moveTo>
                      <a:lnTo>
                        <a:pt x="23" y="26"/>
                      </a:lnTo>
                      <a:lnTo>
                        <a:pt x="23" y="41"/>
                      </a:lnTo>
                      <a:lnTo>
                        <a:pt x="12" y="60"/>
                      </a:lnTo>
                      <a:lnTo>
                        <a:pt x="0" y="76"/>
                      </a:lnTo>
                      <a:lnTo>
                        <a:pt x="12" y="8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F5F1F"/>
                </a:solidFill>
                <a:ln w="12700" cap="rnd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7" name="Group 133"/>
              <p:cNvGrpSpPr>
                <a:grpSpLocks/>
              </p:cNvGrpSpPr>
              <p:nvPr/>
            </p:nvGrpSpPr>
            <p:grpSpPr bwMode="auto">
              <a:xfrm>
                <a:off x="1164" y="2519"/>
                <a:ext cx="105" cy="217"/>
                <a:chOff x="1164" y="2519"/>
                <a:chExt cx="105" cy="217"/>
              </a:xfrm>
            </p:grpSpPr>
            <p:sp>
              <p:nvSpPr>
                <p:cNvPr id="1081" name="Freeform 134"/>
                <p:cNvSpPr>
                  <a:spLocks/>
                </p:cNvSpPr>
                <p:nvPr/>
              </p:nvSpPr>
              <p:spPr bwMode="auto">
                <a:xfrm>
                  <a:off x="1164" y="2519"/>
                  <a:ext cx="105" cy="217"/>
                </a:xfrm>
                <a:custGeom>
                  <a:avLst/>
                  <a:gdLst>
                    <a:gd name="T0" fmla="*/ 41 w 105"/>
                    <a:gd name="T1" fmla="*/ 0 h 217"/>
                    <a:gd name="T2" fmla="*/ 7 w 105"/>
                    <a:gd name="T3" fmla="*/ 20 h 217"/>
                    <a:gd name="T4" fmla="*/ 1 w 105"/>
                    <a:gd name="T5" fmla="*/ 31 h 217"/>
                    <a:gd name="T6" fmla="*/ 0 w 105"/>
                    <a:gd name="T7" fmla="*/ 112 h 217"/>
                    <a:gd name="T8" fmla="*/ 1 w 105"/>
                    <a:gd name="T9" fmla="*/ 130 h 217"/>
                    <a:gd name="T10" fmla="*/ 13 w 105"/>
                    <a:gd name="T11" fmla="*/ 129 h 217"/>
                    <a:gd name="T12" fmla="*/ 13 w 105"/>
                    <a:gd name="T13" fmla="*/ 175 h 217"/>
                    <a:gd name="T14" fmla="*/ 17 w 105"/>
                    <a:gd name="T15" fmla="*/ 175 h 217"/>
                    <a:gd name="T16" fmla="*/ 22 w 105"/>
                    <a:gd name="T17" fmla="*/ 216 h 217"/>
                    <a:gd name="T18" fmla="*/ 46 w 105"/>
                    <a:gd name="T19" fmla="*/ 216 h 217"/>
                    <a:gd name="T20" fmla="*/ 64 w 105"/>
                    <a:gd name="T21" fmla="*/ 213 h 217"/>
                    <a:gd name="T22" fmla="*/ 77 w 105"/>
                    <a:gd name="T23" fmla="*/ 216 h 217"/>
                    <a:gd name="T24" fmla="*/ 95 w 105"/>
                    <a:gd name="T25" fmla="*/ 163 h 217"/>
                    <a:gd name="T26" fmla="*/ 104 w 105"/>
                    <a:gd name="T27" fmla="*/ 159 h 217"/>
                    <a:gd name="T28" fmla="*/ 95 w 105"/>
                    <a:gd name="T29" fmla="*/ 86 h 217"/>
                    <a:gd name="T30" fmla="*/ 95 w 105"/>
                    <a:gd name="T31" fmla="*/ 26 h 217"/>
                    <a:gd name="T32" fmla="*/ 89 w 105"/>
                    <a:gd name="T33" fmla="*/ 20 h 217"/>
                    <a:gd name="T34" fmla="*/ 56 w 105"/>
                    <a:gd name="T35" fmla="*/ 0 h 217"/>
                    <a:gd name="T36" fmla="*/ 49 w 105"/>
                    <a:gd name="T37" fmla="*/ 7 h 217"/>
                    <a:gd name="T38" fmla="*/ 41 w 105"/>
                    <a:gd name="T39" fmla="*/ 0 h 2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5"/>
                    <a:gd name="T61" fmla="*/ 0 h 217"/>
                    <a:gd name="T62" fmla="*/ 105 w 105"/>
                    <a:gd name="T63" fmla="*/ 217 h 2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5" h="217">
                      <a:moveTo>
                        <a:pt x="41" y="0"/>
                      </a:moveTo>
                      <a:lnTo>
                        <a:pt x="7" y="20"/>
                      </a:lnTo>
                      <a:lnTo>
                        <a:pt x="1" y="31"/>
                      </a:lnTo>
                      <a:lnTo>
                        <a:pt x="0" y="112"/>
                      </a:lnTo>
                      <a:lnTo>
                        <a:pt x="1" y="130"/>
                      </a:lnTo>
                      <a:lnTo>
                        <a:pt x="13" y="129"/>
                      </a:lnTo>
                      <a:lnTo>
                        <a:pt x="13" y="175"/>
                      </a:lnTo>
                      <a:lnTo>
                        <a:pt x="17" y="175"/>
                      </a:lnTo>
                      <a:lnTo>
                        <a:pt x="22" y="216"/>
                      </a:lnTo>
                      <a:lnTo>
                        <a:pt x="46" y="216"/>
                      </a:lnTo>
                      <a:lnTo>
                        <a:pt x="64" y="213"/>
                      </a:lnTo>
                      <a:lnTo>
                        <a:pt x="77" y="216"/>
                      </a:lnTo>
                      <a:lnTo>
                        <a:pt x="95" y="163"/>
                      </a:lnTo>
                      <a:lnTo>
                        <a:pt x="104" y="159"/>
                      </a:lnTo>
                      <a:lnTo>
                        <a:pt x="95" y="86"/>
                      </a:lnTo>
                      <a:lnTo>
                        <a:pt x="95" y="26"/>
                      </a:lnTo>
                      <a:lnTo>
                        <a:pt x="89" y="20"/>
                      </a:lnTo>
                      <a:lnTo>
                        <a:pt x="56" y="0"/>
                      </a:lnTo>
                      <a:lnTo>
                        <a:pt x="49" y="7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5F00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082" name="Group 135"/>
                <p:cNvGrpSpPr>
                  <a:grpSpLocks/>
                </p:cNvGrpSpPr>
                <p:nvPr/>
              </p:nvGrpSpPr>
              <p:grpSpPr bwMode="auto">
                <a:xfrm>
                  <a:off x="1176" y="2562"/>
                  <a:ext cx="67" cy="136"/>
                  <a:chOff x="1176" y="2562"/>
                  <a:chExt cx="67" cy="136"/>
                </a:xfrm>
              </p:grpSpPr>
              <p:grpSp>
                <p:nvGrpSpPr>
                  <p:cNvPr id="1083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180" y="2622"/>
                    <a:ext cx="46" cy="76"/>
                    <a:chOff x="1180" y="2622"/>
                    <a:chExt cx="46" cy="76"/>
                  </a:xfrm>
                </p:grpSpPr>
                <p:sp>
                  <p:nvSpPr>
                    <p:cNvPr id="108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185" y="2622"/>
                      <a:ext cx="41" cy="76"/>
                    </a:xfrm>
                    <a:custGeom>
                      <a:avLst/>
                      <a:gdLst>
                        <a:gd name="T0" fmla="*/ 0 w 41"/>
                        <a:gd name="T1" fmla="*/ 75 h 76"/>
                        <a:gd name="T2" fmla="*/ 40 w 41"/>
                        <a:gd name="T3" fmla="*/ 72 h 76"/>
                        <a:gd name="T4" fmla="*/ 40 w 41"/>
                        <a:gd name="T5" fmla="*/ 0 h 76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76"/>
                        <a:gd name="T11" fmla="*/ 41 w 41"/>
                        <a:gd name="T12" fmla="*/ 76 h 7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76">
                          <a:moveTo>
                            <a:pt x="0" y="75"/>
                          </a:moveTo>
                          <a:lnTo>
                            <a:pt x="40" y="72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9F3FD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9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180" y="2634"/>
                      <a:ext cx="46" cy="24"/>
                    </a:xfrm>
                    <a:custGeom>
                      <a:avLst/>
                      <a:gdLst>
                        <a:gd name="T0" fmla="*/ 0 w 46"/>
                        <a:gd name="T1" fmla="*/ 23 h 24"/>
                        <a:gd name="T2" fmla="*/ 14 w 46"/>
                        <a:gd name="T3" fmla="*/ 15 h 24"/>
                        <a:gd name="T4" fmla="*/ 45 w 46"/>
                        <a:gd name="T5" fmla="*/ 0 h 24"/>
                        <a:gd name="T6" fmla="*/ 0 60000 65536"/>
                        <a:gd name="T7" fmla="*/ 0 60000 65536"/>
                        <a:gd name="T8" fmla="*/ 0 60000 65536"/>
                        <a:gd name="T9" fmla="*/ 0 w 46"/>
                        <a:gd name="T10" fmla="*/ 0 h 24"/>
                        <a:gd name="T11" fmla="*/ 46 w 46"/>
                        <a:gd name="T12" fmla="*/ 24 h 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6" h="24">
                          <a:moveTo>
                            <a:pt x="0" y="23"/>
                          </a:moveTo>
                          <a:lnTo>
                            <a:pt x="14" y="1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9F3FD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084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176" y="2562"/>
                    <a:ext cx="67" cy="85"/>
                    <a:chOff x="1176" y="2562"/>
                    <a:chExt cx="67" cy="85"/>
                  </a:xfrm>
                </p:grpSpPr>
                <p:sp>
                  <p:nvSpPr>
                    <p:cNvPr id="1085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181" y="2562"/>
                      <a:ext cx="54" cy="66"/>
                    </a:xfrm>
                    <a:custGeom>
                      <a:avLst/>
                      <a:gdLst>
                        <a:gd name="T0" fmla="*/ 0 w 54"/>
                        <a:gd name="T1" fmla="*/ 22 h 66"/>
                        <a:gd name="T2" fmla="*/ 34 w 54"/>
                        <a:gd name="T3" fmla="*/ 0 h 66"/>
                        <a:gd name="T4" fmla="*/ 53 w 54"/>
                        <a:gd name="T5" fmla="*/ 43 h 66"/>
                        <a:gd name="T6" fmla="*/ 18 w 54"/>
                        <a:gd name="T7" fmla="*/ 65 h 66"/>
                        <a:gd name="T8" fmla="*/ 0 w 54"/>
                        <a:gd name="T9" fmla="*/ 22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66"/>
                        <a:gd name="T17" fmla="*/ 54 w 54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66">
                          <a:moveTo>
                            <a:pt x="0" y="22"/>
                          </a:moveTo>
                          <a:lnTo>
                            <a:pt x="34" y="0"/>
                          </a:lnTo>
                          <a:lnTo>
                            <a:pt x="53" y="43"/>
                          </a:lnTo>
                          <a:lnTo>
                            <a:pt x="18" y="65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solidFill>
                      <a:srgbClr val="DFD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grpSp>
                  <p:nvGrpSpPr>
                    <p:cNvPr id="1086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6" y="2591"/>
                      <a:ext cx="67" cy="56"/>
                      <a:chOff x="1176" y="2591"/>
                      <a:chExt cx="67" cy="56"/>
                    </a:xfrm>
                  </p:grpSpPr>
                  <p:sp>
                    <p:nvSpPr>
                      <p:cNvPr id="1087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9" y="2591"/>
                        <a:ext cx="24" cy="32"/>
                      </a:xfrm>
                      <a:custGeom>
                        <a:avLst/>
                        <a:gdLst>
                          <a:gd name="T0" fmla="*/ 0 w 24"/>
                          <a:gd name="T1" fmla="*/ 17 h 32"/>
                          <a:gd name="T2" fmla="*/ 4 w 24"/>
                          <a:gd name="T3" fmla="*/ 13 h 32"/>
                          <a:gd name="T4" fmla="*/ 7 w 24"/>
                          <a:gd name="T5" fmla="*/ 4 h 32"/>
                          <a:gd name="T6" fmla="*/ 13 w 24"/>
                          <a:gd name="T7" fmla="*/ 1 h 32"/>
                          <a:gd name="T8" fmla="*/ 14 w 24"/>
                          <a:gd name="T9" fmla="*/ 0 h 32"/>
                          <a:gd name="T10" fmla="*/ 14 w 24"/>
                          <a:gd name="T11" fmla="*/ 1 h 32"/>
                          <a:gd name="T12" fmla="*/ 20 w 24"/>
                          <a:gd name="T13" fmla="*/ 7 h 32"/>
                          <a:gd name="T14" fmla="*/ 23 w 24"/>
                          <a:gd name="T15" fmla="*/ 13 h 32"/>
                          <a:gd name="T16" fmla="*/ 20 w 24"/>
                          <a:gd name="T17" fmla="*/ 21 h 32"/>
                          <a:gd name="T18" fmla="*/ 14 w 24"/>
                          <a:gd name="T19" fmla="*/ 25 h 32"/>
                          <a:gd name="T20" fmla="*/ 0 w 24"/>
                          <a:gd name="T21" fmla="*/ 31 h 32"/>
                          <a:gd name="T22" fmla="*/ 0 w 24"/>
                          <a:gd name="T23" fmla="*/ 17 h 3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4"/>
                          <a:gd name="T37" fmla="*/ 0 h 32"/>
                          <a:gd name="T38" fmla="*/ 24 w 24"/>
                          <a:gd name="T39" fmla="*/ 32 h 32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4" h="32">
                            <a:moveTo>
                              <a:pt x="0" y="17"/>
                            </a:moveTo>
                            <a:lnTo>
                              <a:pt x="4" y="13"/>
                            </a:lnTo>
                            <a:lnTo>
                              <a:pt x="7" y="4"/>
                            </a:lnTo>
                            <a:lnTo>
                              <a:pt x="13" y="1"/>
                            </a:lnTo>
                            <a:lnTo>
                              <a:pt x="14" y="0"/>
                            </a:lnTo>
                            <a:lnTo>
                              <a:pt x="14" y="1"/>
                            </a:lnTo>
                            <a:lnTo>
                              <a:pt x="20" y="7"/>
                            </a:lnTo>
                            <a:lnTo>
                              <a:pt x="23" y="13"/>
                            </a:lnTo>
                            <a:lnTo>
                              <a:pt x="20" y="21"/>
                            </a:lnTo>
                            <a:lnTo>
                              <a:pt x="14" y="25"/>
                            </a:lnTo>
                            <a:lnTo>
                              <a:pt x="0" y="31"/>
                            </a:lnTo>
                            <a:lnTo>
                              <a:pt x="0" y="17"/>
                            </a:lnTo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88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6" y="2613"/>
                        <a:ext cx="44" cy="34"/>
                      </a:xfrm>
                      <a:custGeom>
                        <a:avLst/>
                        <a:gdLst>
                          <a:gd name="T0" fmla="*/ 0 w 44"/>
                          <a:gd name="T1" fmla="*/ 33 h 34"/>
                          <a:gd name="T2" fmla="*/ 16 w 44"/>
                          <a:gd name="T3" fmla="*/ 28 h 34"/>
                          <a:gd name="T4" fmla="*/ 29 w 44"/>
                          <a:gd name="T5" fmla="*/ 20 h 34"/>
                          <a:gd name="T6" fmla="*/ 43 w 44"/>
                          <a:gd name="T7" fmla="*/ 12 h 34"/>
                          <a:gd name="T8" fmla="*/ 37 w 44"/>
                          <a:gd name="T9" fmla="*/ 0 h 34"/>
                          <a:gd name="T10" fmla="*/ 14 w 44"/>
                          <a:gd name="T11" fmla="*/ 8 h 34"/>
                          <a:gd name="T12" fmla="*/ 1 w 44"/>
                          <a:gd name="T13" fmla="*/ 12 h 34"/>
                          <a:gd name="T14" fmla="*/ 1 w 44"/>
                          <a:gd name="T15" fmla="*/ 8 h 34"/>
                          <a:gd name="T16" fmla="*/ 0 w 44"/>
                          <a:gd name="T17" fmla="*/ 33 h 34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44"/>
                          <a:gd name="T28" fmla="*/ 0 h 34"/>
                          <a:gd name="T29" fmla="*/ 44 w 44"/>
                          <a:gd name="T30" fmla="*/ 34 h 34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44" h="34">
                            <a:moveTo>
                              <a:pt x="0" y="33"/>
                            </a:moveTo>
                            <a:lnTo>
                              <a:pt x="16" y="28"/>
                            </a:lnTo>
                            <a:lnTo>
                              <a:pt x="29" y="20"/>
                            </a:lnTo>
                            <a:lnTo>
                              <a:pt x="43" y="12"/>
                            </a:lnTo>
                            <a:lnTo>
                              <a:pt x="37" y="0"/>
                            </a:lnTo>
                            <a:lnTo>
                              <a:pt x="14" y="8"/>
                            </a:lnTo>
                            <a:lnTo>
                              <a:pt x="1" y="12"/>
                            </a:lnTo>
                            <a:lnTo>
                              <a:pt x="1" y="8"/>
                            </a:lnTo>
                            <a:lnTo>
                              <a:pt x="0" y="33"/>
                            </a:lnTo>
                          </a:path>
                        </a:pathLst>
                      </a:custGeom>
                      <a:solidFill>
                        <a:srgbClr val="5F00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078" name="Group 144"/>
              <p:cNvGrpSpPr>
                <a:grpSpLocks/>
              </p:cNvGrpSpPr>
              <p:nvPr/>
            </p:nvGrpSpPr>
            <p:grpSpPr bwMode="auto">
              <a:xfrm>
                <a:off x="1176" y="2882"/>
                <a:ext cx="67" cy="50"/>
                <a:chOff x="1176" y="2882"/>
                <a:chExt cx="67" cy="50"/>
              </a:xfrm>
            </p:grpSpPr>
            <p:sp>
              <p:nvSpPr>
                <p:cNvPr id="1079" name="Freeform 145"/>
                <p:cNvSpPr>
                  <a:spLocks/>
                </p:cNvSpPr>
                <p:nvPr/>
              </p:nvSpPr>
              <p:spPr bwMode="auto">
                <a:xfrm>
                  <a:off x="1214" y="2882"/>
                  <a:ext cx="29" cy="47"/>
                </a:xfrm>
                <a:custGeom>
                  <a:avLst/>
                  <a:gdLst>
                    <a:gd name="T0" fmla="*/ 0 w 29"/>
                    <a:gd name="T1" fmla="*/ 0 h 47"/>
                    <a:gd name="T2" fmla="*/ 0 w 29"/>
                    <a:gd name="T3" fmla="*/ 7 h 47"/>
                    <a:gd name="T4" fmla="*/ 0 w 29"/>
                    <a:gd name="T5" fmla="*/ 19 h 47"/>
                    <a:gd name="T6" fmla="*/ 1 w 29"/>
                    <a:gd name="T7" fmla="*/ 14 h 47"/>
                    <a:gd name="T8" fmla="*/ 4 w 29"/>
                    <a:gd name="T9" fmla="*/ 21 h 47"/>
                    <a:gd name="T10" fmla="*/ 4 w 29"/>
                    <a:gd name="T11" fmla="*/ 30 h 47"/>
                    <a:gd name="T12" fmla="*/ 9 w 29"/>
                    <a:gd name="T13" fmla="*/ 39 h 47"/>
                    <a:gd name="T14" fmla="*/ 15 w 29"/>
                    <a:gd name="T15" fmla="*/ 46 h 47"/>
                    <a:gd name="T16" fmla="*/ 21 w 29"/>
                    <a:gd name="T17" fmla="*/ 46 h 47"/>
                    <a:gd name="T18" fmla="*/ 28 w 29"/>
                    <a:gd name="T19" fmla="*/ 46 h 47"/>
                    <a:gd name="T20" fmla="*/ 28 w 29"/>
                    <a:gd name="T21" fmla="*/ 35 h 47"/>
                    <a:gd name="T22" fmla="*/ 21 w 29"/>
                    <a:gd name="T23" fmla="*/ 21 h 47"/>
                    <a:gd name="T24" fmla="*/ 21 w 29"/>
                    <a:gd name="T25" fmla="*/ 25 h 47"/>
                    <a:gd name="T26" fmla="*/ 15 w 29"/>
                    <a:gd name="T27" fmla="*/ 25 h 47"/>
                    <a:gd name="T28" fmla="*/ 12 w 29"/>
                    <a:gd name="T29" fmla="*/ 25 h 47"/>
                    <a:gd name="T30" fmla="*/ 7 w 29"/>
                    <a:gd name="T31" fmla="*/ 19 h 47"/>
                    <a:gd name="T32" fmla="*/ 4 w 29"/>
                    <a:gd name="T33" fmla="*/ 12 h 47"/>
                    <a:gd name="T34" fmla="*/ 0 w 29"/>
                    <a:gd name="T35" fmla="*/ 0 h 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47"/>
                    <a:gd name="T56" fmla="*/ 29 w 29"/>
                    <a:gd name="T57" fmla="*/ 47 h 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4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4" y="21"/>
                      </a:lnTo>
                      <a:lnTo>
                        <a:pt x="4" y="30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1" y="46"/>
                      </a:lnTo>
                      <a:lnTo>
                        <a:pt x="28" y="46"/>
                      </a:lnTo>
                      <a:lnTo>
                        <a:pt x="28" y="35"/>
                      </a:lnTo>
                      <a:lnTo>
                        <a:pt x="21" y="21"/>
                      </a:lnTo>
                      <a:lnTo>
                        <a:pt x="21" y="25"/>
                      </a:lnTo>
                      <a:lnTo>
                        <a:pt x="15" y="25"/>
                      </a:lnTo>
                      <a:lnTo>
                        <a:pt x="12" y="25"/>
                      </a:lnTo>
                      <a:lnTo>
                        <a:pt x="7" y="19"/>
                      </a:lnTo>
                      <a:lnTo>
                        <a:pt x="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3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80" name="Freeform 146"/>
                <p:cNvSpPr>
                  <a:spLocks/>
                </p:cNvSpPr>
                <p:nvPr/>
              </p:nvSpPr>
              <p:spPr bwMode="auto">
                <a:xfrm>
                  <a:off x="1176" y="2884"/>
                  <a:ext cx="26" cy="48"/>
                </a:xfrm>
                <a:custGeom>
                  <a:avLst/>
                  <a:gdLst>
                    <a:gd name="T0" fmla="*/ 25 w 26"/>
                    <a:gd name="T1" fmla="*/ 0 h 48"/>
                    <a:gd name="T2" fmla="*/ 25 w 26"/>
                    <a:gd name="T3" fmla="*/ 18 h 48"/>
                    <a:gd name="T4" fmla="*/ 25 w 26"/>
                    <a:gd name="T5" fmla="*/ 14 h 48"/>
                    <a:gd name="T6" fmla="*/ 22 w 26"/>
                    <a:gd name="T7" fmla="*/ 18 h 48"/>
                    <a:gd name="T8" fmla="*/ 19 w 26"/>
                    <a:gd name="T9" fmla="*/ 28 h 48"/>
                    <a:gd name="T10" fmla="*/ 16 w 26"/>
                    <a:gd name="T11" fmla="*/ 37 h 48"/>
                    <a:gd name="T12" fmla="*/ 11 w 26"/>
                    <a:gd name="T13" fmla="*/ 40 h 48"/>
                    <a:gd name="T14" fmla="*/ 7 w 26"/>
                    <a:gd name="T15" fmla="*/ 47 h 48"/>
                    <a:gd name="T16" fmla="*/ 1 w 26"/>
                    <a:gd name="T17" fmla="*/ 47 h 48"/>
                    <a:gd name="T18" fmla="*/ 1 w 26"/>
                    <a:gd name="T19" fmla="*/ 44 h 48"/>
                    <a:gd name="T20" fmla="*/ 0 w 26"/>
                    <a:gd name="T21" fmla="*/ 38 h 48"/>
                    <a:gd name="T22" fmla="*/ 0 w 26"/>
                    <a:gd name="T23" fmla="*/ 37 h 48"/>
                    <a:gd name="T24" fmla="*/ 0 w 26"/>
                    <a:gd name="T25" fmla="*/ 31 h 48"/>
                    <a:gd name="T26" fmla="*/ 1 w 26"/>
                    <a:gd name="T27" fmla="*/ 24 h 48"/>
                    <a:gd name="T28" fmla="*/ 7 w 26"/>
                    <a:gd name="T29" fmla="*/ 26 h 48"/>
                    <a:gd name="T30" fmla="*/ 11 w 26"/>
                    <a:gd name="T31" fmla="*/ 26 h 48"/>
                    <a:gd name="T32" fmla="*/ 14 w 26"/>
                    <a:gd name="T33" fmla="*/ 26 h 48"/>
                    <a:gd name="T34" fmla="*/ 22 w 26"/>
                    <a:gd name="T35" fmla="*/ 8 h 48"/>
                    <a:gd name="T36" fmla="*/ 25 w 26"/>
                    <a:gd name="T37" fmla="*/ 0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"/>
                    <a:gd name="T58" fmla="*/ 0 h 48"/>
                    <a:gd name="T59" fmla="*/ 26 w 26"/>
                    <a:gd name="T60" fmla="*/ 48 h 4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" h="48">
                      <a:moveTo>
                        <a:pt x="25" y="0"/>
                      </a:moveTo>
                      <a:lnTo>
                        <a:pt x="25" y="18"/>
                      </a:lnTo>
                      <a:lnTo>
                        <a:pt x="25" y="14"/>
                      </a:lnTo>
                      <a:lnTo>
                        <a:pt x="22" y="18"/>
                      </a:lnTo>
                      <a:lnTo>
                        <a:pt x="19" y="28"/>
                      </a:lnTo>
                      <a:lnTo>
                        <a:pt x="16" y="37"/>
                      </a:lnTo>
                      <a:lnTo>
                        <a:pt x="11" y="40"/>
                      </a:lnTo>
                      <a:lnTo>
                        <a:pt x="7" y="47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7" y="26"/>
                      </a:lnTo>
                      <a:lnTo>
                        <a:pt x="11" y="26"/>
                      </a:lnTo>
                      <a:lnTo>
                        <a:pt x="14" y="26"/>
                      </a:lnTo>
                      <a:lnTo>
                        <a:pt x="22" y="8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DF3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034" name="Rectangle 147"/>
          <p:cNvSpPr>
            <a:spLocks noChangeArrowheads="1"/>
          </p:cNvSpPr>
          <p:nvPr/>
        </p:nvSpPr>
        <p:spPr bwMode="auto">
          <a:xfrm>
            <a:off x="2876551" y="3014664"/>
            <a:ext cx="164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6512" rIns="69850" bIns="36512">
            <a:spAutoFit/>
          </a:bodyPr>
          <a:lstStyle/>
          <a:p>
            <a:pPr algn="ctr" defTabSz="536575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BUSINESS UNITS</a:t>
            </a:r>
            <a:endParaRPr lang="en-US" sz="1400" b="1" dirty="0">
              <a:solidFill>
                <a:srgbClr val="80008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649" name="Group 148"/>
          <p:cNvGrpSpPr>
            <a:grpSpLocks/>
          </p:cNvGrpSpPr>
          <p:nvPr/>
        </p:nvGrpSpPr>
        <p:grpSpPr bwMode="auto">
          <a:xfrm>
            <a:off x="2959100" y="1895476"/>
            <a:ext cx="1582738" cy="1001713"/>
            <a:chOff x="904" y="1194"/>
            <a:chExt cx="997" cy="631"/>
          </a:xfrm>
        </p:grpSpPr>
        <p:sp>
          <p:nvSpPr>
            <p:cNvPr id="26656" name="AutoShape 149"/>
            <p:cNvSpPr>
              <a:spLocks noChangeArrowheads="1"/>
            </p:cNvSpPr>
            <p:nvPr/>
          </p:nvSpPr>
          <p:spPr bwMode="auto">
            <a:xfrm>
              <a:off x="904" y="1194"/>
              <a:ext cx="997" cy="631"/>
            </a:xfrm>
            <a:prstGeom prst="roundRect">
              <a:avLst>
                <a:gd name="adj" fmla="val 12495"/>
              </a:avLst>
            </a:prstGeom>
            <a:solidFill>
              <a:srgbClr val="FEF8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57" name="Group 150"/>
            <p:cNvGrpSpPr>
              <a:grpSpLocks/>
            </p:cNvGrpSpPr>
            <p:nvPr/>
          </p:nvGrpSpPr>
          <p:grpSpPr bwMode="auto">
            <a:xfrm>
              <a:off x="1124" y="1242"/>
              <a:ext cx="665" cy="512"/>
              <a:chOff x="1124" y="1242"/>
              <a:chExt cx="665" cy="512"/>
            </a:xfrm>
          </p:grpSpPr>
          <p:sp>
            <p:nvSpPr>
              <p:cNvPr id="1058" name="Line 151"/>
              <p:cNvSpPr>
                <a:spLocks noChangeShapeType="1"/>
              </p:cNvSpPr>
              <p:nvPr/>
            </p:nvSpPr>
            <p:spPr bwMode="auto">
              <a:xfrm>
                <a:off x="1408" y="1370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9" name="Freeform 152"/>
              <p:cNvSpPr>
                <a:spLocks/>
              </p:cNvSpPr>
              <p:nvPr/>
            </p:nvSpPr>
            <p:spPr bwMode="auto">
              <a:xfrm>
                <a:off x="1163" y="1430"/>
                <a:ext cx="514" cy="79"/>
              </a:xfrm>
              <a:custGeom>
                <a:avLst/>
                <a:gdLst>
                  <a:gd name="T0" fmla="*/ 0 w 514"/>
                  <a:gd name="T1" fmla="*/ 68 h 79"/>
                  <a:gd name="T2" fmla="*/ 0 w 514"/>
                  <a:gd name="T3" fmla="*/ 0 h 79"/>
                  <a:gd name="T4" fmla="*/ 513 w 514"/>
                  <a:gd name="T5" fmla="*/ 0 h 79"/>
                  <a:gd name="T6" fmla="*/ 513 w 514"/>
                  <a:gd name="T7" fmla="*/ 78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4"/>
                  <a:gd name="T13" fmla="*/ 0 h 79"/>
                  <a:gd name="T14" fmla="*/ 514 w 514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4" h="79">
                    <a:moveTo>
                      <a:pt x="0" y="68"/>
                    </a:moveTo>
                    <a:lnTo>
                      <a:pt x="0" y="0"/>
                    </a:lnTo>
                    <a:lnTo>
                      <a:pt x="513" y="0"/>
                    </a:lnTo>
                    <a:lnTo>
                      <a:pt x="513" y="78"/>
                    </a:lnTo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0" name="Rectangle 153"/>
              <p:cNvSpPr>
                <a:spLocks noChangeArrowheads="1"/>
              </p:cNvSpPr>
              <p:nvPr/>
            </p:nvSpPr>
            <p:spPr bwMode="auto">
              <a:xfrm>
                <a:off x="1328" y="1242"/>
                <a:ext cx="192" cy="123"/>
              </a:xfrm>
              <a:prstGeom prst="rect">
                <a:avLst/>
              </a:prstGeom>
              <a:solidFill>
                <a:srgbClr val="00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1" name="Rectangle 154"/>
              <p:cNvSpPr>
                <a:spLocks noChangeArrowheads="1"/>
              </p:cNvSpPr>
              <p:nvPr/>
            </p:nvSpPr>
            <p:spPr bwMode="auto">
              <a:xfrm>
                <a:off x="1124" y="1503"/>
                <a:ext cx="90" cy="251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2" name="Rectangle 155"/>
              <p:cNvSpPr>
                <a:spLocks noChangeArrowheads="1"/>
              </p:cNvSpPr>
              <p:nvPr/>
            </p:nvSpPr>
            <p:spPr bwMode="auto">
              <a:xfrm>
                <a:off x="1287" y="1503"/>
                <a:ext cx="92" cy="25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Rectangle 156"/>
              <p:cNvSpPr>
                <a:spLocks noChangeArrowheads="1"/>
              </p:cNvSpPr>
              <p:nvPr/>
            </p:nvSpPr>
            <p:spPr bwMode="auto">
              <a:xfrm>
                <a:off x="1453" y="1503"/>
                <a:ext cx="89" cy="251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4" name="Rectangle 157"/>
              <p:cNvSpPr>
                <a:spLocks noChangeArrowheads="1"/>
              </p:cNvSpPr>
              <p:nvPr/>
            </p:nvSpPr>
            <p:spPr bwMode="auto">
              <a:xfrm>
                <a:off x="1616" y="1503"/>
                <a:ext cx="90" cy="251"/>
              </a:xfrm>
              <a:prstGeom prst="rect">
                <a:avLst/>
              </a:prstGeom>
              <a:solidFill>
                <a:srgbClr val="081D5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5" name="Line 158"/>
              <p:cNvSpPr>
                <a:spLocks noChangeShapeType="1"/>
              </p:cNvSpPr>
              <p:nvPr/>
            </p:nvSpPr>
            <p:spPr bwMode="auto">
              <a:xfrm>
                <a:off x="1499" y="1436"/>
                <a:ext cx="0" cy="61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6" name="Line 159"/>
              <p:cNvSpPr>
                <a:spLocks noChangeShapeType="1"/>
              </p:cNvSpPr>
              <p:nvPr/>
            </p:nvSpPr>
            <p:spPr bwMode="auto">
              <a:xfrm>
                <a:off x="1336" y="1426"/>
                <a:ext cx="0" cy="59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160"/>
              <p:cNvSpPr>
                <a:spLocks/>
              </p:cNvSpPr>
              <p:nvPr/>
            </p:nvSpPr>
            <p:spPr bwMode="auto">
              <a:xfrm>
                <a:off x="1665" y="1430"/>
                <a:ext cx="124" cy="201"/>
              </a:xfrm>
              <a:custGeom>
                <a:avLst/>
                <a:gdLst>
                  <a:gd name="T0" fmla="*/ 0 w 124"/>
                  <a:gd name="T1" fmla="*/ 0 h 201"/>
                  <a:gd name="T2" fmla="*/ 123 w 124"/>
                  <a:gd name="T3" fmla="*/ 0 h 201"/>
                  <a:gd name="T4" fmla="*/ 123 w 124"/>
                  <a:gd name="T5" fmla="*/ 200 h 201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01"/>
                  <a:gd name="T11" fmla="*/ 124 w 124"/>
                  <a:gd name="T12" fmla="*/ 201 h 2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01">
                    <a:moveTo>
                      <a:pt x="0" y="0"/>
                    </a:moveTo>
                    <a:lnTo>
                      <a:pt x="123" y="0"/>
                    </a:lnTo>
                    <a:lnTo>
                      <a:pt x="123" y="200"/>
                    </a:lnTo>
                  </a:path>
                </a:pathLst>
              </a:custGeom>
              <a:noFill/>
              <a:ln w="12700" cap="rnd">
                <a:solidFill>
                  <a:srgbClr val="FC0128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36" name="Rectangle 161"/>
          <p:cNvSpPr>
            <a:spLocks noChangeArrowheads="1"/>
          </p:cNvSpPr>
          <p:nvPr/>
        </p:nvSpPr>
        <p:spPr bwMode="auto">
          <a:xfrm>
            <a:off x="7812089" y="2997201"/>
            <a:ext cx="1717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6512" rIns="69850" bIns="36512">
            <a:spAutoFit/>
          </a:bodyPr>
          <a:lstStyle/>
          <a:p>
            <a:pPr algn="ctr" defTabSz="536575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EXECUTIVE TEAM</a:t>
            </a:r>
          </a:p>
        </p:txBody>
      </p:sp>
      <p:grpSp>
        <p:nvGrpSpPr>
          <p:cNvPr id="26653" name="Group 162"/>
          <p:cNvGrpSpPr>
            <a:grpSpLocks/>
          </p:cNvGrpSpPr>
          <p:nvPr/>
        </p:nvGrpSpPr>
        <p:grpSpPr bwMode="auto">
          <a:xfrm>
            <a:off x="7881939" y="1895476"/>
            <a:ext cx="1577975" cy="1001713"/>
            <a:chOff x="4005" y="1194"/>
            <a:chExt cx="994" cy="631"/>
          </a:xfrm>
        </p:grpSpPr>
        <p:sp>
          <p:nvSpPr>
            <p:cNvPr id="26654" name="AutoShape 163"/>
            <p:cNvSpPr>
              <a:spLocks noChangeArrowheads="1"/>
            </p:cNvSpPr>
            <p:nvPr/>
          </p:nvSpPr>
          <p:spPr bwMode="auto">
            <a:xfrm>
              <a:off x="4005" y="1194"/>
              <a:ext cx="994" cy="631"/>
            </a:xfrm>
            <a:prstGeom prst="roundRect">
              <a:avLst>
                <a:gd name="adj" fmla="val 12495"/>
              </a:avLst>
            </a:prstGeom>
            <a:solidFill>
              <a:srgbClr val="FEF8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8" name="Object 4"/>
            <p:cNvGraphicFramePr>
              <a:graphicFrameLocks/>
            </p:cNvGraphicFramePr>
            <p:nvPr/>
          </p:nvGraphicFramePr>
          <p:xfrm>
            <a:off x="4131" y="1206"/>
            <a:ext cx="68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3" r:id="rId4" imgW="11782425" imgH="9966325" progId="">
                    <p:embed/>
                  </p:oleObj>
                </mc:Choice>
                <mc:Fallback>
                  <p:oleObj r:id="rId4" imgW="11782425" imgH="9966325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1" y="1206"/>
                          <a:ext cx="68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8" name="Rectangle 165"/>
          <p:cNvSpPr>
            <a:spLocks noChangeArrowheads="1"/>
          </p:cNvSpPr>
          <p:nvPr/>
        </p:nvSpPr>
        <p:spPr bwMode="auto">
          <a:xfrm>
            <a:off x="7977189" y="4845051"/>
            <a:ext cx="1406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6512" rIns="69850" bIns="36512">
            <a:spAutoFit/>
          </a:bodyPr>
          <a:lstStyle/>
          <a:p>
            <a:pPr algn="ctr" defTabSz="536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INFORMATION</a:t>
            </a:r>
          </a:p>
          <a:p>
            <a:pPr algn="ctr" defTabSz="536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TECHNOLOGY</a:t>
            </a:r>
            <a:endParaRPr lang="en-US" sz="1400" b="1">
              <a:solidFill>
                <a:srgbClr val="800080"/>
              </a:solidFill>
              <a:latin typeface="Arial" charset="0"/>
              <a:cs typeface="Arial" charset="0"/>
            </a:endParaRPr>
          </a:p>
        </p:txBody>
      </p:sp>
      <p:sp>
        <p:nvSpPr>
          <p:cNvPr id="1039" name="Rectangle 166"/>
          <p:cNvSpPr>
            <a:spLocks noChangeArrowheads="1"/>
          </p:cNvSpPr>
          <p:nvPr/>
        </p:nvSpPr>
        <p:spPr bwMode="auto">
          <a:xfrm>
            <a:off x="5181600" y="6030914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850" tIns="36512" rIns="69850" bIns="36512">
            <a:spAutoFit/>
          </a:bodyPr>
          <a:lstStyle/>
          <a:p>
            <a:pPr algn="ctr" defTabSz="536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BUDGETS AND CAPITAL INVESTMENTS</a:t>
            </a:r>
          </a:p>
        </p:txBody>
      </p:sp>
      <p:sp>
        <p:nvSpPr>
          <p:cNvPr id="1040" name="Line 167"/>
          <p:cNvSpPr>
            <a:spLocks noChangeShapeType="1"/>
          </p:cNvSpPr>
          <p:nvPr/>
        </p:nvSpPr>
        <p:spPr bwMode="auto">
          <a:xfrm>
            <a:off x="4610101" y="2324101"/>
            <a:ext cx="893763" cy="466725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1" name="Line 168"/>
          <p:cNvSpPr>
            <a:spLocks noChangeShapeType="1"/>
          </p:cNvSpPr>
          <p:nvPr/>
        </p:nvSpPr>
        <p:spPr bwMode="auto">
          <a:xfrm flipV="1">
            <a:off x="4619626" y="3786189"/>
            <a:ext cx="830263" cy="428625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Line 169"/>
          <p:cNvSpPr>
            <a:spLocks noChangeShapeType="1"/>
          </p:cNvSpPr>
          <p:nvPr/>
        </p:nvSpPr>
        <p:spPr bwMode="auto">
          <a:xfrm flipH="1">
            <a:off x="7015164" y="2305051"/>
            <a:ext cx="814387" cy="550863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Line 170"/>
          <p:cNvSpPr>
            <a:spLocks noChangeShapeType="1"/>
          </p:cNvSpPr>
          <p:nvPr/>
        </p:nvSpPr>
        <p:spPr bwMode="auto">
          <a:xfrm flipH="1" flipV="1">
            <a:off x="6951664" y="3738563"/>
            <a:ext cx="801687" cy="47625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655" name="Group 171"/>
          <p:cNvGrpSpPr>
            <a:grpSpLocks/>
          </p:cNvGrpSpPr>
          <p:nvPr/>
        </p:nvGrpSpPr>
        <p:grpSpPr bwMode="auto">
          <a:xfrm>
            <a:off x="7881938" y="3776663"/>
            <a:ext cx="1581150" cy="1001712"/>
            <a:chOff x="4005" y="2379"/>
            <a:chExt cx="996" cy="631"/>
          </a:xfrm>
        </p:grpSpPr>
        <p:sp>
          <p:nvSpPr>
            <p:cNvPr id="26652" name="AutoShape 172"/>
            <p:cNvSpPr>
              <a:spLocks noChangeArrowheads="1"/>
            </p:cNvSpPr>
            <p:nvPr/>
          </p:nvSpPr>
          <p:spPr bwMode="auto">
            <a:xfrm>
              <a:off x="4005" y="2379"/>
              <a:ext cx="996" cy="631"/>
            </a:xfrm>
            <a:prstGeom prst="roundRect">
              <a:avLst>
                <a:gd name="adj" fmla="val 12495"/>
              </a:avLst>
            </a:prstGeom>
            <a:solidFill>
              <a:srgbClr val="FEF8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54" name="Picture 173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2447"/>
              <a:ext cx="63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57" name="Group 174"/>
          <p:cNvGrpSpPr>
            <a:grpSpLocks/>
          </p:cNvGrpSpPr>
          <p:nvPr/>
        </p:nvGrpSpPr>
        <p:grpSpPr bwMode="auto">
          <a:xfrm>
            <a:off x="5462589" y="4970463"/>
            <a:ext cx="1577975" cy="1001712"/>
            <a:chOff x="2477" y="2977"/>
            <a:chExt cx="994" cy="631"/>
          </a:xfrm>
        </p:grpSpPr>
        <p:sp>
          <p:nvSpPr>
            <p:cNvPr id="26650" name="AutoShape 175"/>
            <p:cNvSpPr>
              <a:spLocks noChangeArrowheads="1"/>
            </p:cNvSpPr>
            <p:nvPr/>
          </p:nvSpPr>
          <p:spPr bwMode="auto">
            <a:xfrm>
              <a:off x="2477" y="2977"/>
              <a:ext cx="994" cy="631"/>
            </a:xfrm>
            <a:prstGeom prst="roundRect">
              <a:avLst>
                <a:gd name="adj" fmla="val 12495"/>
              </a:avLst>
            </a:prstGeom>
            <a:solidFill>
              <a:srgbClr val="FEF8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52" name="Picture 17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026"/>
              <a:ext cx="618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5267326" y="2109789"/>
          <a:ext cx="19034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WordArt 2.0" r:id="rId8" imgW="6091238" imgH="4060825" progId="MSWordArt.2">
                  <p:embed/>
                </p:oleObj>
              </mc:Choice>
              <mc:Fallback>
                <p:oleObj name="WordArt 2.0" r:id="rId8" imgW="6091238" imgH="4060825" progId="MSWordArt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6" y="2109789"/>
                        <a:ext cx="19034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5302251" y="3155951"/>
          <a:ext cx="19034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WordArt 2.0" r:id="rId10" imgW="6091238" imgH="4060825" progId="MSWordArt.2">
                  <p:embed/>
                </p:oleObj>
              </mc:Choice>
              <mc:Fallback>
                <p:oleObj name="WordArt 2.0" r:id="rId10" imgW="6091238" imgH="4060825" progId="MSWordArt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1" y="3155951"/>
                        <a:ext cx="19034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179"/>
          <p:cNvSpPr>
            <a:spLocks noChangeArrowheads="1"/>
          </p:cNvSpPr>
          <p:nvPr/>
        </p:nvSpPr>
        <p:spPr bwMode="auto">
          <a:xfrm>
            <a:off x="1676400" y="914400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The Balanced Scorecard process allows an organization to align and focus all its resources on its strategy</a:t>
            </a:r>
          </a:p>
        </p:txBody>
      </p:sp>
      <p:sp>
        <p:nvSpPr>
          <p:cNvPr id="1047" name="Title 182"/>
          <p:cNvSpPr>
            <a:spLocks noGrp="1"/>
          </p:cNvSpPr>
          <p:nvPr>
            <p:ph type="title"/>
          </p:nvPr>
        </p:nvSpPr>
        <p:spPr>
          <a:xfrm>
            <a:off x="3324226" y="0"/>
            <a:ext cx="7345363" cy="762000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latin typeface="Arial Narrow" pitchFamily="34" charset="0"/>
              </a:rPr>
              <a:t>Role of BSC…</a:t>
            </a:r>
            <a:endParaRPr lang="en-US" b="1" dirty="0" smtClean="0"/>
          </a:p>
        </p:txBody>
      </p:sp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7" y="5778500"/>
            <a:ext cx="931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80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4" grpId="0"/>
      <p:bldP spid="1036" grpId="0"/>
      <p:bldP spid="1038" grpId="0"/>
      <p:bldP spid="10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4" y="202130"/>
            <a:ext cx="11508449" cy="63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6" y="304834"/>
            <a:ext cx="11367733" cy="6394350"/>
          </a:xfrm>
        </p:spPr>
      </p:pic>
    </p:spTree>
    <p:extLst>
      <p:ext uri="{BB962C8B-B14F-4D97-AF65-F5344CB8AC3E}">
        <p14:creationId xmlns:p14="http://schemas.microsoft.com/office/powerpoint/2010/main" val="2542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8668</TotalTime>
  <Words>1773</Words>
  <Application>Microsoft Office PowerPoint</Application>
  <PresentationFormat>Custom</PresentationFormat>
  <Paragraphs>498</Paragraphs>
  <Slides>26</Slides>
  <Notes>7</Notes>
  <HiddenSlides>1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Office Theme</vt:lpstr>
      <vt:lpstr>WordArt 2.0</vt:lpstr>
      <vt:lpstr>Bitmap Image</vt:lpstr>
      <vt:lpstr>PowerPoint Presentation</vt:lpstr>
      <vt:lpstr>What is Balanced Score Card (BSC)?</vt:lpstr>
      <vt:lpstr>Balanced Score Card…</vt:lpstr>
      <vt:lpstr>Leading and Lagging Indicators – Cause &amp; Effect Chain</vt:lpstr>
      <vt:lpstr>Scorecard Logic </vt:lpstr>
      <vt:lpstr>PowerPoint Presentation</vt:lpstr>
      <vt:lpstr>Role of BSC…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Balanced Scorecard? </vt:lpstr>
      <vt:lpstr>PowerPoint Presentation</vt:lpstr>
      <vt:lpstr>Ministry of Public Service  (MoPS)-Uganda Strategy Map  </vt:lpstr>
      <vt:lpstr>Ministry of Local Government Integrated Strategy Map</vt:lpstr>
      <vt:lpstr>Integrated Strategy Map</vt:lpstr>
      <vt:lpstr>Entebbe Municipality Council Integrated Strategy  Map</vt:lpstr>
      <vt:lpstr>Mbale City Integrated Strategy Map</vt:lpstr>
      <vt:lpstr>BSC Terminology</vt:lpstr>
      <vt:lpstr> Characteristics of Good Strategic Objectives </vt:lpstr>
      <vt:lpstr>KPIs Can Be Leading or Lagging</vt:lpstr>
      <vt:lpstr>Concrete Language Is More Memorable and Measurable</vt:lpstr>
      <vt:lpstr>Targets &amp; Thresholds</vt:lpstr>
      <vt:lpstr>Change Management Sometimes Means Changing the Culture</vt:lpstr>
      <vt:lpstr>Thank You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prossie</cp:lastModifiedBy>
  <cp:revision>93</cp:revision>
  <dcterms:created xsi:type="dcterms:W3CDTF">2022-06-29T04:57:04Z</dcterms:created>
  <dcterms:modified xsi:type="dcterms:W3CDTF">2022-10-30T14:45:23Z</dcterms:modified>
</cp:coreProperties>
</file>