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89" r:id="rId2"/>
    <p:sldId id="294" r:id="rId3"/>
    <p:sldId id="295" r:id="rId4"/>
    <p:sldId id="297" r:id="rId5"/>
    <p:sldId id="296" r:id="rId6"/>
    <p:sldId id="308" r:id="rId7"/>
    <p:sldId id="298" r:id="rId8"/>
    <p:sldId id="309" r:id="rId9"/>
    <p:sldId id="311" r:id="rId10"/>
    <p:sldId id="305" r:id="rId11"/>
    <p:sldId id="274" r:id="rId12"/>
    <p:sldId id="304" r:id="rId13"/>
    <p:sldId id="310" r:id="rId14"/>
    <p:sldId id="306" r:id="rId15"/>
    <p:sldId id="312" r:id="rId16"/>
    <p:sldId id="256" r:id="rId17"/>
    <p:sldId id="264" r:id="rId18"/>
    <p:sldId id="257" r:id="rId19"/>
    <p:sldId id="275" r:id="rId20"/>
    <p:sldId id="265" r:id="rId21"/>
    <p:sldId id="259" r:id="rId22"/>
    <p:sldId id="317" r:id="rId23"/>
    <p:sldId id="318" r:id="rId24"/>
    <p:sldId id="319" r:id="rId25"/>
    <p:sldId id="320" r:id="rId26"/>
    <p:sldId id="321"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Lst>
  <p:sldSz cx="12192000" cy="6858000"/>
  <p:notesSz cx="6858000" cy="9144000"/>
  <p:custShowLst>
    <p:custShow name="Custom Show 1" id="0">
      <p:sldLst>
        <p:sld r:id="rId8"/>
        <p:sld r:id="rId8"/>
        <p:sld r:id="rId11"/>
        <p:sld r:id="rId12"/>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20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76D605-F837-4F2A-A86D-B36C80C4FABC}"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3E703939-A064-4503-B6E7-1EA6FEF419BC}">
      <dgm:prSet/>
      <dgm:spPr/>
      <dgm:t>
        <a:bodyPr/>
        <a:lstStyle/>
        <a:p>
          <a:pPr algn="just"/>
          <a:r>
            <a:rPr lang="en-GB">
              <a:latin typeface="Book Antiqua" panose="02040602050305030304" pitchFamily="18" charset="0"/>
            </a:rPr>
            <a:t>Because so many other critical components—strategy mapping, performance measures and targets, and strategic initiatives—are derived from them, strategic objectives are considered the DNA of the Balanced Scorecard system. </a:t>
          </a:r>
          <a:endParaRPr lang="en-US">
            <a:latin typeface="Book Antiqua" panose="02040602050305030304" pitchFamily="18" charset="0"/>
          </a:endParaRPr>
        </a:p>
      </dgm:t>
    </dgm:pt>
    <dgm:pt modelId="{523E88A5-1FCE-4318-91A9-A717549A27FB}" type="parTrans" cxnId="{96466AED-BCB2-4862-82A1-21376FAA4DB6}">
      <dgm:prSet/>
      <dgm:spPr/>
      <dgm:t>
        <a:bodyPr/>
        <a:lstStyle/>
        <a:p>
          <a:pPr algn="just"/>
          <a:endParaRPr lang="en-US"/>
        </a:p>
      </dgm:t>
    </dgm:pt>
    <dgm:pt modelId="{8C769185-C1C1-4E99-984D-3547CE15FA1A}" type="sibTrans" cxnId="{96466AED-BCB2-4862-82A1-21376FAA4DB6}">
      <dgm:prSet/>
      <dgm:spPr/>
      <dgm:t>
        <a:bodyPr/>
        <a:lstStyle/>
        <a:p>
          <a:pPr algn="just"/>
          <a:endParaRPr lang="en-US"/>
        </a:p>
      </dgm:t>
    </dgm:pt>
    <dgm:pt modelId="{6D422759-B474-46ED-B55D-170B080307A7}">
      <dgm:prSet custT="1"/>
      <dgm:spPr/>
      <dgm:t>
        <a:bodyPr/>
        <a:lstStyle/>
        <a:p>
          <a:pPr algn="just"/>
          <a:r>
            <a:rPr lang="en-GB" sz="4000" dirty="0"/>
            <a:t>Chaining of objectives to form a strategy map</a:t>
          </a:r>
          <a:endParaRPr lang="en-US" sz="4000" dirty="0"/>
        </a:p>
      </dgm:t>
    </dgm:pt>
    <dgm:pt modelId="{97457994-CF07-40D9-AEF0-0036F793BA29}" type="parTrans" cxnId="{053C906C-3852-47F5-87E3-5BEF2D86DA05}">
      <dgm:prSet/>
      <dgm:spPr/>
      <dgm:t>
        <a:bodyPr/>
        <a:lstStyle/>
        <a:p>
          <a:pPr algn="just"/>
          <a:endParaRPr lang="en-US"/>
        </a:p>
      </dgm:t>
    </dgm:pt>
    <dgm:pt modelId="{58BF71A1-74F0-488F-BE63-FACBDE47DE95}" type="sibTrans" cxnId="{053C906C-3852-47F5-87E3-5BEF2D86DA05}">
      <dgm:prSet/>
      <dgm:spPr/>
      <dgm:t>
        <a:bodyPr/>
        <a:lstStyle/>
        <a:p>
          <a:pPr algn="just"/>
          <a:endParaRPr lang="en-US"/>
        </a:p>
      </dgm:t>
    </dgm:pt>
    <dgm:pt modelId="{FD10DCD5-AACB-4E80-BDA6-7F9B9429BB57}" type="pres">
      <dgm:prSet presAssocID="{2276D605-F837-4F2A-A86D-B36C80C4FABC}" presName="linear" presStyleCnt="0">
        <dgm:presLayoutVars>
          <dgm:animLvl val="lvl"/>
          <dgm:resizeHandles val="exact"/>
        </dgm:presLayoutVars>
      </dgm:prSet>
      <dgm:spPr/>
      <dgm:t>
        <a:bodyPr/>
        <a:lstStyle/>
        <a:p>
          <a:endParaRPr lang="en-US"/>
        </a:p>
      </dgm:t>
    </dgm:pt>
    <dgm:pt modelId="{D7FB8C69-E71F-48A2-9B49-8CD84690F724}" type="pres">
      <dgm:prSet presAssocID="{3E703939-A064-4503-B6E7-1EA6FEF419BC}" presName="parentText" presStyleLbl="node1" presStyleIdx="0" presStyleCnt="2">
        <dgm:presLayoutVars>
          <dgm:chMax val="0"/>
          <dgm:bulletEnabled val="1"/>
        </dgm:presLayoutVars>
      </dgm:prSet>
      <dgm:spPr/>
      <dgm:t>
        <a:bodyPr/>
        <a:lstStyle/>
        <a:p>
          <a:endParaRPr lang="en-US"/>
        </a:p>
      </dgm:t>
    </dgm:pt>
    <dgm:pt modelId="{6CF2D7D2-43EE-41CA-8A4B-070A4F59160A}" type="pres">
      <dgm:prSet presAssocID="{8C769185-C1C1-4E99-984D-3547CE15FA1A}" presName="spacer" presStyleCnt="0"/>
      <dgm:spPr/>
    </dgm:pt>
    <dgm:pt modelId="{AE9AA363-5B29-4739-B62C-44FC197A1C09}" type="pres">
      <dgm:prSet presAssocID="{6D422759-B474-46ED-B55D-170B080307A7}" presName="parentText" presStyleLbl="node1" presStyleIdx="1" presStyleCnt="2">
        <dgm:presLayoutVars>
          <dgm:chMax val="0"/>
          <dgm:bulletEnabled val="1"/>
        </dgm:presLayoutVars>
      </dgm:prSet>
      <dgm:spPr/>
      <dgm:t>
        <a:bodyPr/>
        <a:lstStyle/>
        <a:p>
          <a:endParaRPr lang="en-US"/>
        </a:p>
      </dgm:t>
    </dgm:pt>
  </dgm:ptLst>
  <dgm:cxnLst>
    <dgm:cxn modelId="{AD6A01F2-B2A5-4329-936F-5209AE169E04}" type="presOf" srcId="{6D422759-B474-46ED-B55D-170B080307A7}" destId="{AE9AA363-5B29-4739-B62C-44FC197A1C09}" srcOrd="0" destOrd="0" presId="urn:microsoft.com/office/officeart/2005/8/layout/vList2"/>
    <dgm:cxn modelId="{F3AB74AC-2529-4B41-B4E2-40BD079AFE2E}" type="presOf" srcId="{2276D605-F837-4F2A-A86D-B36C80C4FABC}" destId="{FD10DCD5-AACB-4E80-BDA6-7F9B9429BB57}" srcOrd="0" destOrd="0" presId="urn:microsoft.com/office/officeart/2005/8/layout/vList2"/>
    <dgm:cxn modelId="{053C906C-3852-47F5-87E3-5BEF2D86DA05}" srcId="{2276D605-F837-4F2A-A86D-B36C80C4FABC}" destId="{6D422759-B474-46ED-B55D-170B080307A7}" srcOrd="1" destOrd="0" parTransId="{97457994-CF07-40D9-AEF0-0036F793BA29}" sibTransId="{58BF71A1-74F0-488F-BE63-FACBDE47DE95}"/>
    <dgm:cxn modelId="{A7BAC117-CF3C-4DB7-9B90-6A081D01F06F}" type="presOf" srcId="{3E703939-A064-4503-B6E7-1EA6FEF419BC}" destId="{D7FB8C69-E71F-48A2-9B49-8CD84690F724}" srcOrd="0" destOrd="0" presId="urn:microsoft.com/office/officeart/2005/8/layout/vList2"/>
    <dgm:cxn modelId="{96466AED-BCB2-4862-82A1-21376FAA4DB6}" srcId="{2276D605-F837-4F2A-A86D-B36C80C4FABC}" destId="{3E703939-A064-4503-B6E7-1EA6FEF419BC}" srcOrd="0" destOrd="0" parTransId="{523E88A5-1FCE-4318-91A9-A717549A27FB}" sibTransId="{8C769185-C1C1-4E99-984D-3547CE15FA1A}"/>
    <dgm:cxn modelId="{36C8C168-4BCF-4995-9078-40BC10A263C0}" type="presParOf" srcId="{FD10DCD5-AACB-4E80-BDA6-7F9B9429BB57}" destId="{D7FB8C69-E71F-48A2-9B49-8CD84690F724}" srcOrd="0" destOrd="0" presId="urn:microsoft.com/office/officeart/2005/8/layout/vList2"/>
    <dgm:cxn modelId="{FB77F088-33C3-4597-80AC-02F0E9FA4E6D}" type="presParOf" srcId="{FD10DCD5-AACB-4E80-BDA6-7F9B9429BB57}" destId="{6CF2D7D2-43EE-41CA-8A4B-070A4F59160A}" srcOrd="1" destOrd="0" presId="urn:microsoft.com/office/officeart/2005/8/layout/vList2"/>
    <dgm:cxn modelId="{C66C426F-60FE-4C9B-A514-7BCFB5FCAF1A}" type="presParOf" srcId="{FD10DCD5-AACB-4E80-BDA6-7F9B9429BB57}" destId="{AE9AA363-5B29-4739-B62C-44FC197A1C0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FEAB67-5632-4145-911C-0641E6CF09D6}"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DE8DFF6B-CB65-4585-9F6B-A13AA72178AA}">
      <dgm:prSet/>
      <dgm:spPr/>
      <dgm:t>
        <a:bodyPr/>
        <a:lstStyle/>
        <a:p>
          <a:pPr>
            <a:defRPr b="1"/>
          </a:pPr>
          <a:r>
            <a:rPr lang="en-GB" dirty="0"/>
            <a:t>Including too much detail in objectives</a:t>
          </a:r>
          <a:endParaRPr lang="en-US" dirty="0"/>
        </a:p>
      </dgm:t>
    </dgm:pt>
    <dgm:pt modelId="{16882EEA-9C33-4C98-99EE-4988E0FEFE70}" type="parTrans" cxnId="{EE3DECC6-2CD6-4ACD-8817-C035672C3B65}">
      <dgm:prSet/>
      <dgm:spPr/>
      <dgm:t>
        <a:bodyPr/>
        <a:lstStyle/>
        <a:p>
          <a:endParaRPr lang="en-US"/>
        </a:p>
      </dgm:t>
    </dgm:pt>
    <dgm:pt modelId="{3A1B5581-D4FE-4940-9262-F7D2D8F3C8EE}" type="sibTrans" cxnId="{EE3DECC6-2CD6-4ACD-8817-C035672C3B65}">
      <dgm:prSet phldrT="1"/>
      <dgm:spPr/>
      <dgm:t>
        <a:bodyPr/>
        <a:lstStyle/>
        <a:p>
          <a:r>
            <a:rPr lang="en-US"/>
            <a:t>1</a:t>
          </a:r>
        </a:p>
      </dgm:t>
    </dgm:pt>
    <dgm:pt modelId="{BACC3DA4-0DF5-4049-B33C-2AFE03227D0B}">
      <dgm:prSet/>
      <dgm:spPr/>
      <dgm:t>
        <a:bodyPr/>
        <a:lstStyle/>
        <a:p>
          <a:r>
            <a:rPr lang="en-GB"/>
            <a:t>“Automate the Billing Process to Reduce Costs by 20 percent” may seem like a simply-written objective, but the thought actually contains multiple strategic elements. </a:t>
          </a:r>
          <a:endParaRPr lang="en-US"/>
        </a:p>
      </dgm:t>
    </dgm:pt>
    <dgm:pt modelId="{52E43015-073A-4453-8EFE-851EE0045F26}" type="parTrans" cxnId="{94BB6076-535E-45D0-A711-769406E564A7}">
      <dgm:prSet/>
      <dgm:spPr/>
      <dgm:t>
        <a:bodyPr/>
        <a:lstStyle/>
        <a:p>
          <a:endParaRPr lang="en-US"/>
        </a:p>
      </dgm:t>
    </dgm:pt>
    <dgm:pt modelId="{3C0A5916-0D84-4371-A019-97C92AEE45D7}" type="sibTrans" cxnId="{94BB6076-535E-45D0-A711-769406E564A7}">
      <dgm:prSet/>
      <dgm:spPr/>
      <dgm:t>
        <a:bodyPr/>
        <a:lstStyle/>
        <a:p>
          <a:endParaRPr lang="en-US"/>
        </a:p>
      </dgm:t>
    </dgm:pt>
    <dgm:pt modelId="{80C7B862-4F47-4279-9FAF-CC7B933E80C6}">
      <dgm:prSet/>
      <dgm:spPr/>
      <dgm:t>
        <a:bodyPr/>
        <a:lstStyle/>
        <a:p>
          <a:pPr>
            <a:defRPr b="1"/>
          </a:pPr>
          <a:r>
            <a:rPr lang="en-GB"/>
            <a:t>Confusing organization structure and functions with strategic objectives</a:t>
          </a:r>
          <a:endParaRPr lang="en-US"/>
        </a:p>
      </dgm:t>
    </dgm:pt>
    <dgm:pt modelId="{A679038D-61AC-43A9-ACEE-D431A586CE05}" type="parTrans" cxnId="{5E35CC34-AD69-4ED3-885B-D69AE26D4885}">
      <dgm:prSet/>
      <dgm:spPr/>
      <dgm:t>
        <a:bodyPr/>
        <a:lstStyle/>
        <a:p>
          <a:endParaRPr lang="en-US"/>
        </a:p>
      </dgm:t>
    </dgm:pt>
    <dgm:pt modelId="{167FF0FA-A083-48EC-A812-C95AC3495FA6}" type="sibTrans" cxnId="{5E35CC34-AD69-4ED3-885B-D69AE26D4885}">
      <dgm:prSet phldrT="2"/>
      <dgm:spPr/>
      <dgm:t>
        <a:bodyPr/>
        <a:lstStyle/>
        <a:p>
          <a:r>
            <a:rPr lang="en-US"/>
            <a:t>2</a:t>
          </a:r>
        </a:p>
      </dgm:t>
    </dgm:pt>
    <dgm:pt modelId="{EED12922-D890-44E5-A9EB-B999F28DB7EE}">
      <dgm:prSet/>
      <dgm:spPr/>
      <dgm:t>
        <a:bodyPr/>
        <a:lstStyle/>
        <a:p>
          <a:r>
            <a:rPr lang="en-GB"/>
            <a:t>Improve Human Resources</a:t>
          </a:r>
          <a:endParaRPr lang="en-US"/>
        </a:p>
      </dgm:t>
    </dgm:pt>
    <dgm:pt modelId="{242C7396-E9BB-4247-8C79-976F310DAC6B}" type="parTrans" cxnId="{895414F2-A410-4E5C-9383-B4CB601CBF7E}">
      <dgm:prSet/>
      <dgm:spPr/>
      <dgm:t>
        <a:bodyPr/>
        <a:lstStyle/>
        <a:p>
          <a:endParaRPr lang="en-US"/>
        </a:p>
      </dgm:t>
    </dgm:pt>
    <dgm:pt modelId="{FC7D741E-AE84-4F6D-B8BC-54CE76B0F702}" type="sibTrans" cxnId="{895414F2-A410-4E5C-9383-B4CB601CBF7E}">
      <dgm:prSet/>
      <dgm:spPr/>
      <dgm:t>
        <a:bodyPr/>
        <a:lstStyle/>
        <a:p>
          <a:endParaRPr lang="en-US"/>
        </a:p>
      </dgm:t>
    </dgm:pt>
    <dgm:pt modelId="{CBD2ED11-1260-44D3-854F-F51921F3C145}">
      <dgm:prSet/>
      <dgm:spPr/>
      <dgm:t>
        <a:bodyPr/>
        <a:lstStyle/>
        <a:p>
          <a:r>
            <a:rPr lang="en-GB"/>
            <a:t>Strengthen Information Technology Department</a:t>
          </a:r>
          <a:endParaRPr lang="en-US"/>
        </a:p>
      </dgm:t>
    </dgm:pt>
    <dgm:pt modelId="{A6B70B50-7E33-4894-8DE0-00F46FC39A28}" type="parTrans" cxnId="{0C5CE50E-D45C-40E8-A6D6-E60079C565FB}">
      <dgm:prSet/>
      <dgm:spPr/>
      <dgm:t>
        <a:bodyPr/>
        <a:lstStyle/>
        <a:p>
          <a:endParaRPr lang="en-US"/>
        </a:p>
      </dgm:t>
    </dgm:pt>
    <dgm:pt modelId="{A48042ED-205E-494E-AB2C-96CB11C00187}" type="sibTrans" cxnId="{0C5CE50E-D45C-40E8-A6D6-E60079C565FB}">
      <dgm:prSet/>
      <dgm:spPr/>
      <dgm:t>
        <a:bodyPr/>
        <a:lstStyle/>
        <a:p>
          <a:endParaRPr lang="en-US"/>
        </a:p>
      </dgm:t>
    </dgm:pt>
    <dgm:pt modelId="{0507FF93-8B97-407B-95B4-D79DEAA7BAEF}">
      <dgm:prSet/>
      <dgm:spPr/>
      <dgm:t>
        <a:bodyPr/>
        <a:lstStyle/>
        <a:p>
          <a:pPr>
            <a:defRPr b="1"/>
          </a:pPr>
          <a:r>
            <a:rPr lang="en-GB"/>
            <a:t>Using objectives that are too generic</a:t>
          </a:r>
          <a:endParaRPr lang="en-US"/>
        </a:p>
      </dgm:t>
    </dgm:pt>
    <dgm:pt modelId="{B36290F8-4471-4F62-B301-653CE4BF1046}" type="parTrans" cxnId="{4A920FA8-78B3-4AB5-9362-5F8400DE989F}">
      <dgm:prSet/>
      <dgm:spPr/>
      <dgm:t>
        <a:bodyPr/>
        <a:lstStyle/>
        <a:p>
          <a:endParaRPr lang="en-US"/>
        </a:p>
      </dgm:t>
    </dgm:pt>
    <dgm:pt modelId="{1ED64E62-01BB-4FF8-8BE5-DA4AE7980D5E}" type="sibTrans" cxnId="{4A920FA8-78B3-4AB5-9362-5F8400DE989F}">
      <dgm:prSet phldrT="3"/>
      <dgm:spPr/>
      <dgm:t>
        <a:bodyPr/>
        <a:lstStyle/>
        <a:p>
          <a:r>
            <a:rPr lang="en-US"/>
            <a:t>3</a:t>
          </a:r>
        </a:p>
      </dgm:t>
    </dgm:pt>
    <dgm:pt modelId="{878E2F74-7457-4730-BD62-4D18F1E615C3}">
      <dgm:prSet/>
      <dgm:spPr/>
      <dgm:t>
        <a:bodyPr/>
        <a:lstStyle/>
        <a:p>
          <a:r>
            <a:rPr lang="en-GB"/>
            <a:t>“Increase Revenue” or “Increase Knowledge”</a:t>
          </a:r>
          <a:endParaRPr lang="en-US"/>
        </a:p>
      </dgm:t>
    </dgm:pt>
    <dgm:pt modelId="{F06CA482-AEDB-496D-89CE-5D76330FFE07}" type="parTrans" cxnId="{EED03C0F-E0F0-4F22-AAB7-4AA2D5C60E81}">
      <dgm:prSet/>
      <dgm:spPr/>
      <dgm:t>
        <a:bodyPr/>
        <a:lstStyle/>
        <a:p>
          <a:endParaRPr lang="en-US"/>
        </a:p>
      </dgm:t>
    </dgm:pt>
    <dgm:pt modelId="{4A18A0A8-6440-4AF6-86E4-E5D7F5BB7CC9}" type="sibTrans" cxnId="{EED03C0F-E0F0-4F22-AAB7-4AA2D5C60E81}">
      <dgm:prSet/>
      <dgm:spPr/>
      <dgm:t>
        <a:bodyPr/>
        <a:lstStyle/>
        <a:p>
          <a:endParaRPr lang="en-US"/>
        </a:p>
      </dgm:t>
    </dgm:pt>
    <dgm:pt modelId="{8C963F35-F44A-435F-BFA1-66E1EEA533D5}">
      <dgm:prSet/>
      <dgm:spPr/>
      <dgm:t>
        <a:bodyPr/>
        <a:lstStyle/>
        <a:p>
          <a:r>
            <a:rPr lang="en-GB"/>
            <a:t>Better Increase revenue in Target market</a:t>
          </a:r>
          <a:endParaRPr lang="en-US"/>
        </a:p>
      </dgm:t>
    </dgm:pt>
    <dgm:pt modelId="{9002338B-2185-4212-8A08-2B0EEB4989C7}" type="parTrans" cxnId="{955DE5CF-325D-4014-8DEE-C111FE2C6078}">
      <dgm:prSet/>
      <dgm:spPr/>
      <dgm:t>
        <a:bodyPr/>
        <a:lstStyle/>
        <a:p>
          <a:endParaRPr lang="en-US"/>
        </a:p>
      </dgm:t>
    </dgm:pt>
    <dgm:pt modelId="{B56E4113-729F-442F-8FBC-43CDBA1CD1F1}" type="sibTrans" cxnId="{955DE5CF-325D-4014-8DEE-C111FE2C6078}">
      <dgm:prSet/>
      <dgm:spPr/>
      <dgm:t>
        <a:bodyPr/>
        <a:lstStyle/>
        <a:p>
          <a:endParaRPr lang="en-US"/>
        </a:p>
      </dgm:t>
    </dgm:pt>
    <dgm:pt modelId="{761EFE42-F075-49FD-8457-4DDE58C493E2}">
      <dgm:prSet/>
      <dgm:spPr/>
      <dgm:t>
        <a:bodyPr/>
        <a:lstStyle/>
        <a:p>
          <a:r>
            <a:rPr lang="en-GB"/>
            <a:t>Use more descriptive words that capture the intent of the business</a:t>
          </a:r>
          <a:endParaRPr lang="en-US"/>
        </a:p>
      </dgm:t>
    </dgm:pt>
    <dgm:pt modelId="{600A788B-98D5-4F0E-B8EF-6461A78966EB}" type="parTrans" cxnId="{1FDBD5A7-86FB-44ED-9EF7-A028C773EC8F}">
      <dgm:prSet/>
      <dgm:spPr/>
      <dgm:t>
        <a:bodyPr/>
        <a:lstStyle/>
        <a:p>
          <a:endParaRPr lang="en-US"/>
        </a:p>
      </dgm:t>
    </dgm:pt>
    <dgm:pt modelId="{5F83D119-70DC-4BFD-8BCF-3742C78113F4}" type="sibTrans" cxnId="{1FDBD5A7-86FB-44ED-9EF7-A028C773EC8F}">
      <dgm:prSet/>
      <dgm:spPr/>
      <dgm:t>
        <a:bodyPr/>
        <a:lstStyle/>
        <a:p>
          <a:endParaRPr lang="en-US"/>
        </a:p>
      </dgm:t>
    </dgm:pt>
    <dgm:pt modelId="{5E032A21-9449-4E86-BD63-7E2BF4A82A38}" type="pres">
      <dgm:prSet presAssocID="{91FEAB67-5632-4145-911C-0641E6CF09D6}" presName="Name0" presStyleCnt="0">
        <dgm:presLayoutVars>
          <dgm:animLvl val="lvl"/>
          <dgm:resizeHandles val="exact"/>
        </dgm:presLayoutVars>
      </dgm:prSet>
      <dgm:spPr/>
      <dgm:t>
        <a:bodyPr/>
        <a:lstStyle/>
        <a:p>
          <a:endParaRPr lang="en-US"/>
        </a:p>
      </dgm:t>
    </dgm:pt>
    <dgm:pt modelId="{0C3DA8B0-85E5-4F5E-BB4F-4FE366A02DA2}" type="pres">
      <dgm:prSet presAssocID="{DE8DFF6B-CB65-4585-9F6B-A13AA72178AA}" presName="compositeNode" presStyleCnt="0">
        <dgm:presLayoutVars>
          <dgm:bulletEnabled val="1"/>
        </dgm:presLayoutVars>
      </dgm:prSet>
      <dgm:spPr/>
    </dgm:pt>
    <dgm:pt modelId="{C9693D50-8166-4BA3-A4A8-6BE014FDE8FF}" type="pres">
      <dgm:prSet presAssocID="{DE8DFF6B-CB65-4585-9F6B-A13AA72178AA}" presName="bgRect" presStyleLbl="bgAccFollowNode1" presStyleIdx="0" presStyleCnt="3"/>
      <dgm:spPr/>
      <dgm:t>
        <a:bodyPr/>
        <a:lstStyle/>
        <a:p>
          <a:endParaRPr lang="en-US"/>
        </a:p>
      </dgm:t>
    </dgm:pt>
    <dgm:pt modelId="{2D3AB6FF-0FF2-402D-A86C-2DFC985C50D7}" type="pres">
      <dgm:prSet presAssocID="{3A1B5581-D4FE-4940-9262-F7D2D8F3C8EE}" presName="sibTransNodeCircle" presStyleLbl="alignNode1" presStyleIdx="0" presStyleCnt="6">
        <dgm:presLayoutVars>
          <dgm:chMax val="0"/>
          <dgm:bulletEnabled/>
        </dgm:presLayoutVars>
      </dgm:prSet>
      <dgm:spPr/>
      <dgm:t>
        <a:bodyPr/>
        <a:lstStyle/>
        <a:p>
          <a:endParaRPr lang="en-US"/>
        </a:p>
      </dgm:t>
    </dgm:pt>
    <dgm:pt modelId="{F4A73212-545B-4517-955A-531DCC3C727C}" type="pres">
      <dgm:prSet presAssocID="{DE8DFF6B-CB65-4585-9F6B-A13AA72178AA}" presName="bottomLine" presStyleLbl="alignNode1" presStyleIdx="1" presStyleCnt="6">
        <dgm:presLayoutVars/>
      </dgm:prSet>
      <dgm:spPr/>
    </dgm:pt>
    <dgm:pt modelId="{109CD8F2-93C5-4D9D-AD24-1FF2D4B2BA7E}" type="pres">
      <dgm:prSet presAssocID="{DE8DFF6B-CB65-4585-9F6B-A13AA72178AA}" presName="nodeText" presStyleLbl="bgAccFollowNode1" presStyleIdx="0" presStyleCnt="3">
        <dgm:presLayoutVars>
          <dgm:bulletEnabled val="1"/>
        </dgm:presLayoutVars>
      </dgm:prSet>
      <dgm:spPr/>
      <dgm:t>
        <a:bodyPr/>
        <a:lstStyle/>
        <a:p>
          <a:endParaRPr lang="en-US"/>
        </a:p>
      </dgm:t>
    </dgm:pt>
    <dgm:pt modelId="{1B3700B3-2649-4831-A38F-9C81205AD72D}" type="pres">
      <dgm:prSet presAssocID="{3A1B5581-D4FE-4940-9262-F7D2D8F3C8EE}" presName="sibTrans" presStyleCnt="0"/>
      <dgm:spPr/>
    </dgm:pt>
    <dgm:pt modelId="{B4BF17B4-0ECC-40AD-8FE2-8CF837C3F3CB}" type="pres">
      <dgm:prSet presAssocID="{80C7B862-4F47-4279-9FAF-CC7B933E80C6}" presName="compositeNode" presStyleCnt="0">
        <dgm:presLayoutVars>
          <dgm:bulletEnabled val="1"/>
        </dgm:presLayoutVars>
      </dgm:prSet>
      <dgm:spPr/>
    </dgm:pt>
    <dgm:pt modelId="{EA65D2D7-3DDF-418B-83D4-C46589E4AB20}" type="pres">
      <dgm:prSet presAssocID="{80C7B862-4F47-4279-9FAF-CC7B933E80C6}" presName="bgRect" presStyleLbl="bgAccFollowNode1" presStyleIdx="1" presStyleCnt="3"/>
      <dgm:spPr/>
      <dgm:t>
        <a:bodyPr/>
        <a:lstStyle/>
        <a:p>
          <a:endParaRPr lang="en-US"/>
        </a:p>
      </dgm:t>
    </dgm:pt>
    <dgm:pt modelId="{9C97FED7-F875-485E-A8EB-FB450AA9740F}" type="pres">
      <dgm:prSet presAssocID="{167FF0FA-A083-48EC-A812-C95AC3495FA6}" presName="sibTransNodeCircle" presStyleLbl="alignNode1" presStyleIdx="2" presStyleCnt="6">
        <dgm:presLayoutVars>
          <dgm:chMax val="0"/>
          <dgm:bulletEnabled/>
        </dgm:presLayoutVars>
      </dgm:prSet>
      <dgm:spPr/>
      <dgm:t>
        <a:bodyPr/>
        <a:lstStyle/>
        <a:p>
          <a:endParaRPr lang="en-US"/>
        </a:p>
      </dgm:t>
    </dgm:pt>
    <dgm:pt modelId="{C816B9C5-995A-478A-BF42-57F65B54AA8B}" type="pres">
      <dgm:prSet presAssocID="{80C7B862-4F47-4279-9FAF-CC7B933E80C6}" presName="bottomLine" presStyleLbl="alignNode1" presStyleIdx="3" presStyleCnt="6">
        <dgm:presLayoutVars/>
      </dgm:prSet>
      <dgm:spPr/>
    </dgm:pt>
    <dgm:pt modelId="{7CC8FB71-E1C5-4574-8280-3D1BD77D960A}" type="pres">
      <dgm:prSet presAssocID="{80C7B862-4F47-4279-9FAF-CC7B933E80C6}" presName="nodeText" presStyleLbl="bgAccFollowNode1" presStyleIdx="1" presStyleCnt="3">
        <dgm:presLayoutVars>
          <dgm:bulletEnabled val="1"/>
        </dgm:presLayoutVars>
      </dgm:prSet>
      <dgm:spPr/>
      <dgm:t>
        <a:bodyPr/>
        <a:lstStyle/>
        <a:p>
          <a:endParaRPr lang="en-US"/>
        </a:p>
      </dgm:t>
    </dgm:pt>
    <dgm:pt modelId="{C89F8DF1-8DE1-47B4-9B85-31787EA7A4F6}" type="pres">
      <dgm:prSet presAssocID="{167FF0FA-A083-48EC-A812-C95AC3495FA6}" presName="sibTrans" presStyleCnt="0"/>
      <dgm:spPr/>
    </dgm:pt>
    <dgm:pt modelId="{11E57C80-CB9A-4AAE-8742-5D1CF133312E}" type="pres">
      <dgm:prSet presAssocID="{0507FF93-8B97-407B-95B4-D79DEAA7BAEF}" presName="compositeNode" presStyleCnt="0">
        <dgm:presLayoutVars>
          <dgm:bulletEnabled val="1"/>
        </dgm:presLayoutVars>
      </dgm:prSet>
      <dgm:spPr/>
    </dgm:pt>
    <dgm:pt modelId="{1F9BA7A5-46B0-45DA-A351-1E5CF0078CB9}" type="pres">
      <dgm:prSet presAssocID="{0507FF93-8B97-407B-95B4-D79DEAA7BAEF}" presName="bgRect" presStyleLbl="bgAccFollowNode1" presStyleIdx="2" presStyleCnt="3"/>
      <dgm:spPr/>
      <dgm:t>
        <a:bodyPr/>
        <a:lstStyle/>
        <a:p>
          <a:endParaRPr lang="en-US"/>
        </a:p>
      </dgm:t>
    </dgm:pt>
    <dgm:pt modelId="{64733841-3BE3-4987-A1FD-1E65AC522133}" type="pres">
      <dgm:prSet presAssocID="{1ED64E62-01BB-4FF8-8BE5-DA4AE7980D5E}" presName="sibTransNodeCircle" presStyleLbl="alignNode1" presStyleIdx="4" presStyleCnt="6">
        <dgm:presLayoutVars>
          <dgm:chMax val="0"/>
          <dgm:bulletEnabled/>
        </dgm:presLayoutVars>
      </dgm:prSet>
      <dgm:spPr/>
      <dgm:t>
        <a:bodyPr/>
        <a:lstStyle/>
        <a:p>
          <a:endParaRPr lang="en-US"/>
        </a:p>
      </dgm:t>
    </dgm:pt>
    <dgm:pt modelId="{BD2CFAAF-F9F8-4E59-8E3E-28A7C287CB20}" type="pres">
      <dgm:prSet presAssocID="{0507FF93-8B97-407B-95B4-D79DEAA7BAEF}" presName="bottomLine" presStyleLbl="alignNode1" presStyleIdx="5" presStyleCnt="6">
        <dgm:presLayoutVars/>
      </dgm:prSet>
      <dgm:spPr/>
    </dgm:pt>
    <dgm:pt modelId="{B64D87E9-2DD2-4D46-B17F-FC02B5EDBB82}" type="pres">
      <dgm:prSet presAssocID="{0507FF93-8B97-407B-95B4-D79DEAA7BAEF}" presName="nodeText" presStyleLbl="bgAccFollowNode1" presStyleIdx="2" presStyleCnt="3">
        <dgm:presLayoutVars>
          <dgm:bulletEnabled val="1"/>
        </dgm:presLayoutVars>
      </dgm:prSet>
      <dgm:spPr/>
      <dgm:t>
        <a:bodyPr/>
        <a:lstStyle/>
        <a:p>
          <a:endParaRPr lang="en-US"/>
        </a:p>
      </dgm:t>
    </dgm:pt>
  </dgm:ptLst>
  <dgm:cxnLst>
    <dgm:cxn modelId="{DE1C386E-5061-4DA3-A95E-300566E788CA}" type="presOf" srcId="{80C7B862-4F47-4279-9FAF-CC7B933E80C6}" destId="{EA65D2D7-3DDF-418B-83D4-C46589E4AB20}" srcOrd="0" destOrd="0" presId="urn:microsoft.com/office/officeart/2016/7/layout/BasicLinearProcessNumbered"/>
    <dgm:cxn modelId="{4A920FA8-78B3-4AB5-9362-5F8400DE989F}" srcId="{91FEAB67-5632-4145-911C-0641E6CF09D6}" destId="{0507FF93-8B97-407B-95B4-D79DEAA7BAEF}" srcOrd="2" destOrd="0" parTransId="{B36290F8-4471-4F62-B301-653CE4BF1046}" sibTransId="{1ED64E62-01BB-4FF8-8BE5-DA4AE7980D5E}"/>
    <dgm:cxn modelId="{FE34D680-23D7-41C0-8115-725F2F90B5A6}" type="presOf" srcId="{8C963F35-F44A-435F-BFA1-66E1EEA533D5}" destId="{B64D87E9-2DD2-4D46-B17F-FC02B5EDBB82}" srcOrd="0" destOrd="2" presId="urn:microsoft.com/office/officeart/2016/7/layout/BasicLinearProcessNumbered"/>
    <dgm:cxn modelId="{AB76846A-D1E5-40F8-8BAE-A8F6ACE933E3}" type="presOf" srcId="{91FEAB67-5632-4145-911C-0641E6CF09D6}" destId="{5E032A21-9449-4E86-BD63-7E2BF4A82A38}" srcOrd="0" destOrd="0" presId="urn:microsoft.com/office/officeart/2016/7/layout/BasicLinearProcessNumbered"/>
    <dgm:cxn modelId="{A46211C6-5AAD-4C7E-8671-410610B5695D}" type="presOf" srcId="{CBD2ED11-1260-44D3-854F-F51921F3C145}" destId="{7CC8FB71-E1C5-4574-8280-3D1BD77D960A}" srcOrd="0" destOrd="2" presId="urn:microsoft.com/office/officeart/2016/7/layout/BasicLinearProcessNumbered"/>
    <dgm:cxn modelId="{E995C17A-D004-4DF9-9833-7C3E3F2F95CC}" type="presOf" srcId="{0507FF93-8B97-407B-95B4-D79DEAA7BAEF}" destId="{1F9BA7A5-46B0-45DA-A351-1E5CF0078CB9}" srcOrd="0" destOrd="0" presId="urn:microsoft.com/office/officeart/2016/7/layout/BasicLinearProcessNumbered"/>
    <dgm:cxn modelId="{41800150-1FDF-4DFF-B495-E971DE9B8315}" type="presOf" srcId="{1ED64E62-01BB-4FF8-8BE5-DA4AE7980D5E}" destId="{64733841-3BE3-4987-A1FD-1E65AC522133}" srcOrd="0" destOrd="0" presId="urn:microsoft.com/office/officeart/2016/7/layout/BasicLinearProcessNumbered"/>
    <dgm:cxn modelId="{955DE5CF-325D-4014-8DEE-C111FE2C6078}" srcId="{0507FF93-8B97-407B-95B4-D79DEAA7BAEF}" destId="{8C963F35-F44A-435F-BFA1-66E1EEA533D5}" srcOrd="1" destOrd="0" parTransId="{9002338B-2185-4212-8A08-2B0EEB4989C7}" sibTransId="{B56E4113-729F-442F-8FBC-43CDBA1CD1F1}"/>
    <dgm:cxn modelId="{5E35CC34-AD69-4ED3-885B-D69AE26D4885}" srcId="{91FEAB67-5632-4145-911C-0641E6CF09D6}" destId="{80C7B862-4F47-4279-9FAF-CC7B933E80C6}" srcOrd="1" destOrd="0" parTransId="{A679038D-61AC-43A9-ACEE-D431A586CE05}" sibTransId="{167FF0FA-A083-48EC-A812-C95AC3495FA6}"/>
    <dgm:cxn modelId="{7DEFC8D3-78F2-4E28-B352-33D18108AF8E}" type="presOf" srcId="{DE8DFF6B-CB65-4585-9F6B-A13AA72178AA}" destId="{109CD8F2-93C5-4D9D-AD24-1FF2D4B2BA7E}" srcOrd="1" destOrd="0" presId="urn:microsoft.com/office/officeart/2016/7/layout/BasicLinearProcessNumbered"/>
    <dgm:cxn modelId="{A6990D62-90CF-4EAB-BCA4-AB25A3667A62}" type="presOf" srcId="{DE8DFF6B-CB65-4585-9F6B-A13AA72178AA}" destId="{C9693D50-8166-4BA3-A4A8-6BE014FDE8FF}" srcOrd="0" destOrd="0" presId="urn:microsoft.com/office/officeart/2016/7/layout/BasicLinearProcessNumbered"/>
    <dgm:cxn modelId="{190F6786-C50C-4D70-9758-851EB9662410}" type="presOf" srcId="{3A1B5581-D4FE-4940-9262-F7D2D8F3C8EE}" destId="{2D3AB6FF-0FF2-402D-A86C-2DFC985C50D7}" srcOrd="0" destOrd="0" presId="urn:microsoft.com/office/officeart/2016/7/layout/BasicLinearProcessNumbered"/>
    <dgm:cxn modelId="{CFA6A4CF-431B-4787-BD47-6AC255B66AFC}" type="presOf" srcId="{80C7B862-4F47-4279-9FAF-CC7B933E80C6}" destId="{7CC8FB71-E1C5-4574-8280-3D1BD77D960A}" srcOrd="1" destOrd="0" presId="urn:microsoft.com/office/officeart/2016/7/layout/BasicLinearProcessNumbered"/>
    <dgm:cxn modelId="{16320E8A-151F-4A44-B0C2-732680232071}" type="presOf" srcId="{0507FF93-8B97-407B-95B4-D79DEAA7BAEF}" destId="{B64D87E9-2DD2-4D46-B17F-FC02B5EDBB82}" srcOrd="1" destOrd="0" presId="urn:microsoft.com/office/officeart/2016/7/layout/BasicLinearProcessNumbered"/>
    <dgm:cxn modelId="{0C5CE50E-D45C-40E8-A6D6-E60079C565FB}" srcId="{80C7B862-4F47-4279-9FAF-CC7B933E80C6}" destId="{CBD2ED11-1260-44D3-854F-F51921F3C145}" srcOrd="1" destOrd="0" parTransId="{A6B70B50-7E33-4894-8DE0-00F46FC39A28}" sibTransId="{A48042ED-205E-494E-AB2C-96CB11C00187}"/>
    <dgm:cxn modelId="{610CC0B6-7CA9-48A3-AD54-7AC5DA96DA4E}" type="presOf" srcId="{878E2F74-7457-4730-BD62-4D18F1E615C3}" destId="{B64D87E9-2DD2-4D46-B17F-FC02B5EDBB82}" srcOrd="0" destOrd="1" presId="urn:microsoft.com/office/officeart/2016/7/layout/BasicLinearProcessNumbered"/>
    <dgm:cxn modelId="{94BB6076-535E-45D0-A711-769406E564A7}" srcId="{DE8DFF6B-CB65-4585-9F6B-A13AA72178AA}" destId="{BACC3DA4-0DF5-4049-B33C-2AFE03227D0B}" srcOrd="0" destOrd="0" parTransId="{52E43015-073A-4453-8EFE-851EE0045F26}" sibTransId="{3C0A5916-0D84-4371-A019-97C92AEE45D7}"/>
    <dgm:cxn modelId="{7A46FBD8-C766-4EC4-AFF3-E8AFF6FD1281}" type="presOf" srcId="{EED12922-D890-44E5-A9EB-B999F28DB7EE}" destId="{7CC8FB71-E1C5-4574-8280-3D1BD77D960A}" srcOrd="0" destOrd="1" presId="urn:microsoft.com/office/officeart/2016/7/layout/BasicLinearProcessNumbered"/>
    <dgm:cxn modelId="{87C55A70-DDB6-4A8D-9527-E32791498910}" type="presOf" srcId="{167FF0FA-A083-48EC-A812-C95AC3495FA6}" destId="{9C97FED7-F875-485E-A8EB-FB450AA9740F}" srcOrd="0" destOrd="0" presId="urn:microsoft.com/office/officeart/2016/7/layout/BasicLinearProcessNumbered"/>
    <dgm:cxn modelId="{EE3DECC6-2CD6-4ACD-8817-C035672C3B65}" srcId="{91FEAB67-5632-4145-911C-0641E6CF09D6}" destId="{DE8DFF6B-CB65-4585-9F6B-A13AA72178AA}" srcOrd="0" destOrd="0" parTransId="{16882EEA-9C33-4C98-99EE-4988E0FEFE70}" sibTransId="{3A1B5581-D4FE-4940-9262-F7D2D8F3C8EE}"/>
    <dgm:cxn modelId="{2E7EBC8C-1FFA-4D0B-8241-8F9929EB7714}" type="presOf" srcId="{BACC3DA4-0DF5-4049-B33C-2AFE03227D0B}" destId="{109CD8F2-93C5-4D9D-AD24-1FF2D4B2BA7E}" srcOrd="0" destOrd="1" presId="urn:microsoft.com/office/officeart/2016/7/layout/BasicLinearProcessNumbered"/>
    <dgm:cxn modelId="{EED03C0F-E0F0-4F22-AAB7-4AA2D5C60E81}" srcId="{0507FF93-8B97-407B-95B4-D79DEAA7BAEF}" destId="{878E2F74-7457-4730-BD62-4D18F1E615C3}" srcOrd="0" destOrd="0" parTransId="{F06CA482-AEDB-496D-89CE-5D76330FFE07}" sibTransId="{4A18A0A8-6440-4AF6-86E4-E5D7F5BB7CC9}"/>
    <dgm:cxn modelId="{4BAAB112-3878-4BD3-93EF-D7F6A60BC4D4}" type="presOf" srcId="{761EFE42-F075-49FD-8457-4DDE58C493E2}" destId="{B64D87E9-2DD2-4D46-B17F-FC02B5EDBB82}" srcOrd="0" destOrd="3" presId="urn:microsoft.com/office/officeart/2016/7/layout/BasicLinearProcessNumbered"/>
    <dgm:cxn modelId="{1FDBD5A7-86FB-44ED-9EF7-A028C773EC8F}" srcId="{0507FF93-8B97-407B-95B4-D79DEAA7BAEF}" destId="{761EFE42-F075-49FD-8457-4DDE58C493E2}" srcOrd="2" destOrd="0" parTransId="{600A788B-98D5-4F0E-B8EF-6461A78966EB}" sibTransId="{5F83D119-70DC-4BFD-8BCF-3742C78113F4}"/>
    <dgm:cxn modelId="{895414F2-A410-4E5C-9383-B4CB601CBF7E}" srcId="{80C7B862-4F47-4279-9FAF-CC7B933E80C6}" destId="{EED12922-D890-44E5-A9EB-B999F28DB7EE}" srcOrd="0" destOrd="0" parTransId="{242C7396-E9BB-4247-8C79-976F310DAC6B}" sibTransId="{FC7D741E-AE84-4F6D-B8BC-54CE76B0F702}"/>
    <dgm:cxn modelId="{E87EFAE7-074C-4427-BFBD-5127A84CFE85}" type="presParOf" srcId="{5E032A21-9449-4E86-BD63-7E2BF4A82A38}" destId="{0C3DA8B0-85E5-4F5E-BB4F-4FE366A02DA2}" srcOrd="0" destOrd="0" presId="urn:microsoft.com/office/officeart/2016/7/layout/BasicLinearProcessNumbered"/>
    <dgm:cxn modelId="{36711F60-943F-4CC5-AC7C-864F0AF082E2}" type="presParOf" srcId="{0C3DA8B0-85E5-4F5E-BB4F-4FE366A02DA2}" destId="{C9693D50-8166-4BA3-A4A8-6BE014FDE8FF}" srcOrd="0" destOrd="0" presId="urn:microsoft.com/office/officeart/2016/7/layout/BasicLinearProcessNumbered"/>
    <dgm:cxn modelId="{E706080D-1C3B-40AA-B8AE-E0652A3D8621}" type="presParOf" srcId="{0C3DA8B0-85E5-4F5E-BB4F-4FE366A02DA2}" destId="{2D3AB6FF-0FF2-402D-A86C-2DFC985C50D7}" srcOrd="1" destOrd="0" presId="urn:microsoft.com/office/officeart/2016/7/layout/BasicLinearProcessNumbered"/>
    <dgm:cxn modelId="{A1E8C7C7-B416-4CBA-84ED-0F33AFDF3364}" type="presParOf" srcId="{0C3DA8B0-85E5-4F5E-BB4F-4FE366A02DA2}" destId="{F4A73212-545B-4517-955A-531DCC3C727C}" srcOrd="2" destOrd="0" presId="urn:microsoft.com/office/officeart/2016/7/layout/BasicLinearProcessNumbered"/>
    <dgm:cxn modelId="{AB824B90-3A78-4F80-A6D0-692B014E7731}" type="presParOf" srcId="{0C3DA8B0-85E5-4F5E-BB4F-4FE366A02DA2}" destId="{109CD8F2-93C5-4D9D-AD24-1FF2D4B2BA7E}" srcOrd="3" destOrd="0" presId="urn:microsoft.com/office/officeart/2016/7/layout/BasicLinearProcessNumbered"/>
    <dgm:cxn modelId="{0F20CB43-3500-49D4-AC06-0EEB508BCEAB}" type="presParOf" srcId="{5E032A21-9449-4E86-BD63-7E2BF4A82A38}" destId="{1B3700B3-2649-4831-A38F-9C81205AD72D}" srcOrd="1" destOrd="0" presId="urn:microsoft.com/office/officeart/2016/7/layout/BasicLinearProcessNumbered"/>
    <dgm:cxn modelId="{9C138DFC-7B40-4841-A189-8D635A7D0201}" type="presParOf" srcId="{5E032A21-9449-4E86-BD63-7E2BF4A82A38}" destId="{B4BF17B4-0ECC-40AD-8FE2-8CF837C3F3CB}" srcOrd="2" destOrd="0" presId="urn:microsoft.com/office/officeart/2016/7/layout/BasicLinearProcessNumbered"/>
    <dgm:cxn modelId="{F637879D-A2D3-44E2-B85B-EA8D6673F68C}" type="presParOf" srcId="{B4BF17B4-0ECC-40AD-8FE2-8CF837C3F3CB}" destId="{EA65D2D7-3DDF-418B-83D4-C46589E4AB20}" srcOrd="0" destOrd="0" presId="urn:microsoft.com/office/officeart/2016/7/layout/BasicLinearProcessNumbered"/>
    <dgm:cxn modelId="{DFE73CF5-7706-4063-A90F-FBC347A4ECE2}" type="presParOf" srcId="{B4BF17B4-0ECC-40AD-8FE2-8CF837C3F3CB}" destId="{9C97FED7-F875-485E-A8EB-FB450AA9740F}" srcOrd="1" destOrd="0" presId="urn:microsoft.com/office/officeart/2016/7/layout/BasicLinearProcessNumbered"/>
    <dgm:cxn modelId="{65F56540-1795-4DB9-95C6-A00DF2377085}" type="presParOf" srcId="{B4BF17B4-0ECC-40AD-8FE2-8CF837C3F3CB}" destId="{C816B9C5-995A-478A-BF42-57F65B54AA8B}" srcOrd="2" destOrd="0" presId="urn:microsoft.com/office/officeart/2016/7/layout/BasicLinearProcessNumbered"/>
    <dgm:cxn modelId="{EF773475-B655-4E5E-85C1-E213FFD958C0}" type="presParOf" srcId="{B4BF17B4-0ECC-40AD-8FE2-8CF837C3F3CB}" destId="{7CC8FB71-E1C5-4574-8280-3D1BD77D960A}" srcOrd="3" destOrd="0" presId="urn:microsoft.com/office/officeart/2016/7/layout/BasicLinearProcessNumbered"/>
    <dgm:cxn modelId="{4AEF7809-3E00-400B-9F07-0EB74D2E4196}" type="presParOf" srcId="{5E032A21-9449-4E86-BD63-7E2BF4A82A38}" destId="{C89F8DF1-8DE1-47B4-9B85-31787EA7A4F6}" srcOrd="3" destOrd="0" presId="urn:microsoft.com/office/officeart/2016/7/layout/BasicLinearProcessNumbered"/>
    <dgm:cxn modelId="{D3E3EF9B-B4FA-48CE-9AC9-0FC82C3D61C7}" type="presParOf" srcId="{5E032A21-9449-4E86-BD63-7E2BF4A82A38}" destId="{11E57C80-CB9A-4AAE-8742-5D1CF133312E}" srcOrd="4" destOrd="0" presId="urn:microsoft.com/office/officeart/2016/7/layout/BasicLinearProcessNumbered"/>
    <dgm:cxn modelId="{FBD42BE6-4ED1-4DDC-8E50-88E8909D18FB}" type="presParOf" srcId="{11E57C80-CB9A-4AAE-8742-5D1CF133312E}" destId="{1F9BA7A5-46B0-45DA-A351-1E5CF0078CB9}" srcOrd="0" destOrd="0" presId="urn:microsoft.com/office/officeart/2016/7/layout/BasicLinearProcessNumbered"/>
    <dgm:cxn modelId="{92BEE425-6F05-466E-BF00-AD252C592451}" type="presParOf" srcId="{11E57C80-CB9A-4AAE-8742-5D1CF133312E}" destId="{64733841-3BE3-4987-A1FD-1E65AC522133}" srcOrd="1" destOrd="0" presId="urn:microsoft.com/office/officeart/2016/7/layout/BasicLinearProcessNumbered"/>
    <dgm:cxn modelId="{0A85AD5E-03D6-46E3-B3BE-061139278464}" type="presParOf" srcId="{11E57C80-CB9A-4AAE-8742-5D1CF133312E}" destId="{BD2CFAAF-F9F8-4E59-8E3E-28A7C287CB20}" srcOrd="2" destOrd="0" presId="urn:microsoft.com/office/officeart/2016/7/layout/BasicLinearProcessNumbered"/>
    <dgm:cxn modelId="{E3398062-0C25-4E8E-ADC5-98166A12AF05}" type="presParOf" srcId="{11E57C80-CB9A-4AAE-8742-5D1CF133312E}" destId="{B64D87E9-2DD2-4D46-B17F-FC02B5EDBB8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5D88D1-1D7D-4AFD-B3FA-0693CEE689C2}"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312F355-DCD9-4CB9-A031-5F831AC185CD}">
      <dgm:prSet custT="1"/>
      <dgm:spPr/>
      <dgm:t>
        <a:bodyPr/>
        <a:lstStyle/>
        <a:p>
          <a:pPr algn="just"/>
          <a:r>
            <a:rPr lang="en-GB" sz="2400" b="1" dirty="0">
              <a:solidFill>
                <a:schemeClr val="tx1"/>
              </a:solidFill>
              <a:latin typeface="Book Antiqua" panose="02040602050305030304" pitchFamily="18" charset="0"/>
            </a:rPr>
            <a:t>Key Performance Indicators (KPIs) are not linked to the results that the organization wants to achieve -- KPIs focus on inputs and activities, not outputs and outcomes</a:t>
          </a:r>
          <a:endParaRPr lang="en-US" sz="2400" b="1" dirty="0">
            <a:solidFill>
              <a:schemeClr val="tx1"/>
            </a:solidFill>
            <a:latin typeface="Book Antiqua" panose="02040602050305030304" pitchFamily="18" charset="0"/>
          </a:endParaRPr>
        </a:p>
      </dgm:t>
    </dgm:pt>
    <dgm:pt modelId="{0F43D799-13BA-4287-873A-1B6267B164FA}" type="parTrans" cxnId="{3A0662A9-76F3-4DCC-A4AE-C6E6C69170E3}">
      <dgm:prSet/>
      <dgm:spPr/>
      <dgm:t>
        <a:bodyPr/>
        <a:lstStyle/>
        <a:p>
          <a:pPr algn="just"/>
          <a:endParaRPr lang="en-US" sz="2400" b="1">
            <a:solidFill>
              <a:schemeClr val="tx1"/>
            </a:solidFill>
            <a:latin typeface="Book Antiqua" panose="02040602050305030304" pitchFamily="18" charset="0"/>
          </a:endParaRPr>
        </a:p>
      </dgm:t>
    </dgm:pt>
    <dgm:pt modelId="{6E9DE71A-BD0F-4C33-8EC1-C7351D73E502}" type="sibTrans" cxnId="{3A0662A9-76F3-4DCC-A4AE-C6E6C69170E3}">
      <dgm:prSet/>
      <dgm:spPr/>
      <dgm:t>
        <a:bodyPr/>
        <a:lstStyle/>
        <a:p>
          <a:pPr algn="just"/>
          <a:endParaRPr lang="en-US" sz="2400" b="1">
            <a:solidFill>
              <a:schemeClr val="tx1"/>
            </a:solidFill>
            <a:latin typeface="Book Antiqua" panose="02040602050305030304" pitchFamily="18" charset="0"/>
          </a:endParaRPr>
        </a:p>
      </dgm:t>
    </dgm:pt>
    <dgm:pt modelId="{8A311D0A-1D41-460B-A339-456EAD22BC7F}">
      <dgm:prSet custT="1"/>
      <dgm:spPr/>
      <dgm:t>
        <a:bodyPr/>
        <a:lstStyle/>
        <a:p>
          <a:pPr algn="just"/>
          <a:r>
            <a:rPr lang="en-GB" sz="2400" b="1">
              <a:solidFill>
                <a:schemeClr val="tx1"/>
              </a:solidFill>
              <a:latin typeface="Book Antiqua" panose="02040602050305030304" pitchFamily="18" charset="0"/>
            </a:rPr>
            <a:t>KPIs are lagging (after the fact) indicators that don’t give much guidance on where the organization is headed or should head</a:t>
          </a:r>
          <a:endParaRPr lang="en-US" sz="2400" b="1">
            <a:solidFill>
              <a:schemeClr val="tx1"/>
            </a:solidFill>
            <a:latin typeface="Book Antiqua" panose="02040602050305030304" pitchFamily="18" charset="0"/>
          </a:endParaRPr>
        </a:p>
      </dgm:t>
    </dgm:pt>
    <dgm:pt modelId="{94428C2A-E696-4A88-A330-B1A86DBFBB29}" type="parTrans" cxnId="{A028343C-5D0F-4AE4-8AD8-789A03EF1947}">
      <dgm:prSet/>
      <dgm:spPr/>
      <dgm:t>
        <a:bodyPr/>
        <a:lstStyle/>
        <a:p>
          <a:pPr algn="just"/>
          <a:endParaRPr lang="en-US" sz="2400" b="1">
            <a:solidFill>
              <a:schemeClr val="tx1"/>
            </a:solidFill>
            <a:latin typeface="Book Antiqua" panose="02040602050305030304" pitchFamily="18" charset="0"/>
          </a:endParaRPr>
        </a:p>
      </dgm:t>
    </dgm:pt>
    <dgm:pt modelId="{9A8902E5-51FF-4D3B-8515-9AD5D73434E4}" type="sibTrans" cxnId="{A028343C-5D0F-4AE4-8AD8-789A03EF1947}">
      <dgm:prSet/>
      <dgm:spPr/>
      <dgm:t>
        <a:bodyPr/>
        <a:lstStyle/>
        <a:p>
          <a:pPr algn="just"/>
          <a:endParaRPr lang="en-US" sz="2400" b="1">
            <a:solidFill>
              <a:schemeClr val="tx1"/>
            </a:solidFill>
            <a:latin typeface="Book Antiqua" panose="02040602050305030304" pitchFamily="18" charset="0"/>
          </a:endParaRPr>
        </a:p>
      </dgm:t>
    </dgm:pt>
    <dgm:pt modelId="{4582EA7F-B2FA-40A1-A81A-9CDFC0AFA829}">
      <dgm:prSet custT="1"/>
      <dgm:spPr/>
      <dgm:t>
        <a:bodyPr/>
        <a:lstStyle/>
        <a:p>
          <a:pPr algn="just"/>
          <a:r>
            <a:rPr lang="en-GB" sz="2400" b="1">
              <a:solidFill>
                <a:schemeClr val="tx1"/>
              </a:solidFill>
              <a:latin typeface="Book Antiqua" panose="02040602050305030304" pitchFamily="18" charset="0"/>
            </a:rPr>
            <a:t>No ownership or accountability is attached to performance measures</a:t>
          </a:r>
          <a:endParaRPr lang="en-US" sz="2400" b="1">
            <a:solidFill>
              <a:schemeClr val="tx1"/>
            </a:solidFill>
            <a:latin typeface="Book Antiqua" panose="02040602050305030304" pitchFamily="18" charset="0"/>
          </a:endParaRPr>
        </a:p>
      </dgm:t>
    </dgm:pt>
    <dgm:pt modelId="{ADF02712-4310-4C2A-BB5A-B5C5D65EC910}" type="parTrans" cxnId="{78D5224B-DDBC-4B52-BE8B-1BA325076150}">
      <dgm:prSet/>
      <dgm:spPr/>
      <dgm:t>
        <a:bodyPr/>
        <a:lstStyle/>
        <a:p>
          <a:pPr algn="just"/>
          <a:endParaRPr lang="en-US" sz="2400" b="1">
            <a:solidFill>
              <a:schemeClr val="tx1"/>
            </a:solidFill>
            <a:latin typeface="Book Antiqua" panose="02040602050305030304" pitchFamily="18" charset="0"/>
          </a:endParaRPr>
        </a:p>
      </dgm:t>
    </dgm:pt>
    <dgm:pt modelId="{63B944EF-293D-45F3-95BA-5BFB18C39DA8}" type="sibTrans" cxnId="{78D5224B-DDBC-4B52-BE8B-1BA325076150}">
      <dgm:prSet/>
      <dgm:spPr/>
      <dgm:t>
        <a:bodyPr/>
        <a:lstStyle/>
        <a:p>
          <a:pPr algn="just"/>
          <a:endParaRPr lang="en-US" sz="2400" b="1">
            <a:solidFill>
              <a:schemeClr val="tx1"/>
            </a:solidFill>
            <a:latin typeface="Book Antiqua" panose="02040602050305030304" pitchFamily="18" charset="0"/>
          </a:endParaRPr>
        </a:p>
      </dgm:t>
    </dgm:pt>
    <dgm:pt modelId="{0AE4243C-FE33-4DC4-AD3B-6C8D26F698E5}">
      <dgm:prSet custT="1"/>
      <dgm:spPr/>
      <dgm:t>
        <a:bodyPr/>
        <a:lstStyle/>
        <a:p>
          <a:pPr algn="just"/>
          <a:r>
            <a:rPr lang="en-GB" sz="2400" b="1">
              <a:solidFill>
                <a:schemeClr val="tx1"/>
              </a:solidFill>
              <a:latin typeface="Book Antiqua" panose="02040602050305030304" pitchFamily="18" charset="0"/>
            </a:rPr>
            <a:t>KPIs are selected because they are easy to count — e.g., number of citizens served, number of potholes filled, number of inspections</a:t>
          </a:r>
          <a:endParaRPr lang="en-US" sz="2400" b="1">
            <a:solidFill>
              <a:schemeClr val="tx1"/>
            </a:solidFill>
            <a:latin typeface="Book Antiqua" panose="02040602050305030304" pitchFamily="18" charset="0"/>
          </a:endParaRPr>
        </a:p>
      </dgm:t>
    </dgm:pt>
    <dgm:pt modelId="{FBDC778E-D4E6-4240-9CE0-E668FD1558E5}" type="parTrans" cxnId="{5FD11036-6740-47AE-AA92-3EED61B20101}">
      <dgm:prSet/>
      <dgm:spPr/>
      <dgm:t>
        <a:bodyPr/>
        <a:lstStyle/>
        <a:p>
          <a:pPr algn="just"/>
          <a:endParaRPr lang="en-US" sz="2400" b="1">
            <a:solidFill>
              <a:schemeClr val="tx1"/>
            </a:solidFill>
            <a:latin typeface="Book Antiqua" panose="02040602050305030304" pitchFamily="18" charset="0"/>
          </a:endParaRPr>
        </a:p>
      </dgm:t>
    </dgm:pt>
    <dgm:pt modelId="{018B1CD2-EEA8-4F82-B49E-3F1805E67F63}" type="sibTrans" cxnId="{5FD11036-6740-47AE-AA92-3EED61B20101}">
      <dgm:prSet/>
      <dgm:spPr/>
      <dgm:t>
        <a:bodyPr/>
        <a:lstStyle/>
        <a:p>
          <a:pPr algn="just"/>
          <a:endParaRPr lang="en-US" sz="2400" b="1">
            <a:solidFill>
              <a:schemeClr val="tx1"/>
            </a:solidFill>
            <a:latin typeface="Book Antiqua" panose="02040602050305030304" pitchFamily="18" charset="0"/>
          </a:endParaRPr>
        </a:p>
      </dgm:t>
    </dgm:pt>
    <dgm:pt modelId="{47B2B73D-6D5E-443D-8969-2ED019D3A6C9}">
      <dgm:prSet custT="1"/>
      <dgm:spPr/>
      <dgm:t>
        <a:bodyPr/>
        <a:lstStyle/>
        <a:p>
          <a:pPr algn="just"/>
          <a:r>
            <a:rPr lang="en-GB" sz="2400" b="1">
              <a:solidFill>
                <a:schemeClr val="tx1"/>
              </a:solidFill>
              <a:latin typeface="Book Antiqua" panose="02040602050305030304" pitchFamily="18" charset="0"/>
            </a:rPr>
            <a:t>KPIs are picked because “everybody uses these”</a:t>
          </a:r>
          <a:endParaRPr lang="en-US" sz="2400" b="1">
            <a:solidFill>
              <a:schemeClr val="tx1"/>
            </a:solidFill>
            <a:latin typeface="Book Antiqua" panose="02040602050305030304" pitchFamily="18" charset="0"/>
          </a:endParaRPr>
        </a:p>
      </dgm:t>
    </dgm:pt>
    <dgm:pt modelId="{F1CDDBAC-FB0D-4841-A4B5-34B12ACB679B}" type="parTrans" cxnId="{230D9D12-E4DA-4507-A2A3-63BB43F9E483}">
      <dgm:prSet/>
      <dgm:spPr/>
      <dgm:t>
        <a:bodyPr/>
        <a:lstStyle/>
        <a:p>
          <a:pPr algn="just"/>
          <a:endParaRPr lang="en-US" sz="2400" b="1">
            <a:solidFill>
              <a:schemeClr val="tx1"/>
            </a:solidFill>
            <a:latin typeface="Book Antiqua" panose="02040602050305030304" pitchFamily="18" charset="0"/>
          </a:endParaRPr>
        </a:p>
      </dgm:t>
    </dgm:pt>
    <dgm:pt modelId="{65B2457C-73AC-414C-B1BC-D1250B63E8F6}" type="sibTrans" cxnId="{230D9D12-E4DA-4507-A2A3-63BB43F9E483}">
      <dgm:prSet/>
      <dgm:spPr/>
      <dgm:t>
        <a:bodyPr/>
        <a:lstStyle/>
        <a:p>
          <a:pPr algn="just"/>
          <a:endParaRPr lang="en-US" sz="2400" b="1">
            <a:solidFill>
              <a:schemeClr val="tx1"/>
            </a:solidFill>
            <a:latin typeface="Book Antiqua" panose="02040602050305030304" pitchFamily="18" charset="0"/>
          </a:endParaRPr>
        </a:p>
      </dgm:t>
    </dgm:pt>
    <dgm:pt modelId="{5D949FC6-A9D1-4817-B987-7CAFE927391F}" type="pres">
      <dgm:prSet presAssocID="{235D88D1-1D7D-4AFD-B3FA-0693CEE689C2}" presName="linear" presStyleCnt="0">
        <dgm:presLayoutVars>
          <dgm:animLvl val="lvl"/>
          <dgm:resizeHandles val="exact"/>
        </dgm:presLayoutVars>
      </dgm:prSet>
      <dgm:spPr/>
      <dgm:t>
        <a:bodyPr/>
        <a:lstStyle/>
        <a:p>
          <a:endParaRPr lang="en-US"/>
        </a:p>
      </dgm:t>
    </dgm:pt>
    <dgm:pt modelId="{5AE423D4-3C6F-4A49-8B59-7F3916E6D03D}" type="pres">
      <dgm:prSet presAssocID="{E312F355-DCD9-4CB9-A031-5F831AC185CD}" presName="parentText" presStyleLbl="node1" presStyleIdx="0" presStyleCnt="5">
        <dgm:presLayoutVars>
          <dgm:chMax val="0"/>
          <dgm:bulletEnabled val="1"/>
        </dgm:presLayoutVars>
      </dgm:prSet>
      <dgm:spPr/>
      <dgm:t>
        <a:bodyPr/>
        <a:lstStyle/>
        <a:p>
          <a:endParaRPr lang="en-US"/>
        </a:p>
      </dgm:t>
    </dgm:pt>
    <dgm:pt modelId="{B512D814-BCA9-431E-A907-AAF18EB52096}" type="pres">
      <dgm:prSet presAssocID="{6E9DE71A-BD0F-4C33-8EC1-C7351D73E502}" presName="spacer" presStyleCnt="0"/>
      <dgm:spPr/>
    </dgm:pt>
    <dgm:pt modelId="{D199D80D-25CD-4F14-9F7A-1A236F01C846}" type="pres">
      <dgm:prSet presAssocID="{8A311D0A-1D41-460B-A339-456EAD22BC7F}" presName="parentText" presStyleLbl="node1" presStyleIdx="1" presStyleCnt="5">
        <dgm:presLayoutVars>
          <dgm:chMax val="0"/>
          <dgm:bulletEnabled val="1"/>
        </dgm:presLayoutVars>
      </dgm:prSet>
      <dgm:spPr/>
      <dgm:t>
        <a:bodyPr/>
        <a:lstStyle/>
        <a:p>
          <a:endParaRPr lang="en-US"/>
        </a:p>
      </dgm:t>
    </dgm:pt>
    <dgm:pt modelId="{93EB1EA9-BAD6-44D4-BAE1-16199896F4B8}" type="pres">
      <dgm:prSet presAssocID="{9A8902E5-51FF-4D3B-8515-9AD5D73434E4}" presName="spacer" presStyleCnt="0"/>
      <dgm:spPr/>
    </dgm:pt>
    <dgm:pt modelId="{7BCC696B-252C-45EA-B5D1-75BC56A7609C}" type="pres">
      <dgm:prSet presAssocID="{4582EA7F-B2FA-40A1-A81A-9CDFC0AFA829}" presName="parentText" presStyleLbl="node1" presStyleIdx="2" presStyleCnt="5">
        <dgm:presLayoutVars>
          <dgm:chMax val="0"/>
          <dgm:bulletEnabled val="1"/>
        </dgm:presLayoutVars>
      </dgm:prSet>
      <dgm:spPr/>
      <dgm:t>
        <a:bodyPr/>
        <a:lstStyle/>
        <a:p>
          <a:endParaRPr lang="en-US"/>
        </a:p>
      </dgm:t>
    </dgm:pt>
    <dgm:pt modelId="{50067361-9466-4E53-B74C-6331E823ACE4}" type="pres">
      <dgm:prSet presAssocID="{63B944EF-293D-45F3-95BA-5BFB18C39DA8}" presName="spacer" presStyleCnt="0"/>
      <dgm:spPr/>
    </dgm:pt>
    <dgm:pt modelId="{C304744B-DA46-4235-A3F9-072B21AAC98C}" type="pres">
      <dgm:prSet presAssocID="{0AE4243C-FE33-4DC4-AD3B-6C8D26F698E5}" presName="parentText" presStyleLbl="node1" presStyleIdx="3" presStyleCnt="5">
        <dgm:presLayoutVars>
          <dgm:chMax val="0"/>
          <dgm:bulletEnabled val="1"/>
        </dgm:presLayoutVars>
      </dgm:prSet>
      <dgm:spPr/>
      <dgm:t>
        <a:bodyPr/>
        <a:lstStyle/>
        <a:p>
          <a:endParaRPr lang="en-US"/>
        </a:p>
      </dgm:t>
    </dgm:pt>
    <dgm:pt modelId="{3490F6CC-1016-42A5-BE02-57E62D4B1FE1}" type="pres">
      <dgm:prSet presAssocID="{018B1CD2-EEA8-4F82-B49E-3F1805E67F63}" presName="spacer" presStyleCnt="0"/>
      <dgm:spPr/>
    </dgm:pt>
    <dgm:pt modelId="{87A24ED8-3209-47A3-9A8B-BF44E5CDA149}" type="pres">
      <dgm:prSet presAssocID="{47B2B73D-6D5E-443D-8969-2ED019D3A6C9}" presName="parentText" presStyleLbl="node1" presStyleIdx="4" presStyleCnt="5">
        <dgm:presLayoutVars>
          <dgm:chMax val="0"/>
          <dgm:bulletEnabled val="1"/>
        </dgm:presLayoutVars>
      </dgm:prSet>
      <dgm:spPr/>
      <dgm:t>
        <a:bodyPr/>
        <a:lstStyle/>
        <a:p>
          <a:endParaRPr lang="en-US"/>
        </a:p>
      </dgm:t>
    </dgm:pt>
  </dgm:ptLst>
  <dgm:cxnLst>
    <dgm:cxn modelId="{43E45637-E310-42B7-8545-A65772158940}" type="presOf" srcId="{E312F355-DCD9-4CB9-A031-5F831AC185CD}" destId="{5AE423D4-3C6F-4A49-8B59-7F3916E6D03D}" srcOrd="0" destOrd="0" presId="urn:microsoft.com/office/officeart/2005/8/layout/vList2"/>
    <dgm:cxn modelId="{E51DB8C5-66F4-4FC2-85B3-793C77655468}" type="presOf" srcId="{235D88D1-1D7D-4AFD-B3FA-0693CEE689C2}" destId="{5D949FC6-A9D1-4817-B987-7CAFE927391F}" srcOrd="0" destOrd="0" presId="urn:microsoft.com/office/officeart/2005/8/layout/vList2"/>
    <dgm:cxn modelId="{CBC5A78F-014F-4CF0-891B-26372141749F}" type="presOf" srcId="{47B2B73D-6D5E-443D-8969-2ED019D3A6C9}" destId="{87A24ED8-3209-47A3-9A8B-BF44E5CDA149}" srcOrd="0" destOrd="0" presId="urn:microsoft.com/office/officeart/2005/8/layout/vList2"/>
    <dgm:cxn modelId="{3A0662A9-76F3-4DCC-A4AE-C6E6C69170E3}" srcId="{235D88D1-1D7D-4AFD-B3FA-0693CEE689C2}" destId="{E312F355-DCD9-4CB9-A031-5F831AC185CD}" srcOrd="0" destOrd="0" parTransId="{0F43D799-13BA-4287-873A-1B6267B164FA}" sibTransId="{6E9DE71A-BD0F-4C33-8EC1-C7351D73E502}"/>
    <dgm:cxn modelId="{5FD11036-6740-47AE-AA92-3EED61B20101}" srcId="{235D88D1-1D7D-4AFD-B3FA-0693CEE689C2}" destId="{0AE4243C-FE33-4DC4-AD3B-6C8D26F698E5}" srcOrd="3" destOrd="0" parTransId="{FBDC778E-D4E6-4240-9CE0-E668FD1558E5}" sibTransId="{018B1CD2-EEA8-4F82-B49E-3F1805E67F63}"/>
    <dgm:cxn modelId="{D91FBC1A-89C0-485E-8DF6-0ACF482D7E20}" type="presOf" srcId="{8A311D0A-1D41-460B-A339-456EAD22BC7F}" destId="{D199D80D-25CD-4F14-9F7A-1A236F01C846}" srcOrd="0" destOrd="0" presId="urn:microsoft.com/office/officeart/2005/8/layout/vList2"/>
    <dgm:cxn modelId="{78D5224B-DDBC-4B52-BE8B-1BA325076150}" srcId="{235D88D1-1D7D-4AFD-B3FA-0693CEE689C2}" destId="{4582EA7F-B2FA-40A1-A81A-9CDFC0AFA829}" srcOrd="2" destOrd="0" parTransId="{ADF02712-4310-4C2A-BB5A-B5C5D65EC910}" sibTransId="{63B944EF-293D-45F3-95BA-5BFB18C39DA8}"/>
    <dgm:cxn modelId="{8A5A7F82-887C-42F1-AB64-9E4D6FDDC702}" type="presOf" srcId="{4582EA7F-B2FA-40A1-A81A-9CDFC0AFA829}" destId="{7BCC696B-252C-45EA-B5D1-75BC56A7609C}" srcOrd="0" destOrd="0" presId="urn:microsoft.com/office/officeart/2005/8/layout/vList2"/>
    <dgm:cxn modelId="{230D9D12-E4DA-4507-A2A3-63BB43F9E483}" srcId="{235D88D1-1D7D-4AFD-B3FA-0693CEE689C2}" destId="{47B2B73D-6D5E-443D-8969-2ED019D3A6C9}" srcOrd="4" destOrd="0" parTransId="{F1CDDBAC-FB0D-4841-A4B5-34B12ACB679B}" sibTransId="{65B2457C-73AC-414C-B1BC-D1250B63E8F6}"/>
    <dgm:cxn modelId="{7A704AF3-0924-4C0E-AB83-5146494E2B57}" type="presOf" srcId="{0AE4243C-FE33-4DC4-AD3B-6C8D26F698E5}" destId="{C304744B-DA46-4235-A3F9-072B21AAC98C}" srcOrd="0" destOrd="0" presId="urn:microsoft.com/office/officeart/2005/8/layout/vList2"/>
    <dgm:cxn modelId="{A028343C-5D0F-4AE4-8AD8-789A03EF1947}" srcId="{235D88D1-1D7D-4AFD-B3FA-0693CEE689C2}" destId="{8A311D0A-1D41-460B-A339-456EAD22BC7F}" srcOrd="1" destOrd="0" parTransId="{94428C2A-E696-4A88-A330-B1A86DBFBB29}" sibTransId="{9A8902E5-51FF-4D3B-8515-9AD5D73434E4}"/>
    <dgm:cxn modelId="{4AF3B201-AB61-46CA-92D7-1BC4F13B9B6C}" type="presParOf" srcId="{5D949FC6-A9D1-4817-B987-7CAFE927391F}" destId="{5AE423D4-3C6F-4A49-8B59-7F3916E6D03D}" srcOrd="0" destOrd="0" presId="urn:microsoft.com/office/officeart/2005/8/layout/vList2"/>
    <dgm:cxn modelId="{FB2AFC76-FD44-419F-AC77-FB77C1056DDB}" type="presParOf" srcId="{5D949FC6-A9D1-4817-B987-7CAFE927391F}" destId="{B512D814-BCA9-431E-A907-AAF18EB52096}" srcOrd="1" destOrd="0" presId="urn:microsoft.com/office/officeart/2005/8/layout/vList2"/>
    <dgm:cxn modelId="{900F8CBD-9876-4C39-99B3-75E09EE2423F}" type="presParOf" srcId="{5D949FC6-A9D1-4817-B987-7CAFE927391F}" destId="{D199D80D-25CD-4F14-9F7A-1A236F01C846}" srcOrd="2" destOrd="0" presId="urn:microsoft.com/office/officeart/2005/8/layout/vList2"/>
    <dgm:cxn modelId="{DB00A49D-D4C9-4EF1-AB04-ABF628DF8BB1}" type="presParOf" srcId="{5D949FC6-A9D1-4817-B987-7CAFE927391F}" destId="{93EB1EA9-BAD6-44D4-BAE1-16199896F4B8}" srcOrd="3" destOrd="0" presId="urn:microsoft.com/office/officeart/2005/8/layout/vList2"/>
    <dgm:cxn modelId="{63D9FBF2-D4D5-4CEF-A16B-9A2B04ACBF9D}" type="presParOf" srcId="{5D949FC6-A9D1-4817-B987-7CAFE927391F}" destId="{7BCC696B-252C-45EA-B5D1-75BC56A7609C}" srcOrd="4" destOrd="0" presId="urn:microsoft.com/office/officeart/2005/8/layout/vList2"/>
    <dgm:cxn modelId="{8F7E4C7D-1351-4202-A083-E52839AB8BF2}" type="presParOf" srcId="{5D949FC6-A9D1-4817-B987-7CAFE927391F}" destId="{50067361-9466-4E53-B74C-6331E823ACE4}" srcOrd="5" destOrd="0" presId="urn:microsoft.com/office/officeart/2005/8/layout/vList2"/>
    <dgm:cxn modelId="{2B19EC80-F339-4696-A439-23F763ACA7B7}" type="presParOf" srcId="{5D949FC6-A9D1-4817-B987-7CAFE927391F}" destId="{C304744B-DA46-4235-A3F9-072B21AAC98C}" srcOrd="6" destOrd="0" presId="urn:microsoft.com/office/officeart/2005/8/layout/vList2"/>
    <dgm:cxn modelId="{F909CD73-6732-498C-AF89-B463BDDEE9F6}" type="presParOf" srcId="{5D949FC6-A9D1-4817-B987-7CAFE927391F}" destId="{3490F6CC-1016-42A5-BE02-57E62D4B1FE1}" srcOrd="7" destOrd="0" presId="urn:microsoft.com/office/officeart/2005/8/layout/vList2"/>
    <dgm:cxn modelId="{221AD85E-C1E2-46CE-AE18-E38CD4F974E3}" type="presParOf" srcId="{5D949FC6-A9D1-4817-B987-7CAFE927391F}" destId="{87A24ED8-3209-47A3-9A8B-BF44E5CDA14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FBB0ED-DB44-40E2-80F6-1865FB2F453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5D8237AB-34F0-4554-84C6-2E7F20961598}">
      <dgm:prSet/>
      <dgm:spPr/>
      <dgm:t>
        <a:bodyPr/>
        <a:lstStyle/>
        <a:p>
          <a:pPr algn="just"/>
          <a:r>
            <a:rPr lang="en-GB" dirty="0"/>
            <a:t>There are three approaches for cascading to business and support units  which can be combined to create a custom solution for any organization type:</a:t>
          </a:r>
        </a:p>
      </dgm:t>
    </dgm:pt>
    <dgm:pt modelId="{06825C3D-99E6-43BC-A8C9-2739DE60AD73}" type="parTrans" cxnId="{975C83A3-05E1-4F3A-A4B5-7E0DA316D01B}">
      <dgm:prSet/>
      <dgm:spPr/>
      <dgm:t>
        <a:bodyPr/>
        <a:lstStyle/>
        <a:p>
          <a:endParaRPr lang="en-GB"/>
        </a:p>
      </dgm:t>
    </dgm:pt>
    <dgm:pt modelId="{51791AA9-1D3C-4FA2-BD2C-15CC496C80D2}" type="sibTrans" cxnId="{975C83A3-05E1-4F3A-A4B5-7E0DA316D01B}">
      <dgm:prSet/>
      <dgm:spPr/>
      <dgm:t>
        <a:bodyPr/>
        <a:lstStyle/>
        <a:p>
          <a:endParaRPr lang="en-GB"/>
        </a:p>
      </dgm:t>
    </dgm:pt>
    <dgm:pt modelId="{10C0F45D-EF12-41A8-A532-561E0DAB223C}">
      <dgm:prSet/>
      <dgm:spPr/>
      <dgm:t>
        <a:bodyPr/>
        <a:lstStyle/>
        <a:p>
          <a:r>
            <a:rPr lang="en-GB" b="1" dirty="0"/>
            <a:t>By organizational structure</a:t>
          </a:r>
          <a:r>
            <a:rPr lang="en-GB" dirty="0"/>
            <a:t>, which follows the enterprise’s existing hierarchies and divisional/departmental relationships, displayed in an organization chart</a:t>
          </a:r>
        </a:p>
      </dgm:t>
    </dgm:pt>
    <dgm:pt modelId="{1C416D1A-1FC0-4A58-AC9D-9FE316ED5076}" type="parTrans" cxnId="{43F83FB8-A014-47DD-B0F2-641434D3C9C1}">
      <dgm:prSet/>
      <dgm:spPr/>
      <dgm:t>
        <a:bodyPr/>
        <a:lstStyle/>
        <a:p>
          <a:endParaRPr lang="en-GB"/>
        </a:p>
      </dgm:t>
    </dgm:pt>
    <dgm:pt modelId="{1DF59EA3-EB97-49D5-9130-27D4974CDAFB}" type="sibTrans" cxnId="{43F83FB8-A014-47DD-B0F2-641434D3C9C1}">
      <dgm:prSet/>
      <dgm:spPr/>
      <dgm:t>
        <a:bodyPr/>
        <a:lstStyle/>
        <a:p>
          <a:endParaRPr lang="en-GB"/>
        </a:p>
      </dgm:t>
    </dgm:pt>
    <dgm:pt modelId="{AB2170D2-C8D9-46C9-9D47-9F3A4575673E}">
      <dgm:prSet/>
      <dgm:spPr/>
      <dgm:t>
        <a:bodyPr/>
        <a:lstStyle/>
        <a:p>
          <a:r>
            <a:rPr lang="en-GB" b="1"/>
            <a:t>By function</a:t>
          </a:r>
          <a:r>
            <a:rPr lang="en-GB"/>
            <a:t>, which groups units into work-related categories, such as customer-facing units, delivery units, production units or support units</a:t>
          </a:r>
        </a:p>
      </dgm:t>
    </dgm:pt>
    <dgm:pt modelId="{19D9B159-8752-45FB-8A59-82DF5D7C0354}" type="parTrans" cxnId="{E194ED3F-6CCB-4FE4-9049-3CB6FCFB9ACA}">
      <dgm:prSet/>
      <dgm:spPr/>
      <dgm:t>
        <a:bodyPr/>
        <a:lstStyle/>
        <a:p>
          <a:endParaRPr lang="en-GB"/>
        </a:p>
      </dgm:t>
    </dgm:pt>
    <dgm:pt modelId="{4D4F9D21-73BF-4512-AC28-8CFEA7E95970}" type="sibTrans" cxnId="{E194ED3F-6CCB-4FE4-9049-3CB6FCFB9ACA}">
      <dgm:prSet/>
      <dgm:spPr/>
      <dgm:t>
        <a:bodyPr/>
        <a:lstStyle/>
        <a:p>
          <a:endParaRPr lang="en-GB"/>
        </a:p>
      </dgm:t>
    </dgm:pt>
    <dgm:pt modelId="{818AF863-67A0-4168-95D7-4E556A45B8C9}">
      <dgm:prSet/>
      <dgm:spPr/>
      <dgm:t>
        <a:bodyPr/>
        <a:lstStyle/>
        <a:p>
          <a:r>
            <a:rPr lang="en-GB" b="1"/>
            <a:t>By geography</a:t>
          </a:r>
          <a:r>
            <a:rPr lang="en-GB"/>
            <a:t>, which creates groups based on location, such as international regions</a:t>
          </a:r>
        </a:p>
      </dgm:t>
    </dgm:pt>
    <dgm:pt modelId="{AF94110E-2C4A-48D0-B75A-549CD2BD7DBD}" type="parTrans" cxnId="{37EF2A96-38F7-4724-A3F0-C63E12DF330F}">
      <dgm:prSet/>
      <dgm:spPr/>
      <dgm:t>
        <a:bodyPr/>
        <a:lstStyle/>
        <a:p>
          <a:endParaRPr lang="en-GB"/>
        </a:p>
      </dgm:t>
    </dgm:pt>
    <dgm:pt modelId="{C288F7D0-1E8C-4FAB-9056-5D8B1502806C}" type="sibTrans" cxnId="{37EF2A96-38F7-4724-A3F0-C63E12DF330F}">
      <dgm:prSet/>
      <dgm:spPr/>
      <dgm:t>
        <a:bodyPr/>
        <a:lstStyle/>
        <a:p>
          <a:endParaRPr lang="en-GB"/>
        </a:p>
      </dgm:t>
    </dgm:pt>
    <dgm:pt modelId="{BAF302EB-E8B6-47E1-9D3D-629733F62361}" type="pres">
      <dgm:prSet presAssocID="{72FBB0ED-DB44-40E2-80F6-1865FB2F4536}" presName="linear" presStyleCnt="0">
        <dgm:presLayoutVars>
          <dgm:animLvl val="lvl"/>
          <dgm:resizeHandles val="exact"/>
        </dgm:presLayoutVars>
      </dgm:prSet>
      <dgm:spPr/>
      <dgm:t>
        <a:bodyPr/>
        <a:lstStyle/>
        <a:p>
          <a:endParaRPr lang="en-US"/>
        </a:p>
      </dgm:t>
    </dgm:pt>
    <dgm:pt modelId="{C69055E2-61FB-4F3E-91E5-04F4A6EE0660}" type="pres">
      <dgm:prSet presAssocID="{5D8237AB-34F0-4554-84C6-2E7F20961598}" presName="parentText" presStyleLbl="node1" presStyleIdx="0" presStyleCnt="1">
        <dgm:presLayoutVars>
          <dgm:chMax val="0"/>
          <dgm:bulletEnabled val="1"/>
        </dgm:presLayoutVars>
      </dgm:prSet>
      <dgm:spPr/>
      <dgm:t>
        <a:bodyPr/>
        <a:lstStyle/>
        <a:p>
          <a:endParaRPr lang="en-US"/>
        </a:p>
      </dgm:t>
    </dgm:pt>
    <dgm:pt modelId="{BDA1697E-F5B0-4920-B637-275CAE7F3073}" type="pres">
      <dgm:prSet presAssocID="{5D8237AB-34F0-4554-84C6-2E7F20961598}" presName="childText" presStyleLbl="revTx" presStyleIdx="0" presStyleCnt="1">
        <dgm:presLayoutVars>
          <dgm:bulletEnabled val="1"/>
        </dgm:presLayoutVars>
      </dgm:prSet>
      <dgm:spPr/>
      <dgm:t>
        <a:bodyPr/>
        <a:lstStyle/>
        <a:p>
          <a:endParaRPr lang="en-US"/>
        </a:p>
      </dgm:t>
    </dgm:pt>
  </dgm:ptLst>
  <dgm:cxnLst>
    <dgm:cxn modelId="{A9462AD5-9999-462D-B29D-1D674BB0D74A}" type="presOf" srcId="{AB2170D2-C8D9-46C9-9D47-9F3A4575673E}" destId="{BDA1697E-F5B0-4920-B637-275CAE7F3073}" srcOrd="0" destOrd="1" presId="urn:microsoft.com/office/officeart/2005/8/layout/vList2"/>
    <dgm:cxn modelId="{D90B844E-0783-4CEC-80E9-394CF9A8D206}" type="presOf" srcId="{72FBB0ED-DB44-40E2-80F6-1865FB2F4536}" destId="{BAF302EB-E8B6-47E1-9D3D-629733F62361}" srcOrd="0" destOrd="0" presId="urn:microsoft.com/office/officeart/2005/8/layout/vList2"/>
    <dgm:cxn modelId="{E194ED3F-6CCB-4FE4-9049-3CB6FCFB9ACA}" srcId="{5D8237AB-34F0-4554-84C6-2E7F20961598}" destId="{AB2170D2-C8D9-46C9-9D47-9F3A4575673E}" srcOrd="1" destOrd="0" parTransId="{19D9B159-8752-45FB-8A59-82DF5D7C0354}" sibTransId="{4D4F9D21-73BF-4512-AC28-8CFEA7E95970}"/>
    <dgm:cxn modelId="{BA0E3F69-4F81-4530-A943-CE5475B0986C}" type="presOf" srcId="{5D8237AB-34F0-4554-84C6-2E7F20961598}" destId="{C69055E2-61FB-4F3E-91E5-04F4A6EE0660}" srcOrd="0" destOrd="0" presId="urn:microsoft.com/office/officeart/2005/8/layout/vList2"/>
    <dgm:cxn modelId="{975C83A3-05E1-4F3A-A4B5-7E0DA316D01B}" srcId="{72FBB0ED-DB44-40E2-80F6-1865FB2F4536}" destId="{5D8237AB-34F0-4554-84C6-2E7F20961598}" srcOrd="0" destOrd="0" parTransId="{06825C3D-99E6-43BC-A8C9-2739DE60AD73}" sibTransId="{51791AA9-1D3C-4FA2-BD2C-15CC496C80D2}"/>
    <dgm:cxn modelId="{43F83FB8-A014-47DD-B0F2-641434D3C9C1}" srcId="{5D8237AB-34F0-4554-84C6-2E7F20961598}" destId="{10C0F45D-EF12-41A8-A532-561E0DAB223C}" srcOrd="0" destOrd="0" parTransId="{1C416D1A-1FC0-4A58-AC9D-9FE316ED5076}" sibTransId="{1DF59EA3-EB97-49D5-9130-27D4974CDAFB}"/>
    <dgm:cxn modelId="{BF2C4F30-0390-404E-AFD1-2E92FA86ACDA}" type="presOf" srcId="{818AF863-67A0-4168-95D7-4E556A45B8C9}" destId="{BDA1697E-F5B0-4920-B637-275CAE7F3073}" srcOrd="0" destOrd="2" presId="urn:microsoft.com/office/officeart/2005/8/layout/vList2"/>
    <dgm:cxn modelId="{9D03EE75-4189-439B-B47D-D1D1E82505A5}" type="presOf" srcId="{10C0F45D-EF12-41A8-A532-561E0DAB223C}" destId="{BDA1697E-F5B0-4920-B637-275CAE7F3073}" srcOrd="0" destOrd="0" presId="urn:microsoft.com/office/officeart/2005/8/layout/vList2"/>
    <dgm:cxn modelId="{37EF2A96-38F7-4724-A3F0-C63E12DF330F}" srcId="{5D8237AB-34F0-4554-84C6-2E7F20961598}" destId="{818AF863-67A0-4168-95D7-4E556A45B8C9}" srcOrd="2" destOrd="0" parTransId="{AF94110E-2C4A-48D0-B75A-549CD2BD7DBD}" sibTransId="{C288F7D0-1E8C-4FAB-9056-5D8B1502806C}"/>
    <dgm:cxn modelId="{0E050446-2136-4A62-8B15-733295BE4B4D}" type="presParOf" srcId="{BAF302EB-E8B6-47E1-9D3D-629733F62361}" destId="{C69055E2-61FB-4F3E-91E5-04F4A6EE0660}" srcOrd="0" destOrd="0" presId="urn:microsoft.com/office/officeart/2005/8/layout/vList2"/>
    <dgm:cxn modelId="{F7148E43-3A0B-40FE-B341-4643C1EC73F5}" type="presParOf" srcId="{BAF302EB-E8B6-47E1-9D3D-629733F62361}" destId="{BDA1697E-F5B0-4920-B637-275CAE7F30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0ECAB8-2362-4A76-821B-864F2E8EB77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US"/>
        </a:p>
      </dgm:t>
    </dgm:pt>
    <dgm:pt modelId="{F130581A-3AA0-410A-90DA-B1D5F1FD2C51}">
      <dgm:prSet custT="1"/>
      <dgm:spPr/>
      <dgm:t>
        <a:bodyPr/>
        <a:lstStyle/>
        <a:p>
          <a:r>
            <a:rPr lang="en-GB" sz="2800" b="1">
              <a:latin typeface="Baskerville Old Face" panose="02020602080505020303" pitchFamily="18" charset="0"/>
            </a:rPr>
            <a:t>District/City/Municipal Development Plans-Unbalanced</a:t>
          </a:r>
          <a:endParaRPr lang="en-US" sz="2800" b="1" dirty="0">
            <a:latin typeface="Baskerville Old Face" panose="02020602080505020303" pitchFamily="18" charset="0"/>
          </a:endParaRPr>
        </a:p>
      </dgm:t>
    </dgm:pt>
    <dgm:pt modelId="{5AC0F506-4187-4216-A776-E7A3D09773CE}" type="parTrans" cxnId="{DC974003-336F-4DF9-82EE-AB9C3141FCA5}">
      <dgm:prSet/>
      <dgm:spPr/>
      <dgm:t>
        <a:bodyPr/>
        <a:lstStyle/>
        <a:p>
          <a:endParaRPr lang="en-US" sz="2800" b="1">
            <a:solidFill>
              <a:schemeClr val="tx1"/>
            </a:solidFill>
            <a:latin typeface="Baskerville Old Face" panose="02020602080505020303" pitchFamily="18" charset="0"/>
          </a:endParaRPr>
        </a:p>
      </dgm:t>
    </dgm:pt>
    <dgm:pt modelId="{5F03EC97-D171-4709-8E11-9C5F2ADDCCB4}" type="sibTrans" cxnId="{DC974003-336F-4DF9-82EE-AB9C3141FCA5}">
      <dgm:prSet/>
      <dgm:spPr/>
      <dgm:t>
        <a:bodyPr/>
        <a:lstStyle/>
        <a:p>
          <a:endParaRPr lang="en-US" sz="2800" b="1">
            <a:solidFill>
              <a:schemeClr val="tx1"/>
            </a:solidFill>
            <a:latin typeface="Baskerville Old Face" panose="02020602080505020303" pitchFamily="18" charset="0"/>
          </a:endParaRPr>
        </a:p>
      </dgm:t>
    </dgm:pt>
    <dgm:pt modelId="{F1E9958B-11F8-4EB1-AB76-B17989648A51}">
      <dgm:prSet custT="1"/>
      <dgm:spPr/>
      <dgm:t>
        <a:bodyPr/>
        <a:lstStyle/>
        <a:p>
          <a:r>
            <a:rPr lang="en-GB" sz="2800" b="1">
              <a:latin typeface="Baskerville Old Face" panose="02020602080505020303" pitchFamily="18" charset="0"/>
            </a:rPr>
            <a:t>Strategic Agenda-minimal in key meetings</a:t>
          </a:r>
          <a:endParaRPr lang="en-US" sz="2800" b="1">
            <a:latin typeface="Baskerville Old Face" panose="02020602080505020303" pitchFamily="18" charset="0"/>
          </a:endParaRPr>
        </a:p>
      </dgm:t>
    </dgm:pt>
    <dgm:pt modelId="{19E06023-654D-4451-A41D-F4AD9E023807}" type="parTrans" cxnId="{6378A3B0-6F62-4580-A8B1-609413DFA1A9}">
      <dgm:prSet/>
      <dgm:spPr/>
      <dgm:t>
        <a:bodyPr/>
        <a:lstStyle/>
        <a:p>
          <a:endParaRPr lang="en-US" sz="2800" b="1">
            <a:solidFill>
              <a:schemeClr val="tx1"/>
            </a:solidFill>
            <a:latin typeface="Baskerville Old Face" panose="02020602080505020303" pitchFamily="18" charset="0"/>
          </a:endParaRPr>
        </a:p>
      </dgm:t>
    </dgm:pt>
    <dgm:pt modelId="{B9E0AA66-F1F9-4F25-9D10-5584000D37EC}" type="sibTrans" cxnId="{6378A3B0-6F62-4580-A8B1-609413DFA1A9}">
      <dgm:prSet/>
      <dgm:spPr/>
      <dgm:t>
        <a:bodyPr/>
        <a:lstStyle/>
        <a:p>
          <a:endParaRPr lang="en-US" sz="2800" b="1">
            <a:solidFill>
              <a:schemeClr val="tx1"/>
            </a:solidFill>
            <a:latin typeface="Baskerville Old Face" panose="02020602080505020303" pitchFamily="18" charset="0"/>
          </a:endParaRPr>
        </a:p>
      </dgm:t>
    </dgm:pt>
    <dgm:pt modelId="{F2D7933E-063E-4982-ABF1-CE60377433C0}">
      <dgm:prSet custT="1"/>
      <dgm:spPr/>
      <dgm:t>
        <a:bodyPr/>
        <a:lstStyle/>
        <a:p>
          <a:r>
            <a:rPr lang="en-GB" sz="2800" b="1">
              <a:latin typeface="Baskerville Old Face" panose="02020602080505020303" pitchFamily="18" charset="0"/>
            </a:rPr>
            <a:t>Communicating the strategy</a:t>
          </a:r>
          <a:endParaRPr lang="en-US" sz="2800" b="1">
            <a:latin typeface="Baskerville Old Face" panose="02020602080505020303" pitchFamily="18" charset="0"/>
          </a:endParaRPr>
        </a:p>
      </dgm:t>
    </dgm:pt>
    <dgm:pt modelId="{424959B6-9B80-41FB-80D7-C0F673928332}" type="parTrans" cxnId="{8FA3C6DB-C42B-421C-84FB-17199FFB3125}">
      <dgm:prSet/>
      <dgm:spPr/>
      <dgm:t>
        <a:bodyPr/>
        <a:lstStyle/>
        <a:p>
          <a:endParaRPr lang="en-US" sz="2800" b="1">
            <a:solidFill>
              <a:schemeClr val="tx1"/>
            </a:solidFill>
            <a:latin typeface="Baskerville Old Face" panose="02020602080505020303" pitchFamily="18" charset="0"/>
          </a:endParaRPr>
        </a:p>
      </dgm:t>
    </dgm:pt>
    <dgm:pt modelId="{41956BFD-6FA0-40F9-8CB8-10720A8A41DF}" type="sibTrans" cxnId="{8FA3C6DB-C42B-421C-84FB-17199FFB3125}">
      <dgm:prSet/>
      <dgm:spPr/>
      <dgm:t>
        <a:bodyPr/>
        <a:lstStyle/>
        <a:p>
          <a:endParaRPr lang="en-US" sz="2800" b="1">
            <a:solidFill>
              <a:schemeClr val="tx1"/>
            </a:solidFill>
            <a:latin typeface="Baskerville Old Face" panose="02020602080505020303" pitchFamily="18" charset="0"/>
          </a:endParaRPr>
        </a:p>
      </dgm:t>
    </dgm:pt>
    <dgm:pt modelId="{C66D5C25-0839-4E9D-BA48-28D1E7836983}">
      <dgm:prSet custT="1"/>
      <dgm:spPr/>
      <dgm:t>
        <a:bodyPr/>
        <a:lstStyle/>
        <a:p>
          <a:r>
            <a:rPr lang="en-GB" sz="2800" b="1">
              <a:latin typeface="Baskerville Old Face" panose="02020602080505020303" pitchFamily="18" charset="0"/>
            </a:rPr>
            <a:t>Duration for completion of the assignment</a:t>
          </a:r>
          <a:endParaRPr lang="en-US" sz="2800" b="1" dirty="0">
            <a:latin typeface="Baskerville Old Face" panose="02020602080505020303" pitchFamily="18" charset="0"/>
          </a:endParaRPr>
        </a:p>
      </dgm:t>
    </dgm:pt>
    <dgm:pt modelId="{39E417F9-677E-4862-9222-3CF8D5E21B0D}" type="parTrans" cxnId="{965BCE71-1913-4766-B818-EBCCDB7BA295}">
      <dgm:prSet/>
      <dgm:spPr/>
      <dgm:t>
        <a:bodyPr/>
        <a:lstStyle/>
        <a:p>
          <a:endParaRPr lang="en-US" sz="2800" b="1">
            <a:solidFill>
              <a:schemeClr val="tx1"/>
            </a:solidFill>
            <a:latin typeface="Baskerville Old Face" panose="02020602080505020303" pitchFamily="18" charset="0"/>
          </a:endParaRPr>
        </a:p>
      </dgm:t>
    </dgm:pt>
    <dgm:pt modelId="{6ECFFCA9-C4FB-499C-A6F7-D8A94FBEEB17}" type="sibTrans" cxnId="{965BCE71-1913-4766-B818-EBCCDB7BA295}">
      <dgm:prSet/>
      <dgm:spPr/>
      <dgm:t>
        <a:bodyPr/>
        <a:lstStyle/>
        <a:p>
          <a:endParaRPr lang="en-US" sz="2800" b="1">
            <a:solidFill>
              <a:schemeClr val="tx1"/>
            </a:solidFill>
            <a:latin typeface="Baskerville Old Face" panose="02020602080505020303" pitchFamily="18" charset="0"/>
          </a:endParaRPr>
        </a:p>
      </dgm:t>
    </dgm:pt>
    <dgm:pt modelId="{C8B2AB61-C667-4C95-902E-90FE9700EB63}">
      <dgm:prSet custT="1"/>
      <dgm:spPr/>
      <dgm:t>
        <a:bodyPr/>
        <a:lstStyle/>
        <a:p>
          <a:r>
            <a:rPr lang="en-GB" sz="2800" b="1">
              <a:latin typeface="Baskerville Old Face" panose="02020602080505020303" pitchFamily="18" charset="0"/>
            </a:rPr>
            <a:t>Leadership Commitment</a:t>
          </a:r>
          <a:endParaRPr lang="en-US" sz="2800" b="1">
            <a:latin typeface="Baskerville Old Face" panose="02020602080505020303" pitchFamily="18" charset="0"/>
          </a:endParaRPr>
        </a:p>
      </dgm:t>
    </dgm:pt>
    <dgm:pt modelId="{B48F325C-4373-4FCE-AB3D-F561CD4603D9}" type="parTrans" cxnId="{46186155-77E8-4C0A-A9FE-13194485E19B}">
      <dgm:prSet/>
      <dgm:spPr/>
      <dgm:t>
        <a:bodyPr/>
        <a:lstStyle/>
        <a:p>
          <a:endParaRPr lang="en-US" sz="2800" b="1">
            <a:solidFill>
              <a:schemeClr val="tx1"/>
            </a:solidFill>
            <a:latin typeface="Baskerville Old Face" panose="02020602080505020303" pitchFamily="18" charset="0"/>
          </a:endParaRPr>
        </a:p>
      </dgm:t>
    </dgm:pt>
    <dgm:pt modelId="{84B166CD-BDA0-4E9A-9099-83FA681E58D2}" type="sibTrans" cxnId="{46186155-77E8-4C0A-A9FE-13194485E19B}">
      <dgm:prSet/>
      <dgm:spPr/>
      <dgm:t>
        <a:bodyPr/>
        <a:lstStyle/>
        <a:p>
          <a:endParaRPr lang="en-US" sz="2800" b="1">
            <a:solidFill>
              <a:schemeClr val="tx1"/>
            </a:solidFill>
            <a:latin typeface="Baskerville Old Face" panose="02020602080505020303" pitchFamily="18" charset="0"/>
          </a:endParaRPr>
        </a:p>
      </dgm:t>
    </dgm:pt>
    <dgm:pt modelId="{5876480A-89C3-494C-949B-8DF11D40F166}">
      <dgm:prSet custT="1"/>
      <dgm:spPr/>
      <dgm:t>
        <a:bodyPr/>
        <a:lstStyle/>
        <a:p>
          <a:r>
            <a:rPr lang="en-GB" sz="2800" b="1">
              <a:latin typeface="Baskerville Old Face" panose="02020602080505020303" pitchFamily="18" charset="0"/>
            </a:rPr>
            <a:t>Resources prioritization</a:t>
          </a:r>
          <a:endParaRPr lang="en-US" sz="2800" b="1">
            <a:latin typeface="Baskerville Old Face" panose="02020602080505020303" pitchFamily="18" charset="0"/>
          </a:endParaRPr>
        </a:p>
      </dgm:t>
    </dgm:pt>
    <dgm:pt modelId="{D0641751-EC83-4403-BD10-44E308A1811B}" type="parTrans" cxnId="{709F539B-914F-4C62-96AF-21923D11B5D5}">
      <dgm:prSet/>
      <dgm:spPr/>
      <dgm:t>
        <a:bodyPr/>
        <a:lstStyle/>
        <a:p>
          <a:endParaRPr lang="en-US" sz="2800" b="1">
            <a:solidFill>
              <a:schemeClr val="tx1"/>
            </a:solidFill>
            <a:latin typeface="Baskerville Old Face" panose="02020602080505020303" pitchFamily="18" charset="0"/>
          </a:endParaRPr>
        </a:p>
      </dgm:t>
    </dgm:pt>
    <dgm:pt modelId="{4CC01C26-B4F8-4979-A91C-B34663A62895}" type="sibTrans" cxnId="{709F539B-914F-4C62-96AF-21923D11B5D5}">
      <dgm:prSet/>
      <dgm:spPr/>
      <dgm:t>
        <a:bodyPr/>
        <a:lstStyle/>
        <a:p>
          <a:endParaRPr lang="en-US" sz="2800" b="1">
            <a:solidFill>
              <a:schemeClr val="tx1"/>
            </a:solidFill>
            <a:latin typeface="Baskerville Old Face" panose="02020602080505020303" pitchFamily="18" charset="0"/>
          </a:endParaRPr>
        </a:p>
      </dgm:t>
    </dgm:pt>
    <dgm:pt modelId="{AEB2DAE2-AC17-4AC0-9799-2F66F3E8BFD1}">
      <dgm:prSet custT="1"/>
      <dgm:spPr/>
      <dgm:t>
        <a:bodyPr/>
        <a:lstStyle/>
        <a:p>
          <a:r>
            <a:rPr lang="en-GB" sz="2800" b="1">
              <a:latin typeface="Baskerville Old Face" panose="02020602080505020303" pitchFamily="18" charset="0"/>
            </a:rPr>
            <a:t>Passionate Change Agent</a:t>
          </a:r>
          <a:endParaRPr lang="en-US" sz="2800" b="1">
            <a:latin typeface="Baskerville Old Face" panose="02020602080505020303" pitchFamily="18" charset="0"/>
          </a:endParaRPr>
        </a:p>
      </dgm:t>
    </dgm:pt>
    <dgm:pt modelId="{1F5AC6CD-EA3E-4A8F-A795-C15A1DC7C998}" type="parTrans" cxnId="{9FB741F9-EB4B-4B7F-ACE5-E521C12729DD}">
      <dgm:prSet/>
      <dgm:spPr/>
      <dgm:t>
        <a:bodyPr/>
        <a:lstStyle/>
        <a:p>
          <a:endParaRPr lang="en-US" sz="2800" b="1">
            <a:solidFill>
              <a:schemeClr val="tx1"/>
            </a:solidFill>
            <a:latin typeface="Baskerville Old Face" panose="02020602080505020303" pitchFamily="18" charset="0"/>
          </a:endParaRPr>
        </a:p>
      </dgm:t>
    </dgm:pt>
    <dgm:pt modelId="{B7546705-0683-4098-89FA-6C46EF869051}" type="sibTrans" cxnId="{9FB741F9-EB4B-4B7F-ACE5-E521C12729DD}">
      <dgm:prSet/>
      <dgm:spPr/>
      <dgm:t>
        <a:bodyPr/>
        <a:lstStyle/>
        <a:p>
          <a:endParaRPr lang="en-US" sz="2800" b="1">
            <a:solidFill>
              <a:schemeClr val="tx1"/>
            </a:solidFill>
            <a:latin typeface="Baskerville Old Face" panose="02020602080505020303" pitchFamily="18" charset="0"/>
          </a:endParaRPr>
        </a:p>
      </dgm:t>
    </dgm:pt>
    <dgm:pt modelId="{3572B051-CD7E-4F8F-9B1C-B5E196A1E999}">
      <dgm:prSet custT="1"/>
      <dgm:spPr/>
      <dgm:t>
        <a:bodyPr/>
        <a:lstStyle/>
        <a:p>
          <a:r>
            <a:rPr lang="en-GB" sz="2800" b="1">
              <a:latin typeface="Baskerville Old Face" panose="02020602080505020303" pitchFamily="18" charset="0"/>
            </a:rPr>
            <a:t>Focus on Operation</a:t>
          </a:r>
          <a:endParaRPr lang="en-US" sz="2800" b="1">
            <a:latin typeface="Baskerville Old Face" panose="02020602080505020303" pitchFamily="18" charset="0"/>
          </a:endParaRPr>
        </a:p>
      </dgm:t>
    </dgm:pt>
    <dgm:pt modelId="{2FEB288D-11C3-4FB6-9EBD-C61B107A88E4}" type="parTrans" cxnId="{1759FC8A-62E6-49B5-BDF1-B03D3124C2AF}">
      <dgm:prSet/>
      <dgm:spPr/>
      <dgm:t>
        <a:bodyPr/>
        <a:lstStyle/>
        <a:p>
          <a:endParaRPr lang="en-US" sz="2800" b="1">
            <a:solidFill>
              <a:schemeClr val="tx1"/>
            </a:solidFill>
            <a:latin typeface="Baskerville Old Face" panose="02020602080505020303" pitchFamily="18" charset="0"/>
          </a:endParaRPr>
        </a:p>
      </dgm:t>
    </dgm:pt>
    <dgm:pt modelId="{7113D3ED-AE44-4CCF-A59F-C0C3F3F0AED4}" type="sibTrans" cxnId="{1759FC8A-62E6-49B5-BDF1-B03D3124C2AF}">
      <dgm:prSet/>
      <dgm:spPr/>
      <dgm:t>
        <a:bodyPr/>
        <a:lstStyle/>
        <a:p>
          <a:endParaRPr lang="en-US" sz="2800" b="1">
            <a:solidFill>
              <a:schemeClr val="tx1"/>
            </a:solidFill>
            <a:latin typeface="Baskerville Old Face" panose="02020602080505020303" pitchFamily="18" charset="0"/>
          </a:endParaRPr>
        </a:p>
      </dgm:t>
    </dgm:pt>
    <dgm:pt modelId="{471F36BD-82EF-412D-8C79-76671C9CED42}">
      <dgm:prSet custT="1"/>
      <dgm:spPr/>
      <dgm:t>
        <a:bodyPr/>
        <a:lstStyle/>
        <a:p>
          <a:r>
            <a:rPr lang="en-GB" sz="2800" b="1">
              <a:latin typeface="Baskerville Old Face" panose="02020602080505020303" pitchFamily="18" charset="0"/>
            </a:rPr>
            <a:t>Incentives focus only on salaries</a:t>
          </a:r>
          <a:endParaRPr lang="en-US" sz="2800" b="1" dirty="0">
            <a:latin typeface="Baskerville Old Face" panose="02020602080505020303" pitchFamily="18" charset="0"/>
          </a:endParaRPr>
        </a:p>
      </dgm:t>
    </dgm:pt>
    <dgm:pt modelId="{38651A07-B20A-4C47-B0F4-6DB8FB95798A}" type="parTrans" cxnId="{B0DA91FB-3EE0-44F5-8306-FD783614D31B}">
      <dgm:prSet/>
      <dgm:spPr/>
      <dgm:t>
        <a:bodyPr/>
        <a:lstStyle/>
        <a:p>
          <a:endParaRPr lang="en-US" sz="2800" b="1">
            <a:solidFill>
              <a:schemeClr val="tx1"/>
            </a:solidFill>
            <a:latin typeface="Baskerville Old Face" panose="02020602080505020303" pitchFamily="18" charset="0"/>
          </a:endParaRPr>
        </a:p>
      </dgm:t>
    </dgm:pt>
    <dgm:pt modelId="{FA10F908-D518-4373-9B92-25C85DEEE049}" type="sibTrans" cxnId="{B0DA91FB-3EE0-44F5-8306-FD783614D31B}">
      <dgm:prSet/>
      <dgm:spPr/>
      <dgm:t>
        <a:bodyPr/>
        <a:lstStyle/>
        <a:p>
          <a:endParaRPr lang="en-US" sz="2800" b="1">
            <a:solidFill>
              <a:schemeClr val="tx1"/>
            </a:solidFill>
            <a:latin typeface="Baskerville Old Face" panose="02020602080505020303" pitchFamily="18" charset="0"/>
          </a:endParaRPr>
        </a:p>
      </dgm:t>
    </dgm:pt>
    <dgm:pt modelId="{AB035BF5-CF02-45C5-B9D4-0BB8106413BF}">
      <dgm:prSet custT="1"/>
      <dgm:spPr/>
      <dgm:t>
        <a:bodyPr/>
        <a:lstStyle/>
        <a:p>
          <a:r>
            <a:rPr lang="en-GB" sz="2800" b="1">
              <a:latin typeface="Baskerville Old Face" panose="02020602080505020303" pitchFamily="18" charset="0"/>
            </a:rPr>
            <a:t>Performance information analysis</a:t>
          </a:r>
          <a:endParaRPr lang="en-US" sz="2800" b="1" dirty="0">
            <a:latin typeface="Baskerville Old Face" panose="02020602080505020303" pitchFamily="18" charset="0"/>
          </a:endParaRPr>
        </a:p>
      </dgm:t>
    </dgm:pt>
    <dgm:pt modelId="{4D42FBB9-0DB1-495B-B4C5-E317B20A6F1A}" type="parTrans" cxnId="{7E79DF08-9213-476D-83B1-19D336E85B13}">
      <dgm:prSet/>
      <dgm:spPr/>
      <dgm:t>
        <a:bodyPr/>
        <a:lstStyle/>
        <a:p>
          <a:endParaRPr lang="en-US" sz="2800" b="1">
            <a:solidFill>
              <a:schemeClr val="tx1"/>
            </a:solidFill>
            <a:latin typeface="Baskerville Old Face" panose="02020602080505020303" pitchFamily="18" charset="0"/>
          </a:endParaRPr>
        </a:p>
      </dgm:t>
    </dgm:pt>
    <dgm:pt modelId="{E25F4F8D-92CE-4B3A-A5BA-5E00B3812A17}" type="sibTrans" cxnId="{7E79DF08-9213-476D-83B1-19D336E85B13}">
      <dgm:prSet/>
      <dgm:spPr/>
      <dgm:t>
        <a:bodyPr/>
        <a:lstStyle/>
        <a:p>
          <a:endParaRPr lang="en-US" sz="2800" b="1">
            <a:solidFill>
              <a:schemeClr val="tx1"/>
            </a:solidFill>
            <a:latin typeface="Baskerville Old Face" panose="02020602080505020303" pitchFamily="18" charset="0"/>
          </a:endParaRPr>
        </a:p>
      </dgm:t>
    </dgm:pt>
    <dgm:pt modelId="{CD74AF37-5A42-4B06-8F8A-F99555D4EEA9}">
      <dgm:prSet custT="1"/>
      <dgm:spPr/>
      <dgm:t>
        <a:bodyPr/>
        <a:lstStyle/>
        <a:p>
          <a:r>
            <a:rPr lang="en-GB" sz="2800" b="1">
              <a:latin typeface="Baskerville Old Face" panose="02020602080505020303" pitchFamily="18" charset="0"/>
            </a:rPr>
            <a:t>Cascading skills</a:t>
          </a:r>
          <a:endParaRPr lang="en-US" sz="2800" b="1">
            <a:latin typeface="Baskerville Old Face" panose="02020602080505020303" pitchFamily="18" charset="0"/>
          </a:endParaRPr>
        </a:p>
      </dgm:t>
    </dgm:pt>
    <dgm:pt modelId="{67C055CB-3DF3-4260-8B0B-57A43D5F5942}" type="parTrans" cxnId="{F90E57DE-56BF-482B-B248-57F9E1A2CA87}">
      <dgm:prSet/>
      <dgm:spPr/>
      <dgm:t>
        <a:bodyPr/>
        <a:lstStyle/>
        <a:p>
          <a:endParaRPr lang="en-US" sz="2800" b="1">
            <a:solidFill>
              <a:schemeClr val="tx1"/>
            </a:solidFill>
            <a:latin typeface="Baskerville Old Face" panose="02020602080505020303" pitchFamily="18" charset="0"/>
          </a:endParaRPr>
        </a:p>
      </dgm:t>
    </dgm:pt>
    <dgm:pt modelId="{EEBDE440-2976-402D-B7DF-4770AD5D8649}" type="sibTrans" cxnId="{F90E57DE-56BF-482B-B248-57F9E1A2CA87}">
      <dgm:prSet/>
      <dgm:spPr/>
      <dgm:t>
        <a:bodyPr/>
        <a:lstStyle/>
        <a:p>
          <a:endParaRPr lang="en-US" sz="2800" b="1">
            <a:solidFill>
              <a:schemeClr val="tx1"/>
            </a:solidFill>
            <a:latin typeface="Baskerville Old Face" panose="02020602080505020303" pitchFamily="18" charset="0"/>
          </a:endParaRPr>
        </a:p>
      </dgm:t>
    </dgm:pt>
    <dgm:pt modelId="{6BBEA10C-8DBC-4F51-B1B6-6FFE1A4ED288}">
      <dgm:prSet custT="1"/>
      <dgm:spPr/>
      <dgm:t>
        <a:bodyPr/>
        <a:lstStyle/>
        <a:p>
          <a:r>
            <a:rPr lang="en-GB" sz="2800" b="1">
              <a:latin typeface="Baskerville Old Face" panose="02020602080505020303" pitchFamily="18" charset="0"/>
            </a:rPr>
            <a:t>Performance treated as separate activity</a:t>
          </a:r>
          <a:endParaRPr lang="en-US" sz="2800" b="1">
            <a:latin typeface="Baskerville Old Face" panose="02020602080505020303" pitchFamily="18" charset="0"/>
          </a:endParaRPr>
        </a:p>
      </dgm:t>
    </dgm:pt>
    <dgm:pt modelId="{AA1FA2F1-E125-4198-956E-5315AFCBA6E5}" type="parTrans" cxnId="{265FC81A-510E-42FD-B23C-6DB472F8F637}">
      <dgm:prSet/>
      <dgm:spPr/>
      <dgm:t>
        <a:bodyPr/>
        <a:lstStyle/>
        <a:p>
          <a:endParaRPr lang="en-US" sz="2800" b="1">
            <a:solidFill>
              <a:schemeClr val="tx1"/>
            </a:solidFill>
            <a:latin typeface="Baskerville Old Face" panose="02020602080505020303" pitchFamily="18" charset="0"/>
          </a:endParaRPr>
        </a:p>
      </dgm:t>
    </dgm:pt>
    <dgm:pt modelId="{C62153F9-47A2-420B-A266-E4559E1E6427}" type="sibTrans" cxnId="{265FC81A-510E-42FD-B23C-6DB472F8F637}">
      <dgm:prSet/>
      <dgm:spPr/>
      <dgm:t>
        <a:bodyPr/>
        <a:lstStyle/>
        <a:p>
          <a:endParaRPr lang="en-US" sz="2800" b="1">
            <a:solidFill>
              <a:schemeClr val="tx1"/>
            </a:solidFill>
            <a:latin typeface="Baskerville Old Face" panose="02020602080505020303" pitchFamily="18" charset="0"/>
          </a:endParaRPr>
        </a:p>
      </dgm:t>
    </dgm:pt>
    <dgm:pt modelId="{B561E2F3-B88C-4F25-986A-4D8D0CFF0B50}" type="pres">
      <dgm:prSet presAssocID="{C90ECAB8-2362-4A76-821B-864F2E8EB777}" presName="diagram" presStyleCnt="0">
        <dgm:presLayoutVars>
          <dgm:dir/>
          <dgm:resizeHandles val="exact"/>
        </dgm:presLayoutVars>
      </dgm:prSet>
      <dgm:spPr/>
      <dgm:t>
        <a:bodyPr/>
        <a:lstStyle/>
        <a:p>
          <a:endParaRPr lang="en-US"/>
        </a:p>
      </dgm:t>
    </dgm:pt>
    <dgm:pt modelId="{54D8ABB6-63A3-41A5-AC7E-046414A23085}" type="pres">
      <dgm:prSet presAssocID="{F130581A-3AA0-410A-90DA-B1D5F1FD2C51}" presName="node" presStyleLbl="node1" presStyleIdx="0" presStyleCnt="12" custScaleX="117538">
        <dgm:presLayoutVars>
          <dgm:bulletEnabled val="1"/>
        </dgm:presLayoutVars>
      </dgm:prSet>
      <dgm:spPr/>
      <dgm:t>
        <a:bodyPr/>
        <a:lstStyle/>
        <a:p>
          <a:endParaRPr lang="en-US"/>
        </a:p>
      </dgm:t>
    </dgm:pt>
    <dgm:pt modelId="{1BF5363E-8B93-43C9-9F1E-58FE5F233E82}" type="pres">
      <dgm:prSet presAssocID="{5F03EC97-D171-4709-8E11-9C5F2ADDCCB4}" presName="sibTrans" presStyleCnt="0"/>
      <dgm:spPr/>
    </dgm:pt>
    <dgm:pt modelId="{A7AA798B-C7EE-4C1B-AA4F-0F15A353C902}" type="pres">
      <dgm:prSet presAssocID="{F1E9958B-11F8-4EB1-AB76-B17989648A51}" presName="node" presStyleLbl="node1" presStyleIdx="1" presStyleCnt="12">
        <dgm:presLayoutVars>
          <dgm:bulletEnabled val="1"/>
        </dgm:presLayoutVars>
      </dgm:prSet>
      <dgm:spPr/>
      <dgm:t>
        <a:bodyPr/>
        <a:lstStyle/>
        <a:p>
          <a:endParaRPr lang="en-US"/>
        </a:p>
      </dgm:t>
    </dgm:pt>
    <dgm:pt modelId="{4B0ED4FE-BB58-45B8-B132-5F3445E47B5E}" type="pres">
      <dgm:prSet presAssocID="{B9E0AA66-F1F9-4F25-9D10-5584000D37EC}" presName="sibTrans" presStyleCnt="0"/>
      <dgm:spPr/>
    </dgm:pt>
    <dgm:pt modelId="{7BE6B713-48F5-45AB-ACF6-A5E3B0C906B8}" type="pres">
      <dgm:prSet presAssocID="{F2D7933E-063E-4982-ABF1-CE60377433C0}" presName="node" presStyleLbl="node1" presStyleIdx="2" presStyleCnt="12">
        <dgm:presLayoutVars>
          <dgm:bulletEnabled val="1"/>
        </dgm:presLayoutVars>
      </dgm:prSet>
      <dgm:spPr/>
      <dgm:t>
        <a:bodyPr/>
        <a:lstStyle/>
        <a:p>
          <a:endParaRPr lang="en-US"/>
        </a:p>
      </dgm:t>
    </dgm:pt>
    <dgm:pt modelId="{5A77D82F-386F-4AA8-8F04-158625046099}" type="pres">
      <dgm:prSet presAssocID="{41956BFD-6FA0-40F9-8CB8-10720A8A41DF}" presName="sibTrans" presStyleCnt="0"/>
      <dgm:spPr/>
    </dgm:pt>
    <dgm:pt modelId="{6FEF99EE-BDC9-44AE-B616-B4B5FD00A10F}" type="pres">
      <dgm:prSet presAssocID="{C66D5C25-0839-4E9D-BA48-28D1E7836983}" presName="node" presStyleLbl="node1" presStyleIdx="3" presStyleCnt="12">
        <dgm:presLayoutVars>
          <dgm:bulletEnabled val="1"/>
        </dgm:presLayoutVars>
      </dgm:prSet>
      <dgm:spPr/>
      <dgm:t>
        <a:bodyPr/>
        <a:lstStyle/>
        <a:p>
          <a:endParaRPr lang="en-US"/>
        </a:p>
      </dgm:t>
    </dgm:pt>
    <dgm:pt modelId="{68071951-C79A-4D65-8696-FE468CFDD13C}" type="pres">
      <dgm:prSet presAssocID="{6ECFFCA9-C4FB-499C-A6F7-D8A94FBEEB17}" presName="sibTrans" presStyleCnt="0"/>
      <dgm:spPr/>
    </dgm:pt>
    <dgm:pt modelId="{5CA81DC5-66F8-49F8-A1ED-5FF86C9441D1}" type="pres">
      <dgm:prSet presAssocID="{C8B2AB61-C667-4C95-902E-90FE9700EB63}" presName="node" presStyleLbl="node1" presStyleIdx="4" presStyleCnt="12">
        <dgm:presLayoutVars>
          <dgm:bulletEnabled val="1"/>
        </dgm:presLayoutVars>
      </dgm:prSet>
      <dgm:spPr/>
      <dgm:t>
        <a:bodyPr/>
        <a:lstStyle/>
        <a:p>
          <a:endParaRPr lang="en-US"/>
        </a:p>
      </dgm:t>
    </dgm:pt>
    <dgm:pt modelId="{EFDF7064-14E4-4690-9792-1AD89BF45682}" type="pres">
      <dgm:prSet presAssocID="{84B166CD-BDA0-4E9A-9099-83FA681E58D2}" presName="sibTrans" presStyleCnt="0"/>
      <dgm:spPr/>
    </dgm:pt>
    <dgm:pt modelId="{A9F742DF-8990-4359-A85D-9102232DCFDA}" type="pres">
      <dgm:prSet presAssocID="{5876480A-89C3-494C-949B-8DF11D40F166}" presName="node" presStyleLbl="node1" presStyleIdx="5" presStyleCnt="12">
        <dgm:presLayoutVars>
          <dgm:bulletEnabled val="1"/>
        </dgm:presLayoutVars>
      </dgm:prSet>
      <dgm:spPr/>
      <dgm:t>
        <a:bodyPr/>
        <a:lstStyle/>
        <a:p>
          <a:endParaRPr lang="en-US"/>
        </a:p>
      </dgm:t>
    </dgm:pt>
    <dgm:pt modelId="{89BDF119-AEDA-4966-9F4F-8C95271599BC}" type="pres">
      <dgm:prSet presAssocID="{4CC01C26-B4F8-4979-A91C-B34663A62895}" presName="sibTrans" presStyleCnt="0"/>
      <dgm:spPr/>
    </dgm:pt>
    <dgm:pt modelId="{F91F71D5-5C48-40E7-9B0B-B2B6C90357C2}" type="pres">
      <dgm:prSet presAssocID="{AEB2DAE2-AC17-4AC0-9799-2F66F3E8BFD1}" presName="node" presStyleLbl="node1" presStyleIdx="6" presStyleCnt="12">
        <dgm:presLayoutVars>
          <dgm:bulletEnabled val="1"/>
        </dgm:presLayoutVars>
      </dgm:prSet>
      <dgm:spPr/>
      <dgm:t>
        <a:bodyPr/>
        <a:lstStyle/>
        <a:p>
          <a:endParaRPr lang="en-US"/>
        </a:p>
      </dgm:t>
    </dgm:pt>
    <dgm:pt modelId="{8DB4CEF8-8007-4CFB-8070-1F0846114734}" type="pres">
      <dgm:prSet presAssocID="{B7546705-0683-4098-89FA-6C46EF869051}" presName="sibTrans" presStyleCnt="0"/>
      <dgm:spPr/>
    </dgm:pt>
    <dgm:pt modelId="{F57C23A7-446D-4D65-B24A-2FFE9BAB86BF}" type="pres">
      <dgm:prSet presAssocID="{3572B051-CD7E-4F8F-9B1C-B5E196A1E999}" presName="node" presStyleLbl="node1" presStyleIdx="7" presStyleCnt="12" custScaleX="108847">
        <dgm:presLayoutVars>
          <dgm:bulletEnabled val="1"/>
        </dgm:presLayoutVars>
      </dgm:prSet>
      <dgm:spPr/>
      <dgm:t>
        <a:bodyPr/>
        <a:lstStyle/>
        <a:p>
          <a:endParaRPr lang="en-US"/>
        </a:p>
      </dgm:t>
    </dgm:pt>
    <dgm:pt modelId="{0DFC58A7-B482-411C-B403-47CE5A519270}" type="pres">
      <dgm:prSet presAssocID="{7113D3ED-AE44-4CCF-A59F-C0C3F3F0AED4}" presName="sibTrans" presStyleCnt="0"/>
      <dgm:spPr/>
    </dgm:pt>
    <dgm:pt modelId="{ED0AFE02-D503-46EE-A254-652263F3F97D}" type="pres">
      <dgm:prSet presAssocID="{471F36BD-82EF-412D-8C79-76671C9CED42}" presName="node" presStyleLbl="node1" presStyleIdx="8" presStyleCnt="12" custScaleX="108193">
        <dgm:presLayoutVars>
          <dgm:bulletEnabled val="1"/>
        </dgm:presLayoutVars>
      </dgm:prSet>
      <dgm:spPr/>
      <dgm:t>
        <a:bodyPr/>
        <a:lstStyle/>
        <a:p>
          <a:endParaRPr lang="en-US"/>
        </a:p>
      </dgm:t>
    </dgm:pt>
    <dgm:pt modelId="{A4B6BBD9-B57F-426E-BC79-1DA6D6306A53}" type="pres">
      <dgm:prSet presAssocID="{FA10F908-D518-4373-9B92-25C85DEEE049}" presName="sibTrans" presStyleCnt="0"/>
      <dgm:spPr/>
    </dgm:pt>
    <dgm:pt modelId="{1B299F87-0C14-40CE-87B3-E0377531F944}" type="pres">
      <dgm:prSet presAssocID="{AB035BF5-CF02-45C5-B9D4-0BB8106413BF}" presName="node" presStyleLbl="node1" presStyleIdx="9" presStyleCnt="12">
        <dgm:presLayoutVars>
          <dgm:bulletEnabled val="1"/>
        </dgm:presLayoutVars>
      </dgm:prSet>
      <dgm:spPr/>
      <dgm:t>
        <a:bodyPr/>
        <a:lstStyle/>
        <a:p>
          <a:endParaRPr lang="en-US"/>
        </a:p>
      </dgm:t>
    </dgm:pt>
    <dgm:pt modelId="{BC0937B7-6ACE-4980-A07E-5388E9F8AB18}" type="pres">
      <dgm:prSet presAssocID="{E25F4F8D-92CE-4B3A-A5BA-5E00B3812A17}" presName="sibTrans" presStyleCnt="0"/>
      <dgm:spPr/>
    </dgm:pt>
    <dgm:pt modelId="{948F9B63-C316-415E-B953-202F0BDDC9B0}" type="pres">
      <dgm:prSet presAssocID="{CD74AF37-5A42-4B06-8F8A-F99555D4EEA9}" presName="node" presStyleLbl="node1" presStyleIdx="10" presStyleCnt="12">
        <dgm:presLayoutVars>
          <dgm:bulletEnabled val="1"/>
        </dgm:presLayoutVars>
      </dgm:prSet>
      <dgm:spPr/>
      <dgm:t>
        <a:bodyPr/>
        <a:lstStyle/>
        <a:p>
          <a:endParaRPr lang="en-US"/>
        </a:p>
      </dgm:t>
    </dgm:pt>
    <dgm:pt modelId="{0B7296FB-91EF-40C2-B0DD-6A4FFC222684}" type="pres">
      <dgm:prSet presAssocID="{EEBDE440-2976-402D-B7DF-4770AD5D8649}" presName="sibTrans" presStyleCnt="0"/>
      <dgm:spPr/>
    </dgm:pt>
    <dgm:pt modelId="{09DC2199-6901-4900-B5D4-A1FAF2DD5223}" type="pres">
      <dgm:prSet presAssocID="{6BBEA10C-8DBC-4F51-B1B6-6FFE1A4ED288}" presName="node" presStyleLbl="node1" presStyleIdx="11" presStyleCnt="12">
        <dgm:presLayoutVars>
          <dgm:bulletEnabled val="1"/>
        </dgm:presLayoutVars>
      </dgm:prSet>
      <dgm:spPr/>
      <dgm:t>
        <a:bodyPr/>
        <a:lstStyle/>
        <a:p>
          <a:endParaRPr lang="en-US"/>
        </a:p>
      </dgm:t>
    </dgm:pt>
  </dgm:ptLst>
  <dgm:cxnLst>
    <dgm:cxn modelId="{1759FC8A-62E6-49B5-BDF1-B03D3124C2AF}" srcId="{C90ECAB8-2362-4A76-821B-864F2E8EB777}" destId="{3572B051-CD7E-4F8F-9B1C-B5E196A1E999}" srcOrd="7" destOrd="0" parTransId="{2FEB288D-11C3-4FB6-9EBD-C61B107A88E4}" sibTransId="{7113D3ED-AE44-4CCF-A59F-C0C3F3F0AED4}"/>
    <dgm:cxn modelId="{947F92F5-DC7C-47E7-85A6-53452D212796}" type="presOf" srcId="{C8B2AB61-C667-4C95-902E-90FE9700EB63}" destId="{5CA81DC5-66F8-49F8-A1ED-5FF86C9441D1}" srcOrd="0" destOrd="0" presId="urn:microsoft.com/office/officeart/2005/8/layout/default"/>
    <dgm:cxn modelId="{46186155-77E8-4C0A-A9FE-13194485E19B}" srcId="{C90ECAB8-2362-4A76-821B-864F2E8EB777}" destId="{C8B2AB61-C667-4C95-902E-90FE9700EB63}" srcOrd="4" destOrd="0" parTransId="{B48F325C-4373-4FCE-AB3D-F561CD4603D9}" sibTransId="{84B166CD-BDA0-4E9A-9099-83FA681E58D2}"/>
    <dgm:cxn modelId="{6378A3B0-6F62-4580-A8B1-609413DFA1A9}" srcId="{C90ECAB8-2362-4A76-821B-864F2E8EB777}" destId="{F1E9958B-11F8-4EB1-AB76-B17989648A51}" srcOrd="1" destOrd="0" parTransId="{19E06023-654D-4451-A41D-F4AD9E023807}" sibTransId="{B9E0AA66-F1F9-4F25-9D10-5584000D37EC}"/>
    <dgm:cxn modelId="{E8AC6EC3-52EF-40FE-AB26-62C92BF8463E}" type="presOf" srcId="{AEB2DAE2-AC17-4AC0-9799-2F66F3E8BFD1}" destId="{F91F71D5-5C48-40E7-9B0B-B2B6C90357C2}" srcOrd="0" destOrd="0" presId="urn:microsoft.com/office/officeart/2005/8/layout/default"/>
    <dgm:cxn modelId="{2229816F-9DAA-4F38-B161-E72D83113376}" type="presOf" srcId="{3572B051-CD7E-4F8F-9B1C-B5E196A1E999}" destId="{F57C23A7-446D-4D65-B24A-2FFE9BAB86BF}" srcOrd="0" destOrd="0" presId="urn:microsoft.com/office/officeart/2005/8/layout/default"/>
    <dgm:cxn modelId="{7E79DF08-9213-476D-83B1-19D336E85B13}" srcId="{C90ECAB8-2362-4A76-821B-864F2E8EB777}" destId="{AB035BF5-CF02-45C5-B9D4-0BB8106413BF}" srcOrd="9" destOrd="0" parTransId="{4D42FBB9-0DB1-495B-B4C5-E317B20A6F1A}" sibTransId="{E25F4F8D-92CE-4B3A-A5BA-5E00B3812A17}"/>
    <dgm:cxn modelId="{3E8CBB68-064C-4762-97A2-FF1D5027E10A}" type="presOf" srcId="{AB035BF5-CF02-45C5-B9D4-0BB8106413BF}" destId="{1B299F87-0C14-40CE-87B3-E0377531F944}" srcOrd="0" destOrd="0" presId="urn:microsoft.com/office/officeart/2005/8/layout/default"/>
    <dgm:cxn modelId="{77846AEA-8F25-40A1-B9EE-153E35597B60}" type="presOf" srcId="{CD74AF37-5A42-4B06-8F8A-F99555D4EEA9}" destId="{948F9B63-C316-415E-B953-202F0BDDC9B0}" srcOrd="0" destOrd="0" presId="urn:microsoft.com/office/officeart/2005/8/layout/default"/>
    <dgm:cxn modelId="{B0DA91FB-3EE0-44F5-8306-FD783614D31B}" srcId="{C90ECAB8-2362-4A76-821B-864F2E8EB777}" destId="{471F36BD-82EF-412D-8C79-76671C9CED42}" srcOrd="8" destOrd="0" parTransId="{38651A07-B20A-4C47-B0F4-6DB8FB95798A}" sibTransId="{FA10F908-D518-4373-9B92-25C85DEEE049}"/>
    <dgm:cxn modelId="{92F91394-7A1F-40C5-8A56-268603BE48A9}" type="presOf" srcId="{C66D5C25-0839-4E9D-BA48-28D1E7836983}" destId="{6FEF99EE-BDC9-44AE-B616-B4B5FD00A10F}" srcOrd="0" destOrd="0" presId="urn:microsoft.com/office/officeart/2005/8/layout/default"/>
    <dgm:cxn modelId="{524FAA97-72B4-4987-853E-E042CC1E1EEE}" type="presOf" srcId="{5876480A-89C3-494C-949B-8DF11D40F166}" destId="{A9F742DF-8990-4359-A85D-9102232DCFDA}" srcOrd="0" destOrd="0" presId="urn:microsoft.com/office/officeart/2005/8/layout/default"/>
    <dgm:cxn modelId="{9FB741F9-EB4B-4B7F-ACE5-E521C12729DD}" srcId="{C90ECAB8-2362-4A76-821B-864F2E8EB777}" destId="{AEB2DAE2-AC17-4AC0-9799-2F66F3E8BFD1}" srcOrd="6" destOrd="0" parTransId="{1F5AC6CD-EA3E-4A8F-A795-C15A1DC7C998}" sibTransId="{B7546705-0683-4098-89FA-6C46EF869051}"/>
    <dgm:cxn modelId="{265FC81A-510E-42FD-B23C-6DB472F8F637}" srcId="{C90ECAB8-2362-4A76-821B-864F2E8EB777}" destId="{6BBEA10C-8DBC-4F51-B1B6-6FFE1A4ED288}" srcOrd="11" destOrd="0" parTransId="{AA1FA2F1-E125-4198-956E-5315AFCBA6E5}" sibTransId="{C62153F9-47A2-420B-A266-E4559E1E6427}"/>
    <dgm:cxn modelId="{7F4F6250-E909-49AD-ADFF-C1FB81CC0FA7}" type="presOf" srcId="{471F36BD-82EF-412D-8C79-76671C9CED42}" destId="{ED0AFE02-D503-46EE-A254-652263F3F97D}" srcOrd="0" destOrd="0" presId="urn:microsoft.com/office/officeart/2005/8/layout/default"/>
    <dgm:cxn modelId="{3E9877F5-B7AC-4096-948C-769B7F960FFA}" type="presOf" srcId="{C90ECAB8-2362-4A76-821B-864F2E8EB777}" destId="{B561E2F3-B88C-4F25-986A-4D8D0CFF0B50}" srcOrd="0" destOrd="0" presId="urn:microsoft.com/office/officeart/2005/8/layout/default"/>
    <dgm:cxn modelId="{9A37CF53-C03F-4C1C-A4BE-470C057AD1C6}" type="presOf" srcId="{F1E9958B-11F8-4EB1-AB76-B17989648A51}" destId="{A7AA798B-C7EE-4C1B-AA4F-0F15A353C902}" srcOrd="0" destOrd="0" presId="urn:microsoft.com/office/officeart/2005/8/layout/default"/>
    <dgm:cxn modelId="{709F539B-914F-4C62-96AF-21923D11B5D5}" srcId="{C90ECAB8-2362-4A76-821B-864F2E8EB777}" destId="{5876480A-89C3-494C-949B-8DF11D40F166}" srcOrd="5" destOrd="0" parTransId="{D0641751-EC83-4403-BD10-44E308A1811B}" sibTransId="{4CC01C26-B4F8-4979-A91C-B34663A62895}"/>
    <dgm:cxn modelId="{4DE94B25-CB77-4F4F-AE77-A36358CBC01B}" type="presOf" srcId="{6BBEA10C-8DBC-4F51-B1B6-6FFE1A4ED288}" destId="{09DC2199-6901-4900-B5D4-A1FAF2DD5223}" srcOrd="0" destOrd="0" presId="urn:microsoft.com/office/officeart/2005/8/layout/default"/>
    <dgm:cxn modelId="{8FA3C6DB-C42B-421C-84FB-17199FFB3125}" srcId="{C90ECAB8-2362-4A76-821B-864F2E8EB777}" destId="{F2D7933E-063E-4982-ABF1-CE60377433C0}" srcOrd="2" destOrd="0" parTransId="{424959B6-9B80-41FB-80D7-C0F673928332}" sibTransId="{41956BFD-6FA0-40F9-8CB8-10720A8A41DF}"/>
    <dgm:cxn modelId="{FECD16E7-590A-48B1-927C-FD517B2A4CE2}" type="presOf" srcId="{F130581A-3AA0-410A-90DA-B1D5F1FD2C51}" destId="{54D8ABB6-63A3-41A5-AC7E-046414A23085}" srcOrd="0" destOrd="0" presId="urn:microsoft.com/office/officeart/2005/8/layout/default"/>
    <dgm:cxn modelId="{965BCE71-1913-4766-B818-EBCCDB7BA295}" srcId="{C90ECAB8-2362-4A76-821B-864F2E8EB777}" destId="{C66D5C25-0839-4E9D-BA48-28D1E7836983}" srcOrd="3" destOrd="0" parTransId="{39E417F9-677E-4862-9222-3CF8D5E21B0D}" sibTransId="{6ECFFCA9-C4FB-499C-A6F7-D8A94FBEEB17}"/>
    <dgm:cxn modelId="{F90E57DE-56BF-482B-B248-57F9E1A2CA87}" srcId="{C90ECAB8-2362-4A76-821B-864F2E8EB777}" destId="{CD74AF37-5A42-4B06-8F8A-F99555D4EEA9}" srcOrd="10" destOrd="0" parTransId="{67C055CB-3DF3-4260-8B0B-57A43D5F5942}" sibTransId="{EEBDE440-2976-402D-B7DF-4770AD5D8649}"/>
    <dgm:cxn modelId="{DC974003-336F-4DF9-82EE-AB9C3141FCA5}" srcId="{C90ECAB8-2362-4A76-821B-864F2E8EB777}" destId="{F130581A-3AA0-410A-90DA-B1D5F1FD2C51}" srcOrd="0" destOrd="0" parTransId="{5AC0F506-4187-4216-A776-E7A3D09773CE}" sibTransId="{5F03EC97-D171-4709-8E11-9C5F2ADDCCB4}"/>
    <dgm:cxn modelId="{8FDD90B4-2AE2-4369-A435-36D69682D457}" type="presOf" srcId="{F2D7933E-063E-4982-ABF1-CE60377433C0}" destId="{7BE6B713-48F5-45AB-ACF6-A5E3B0C906B8}" srcOrd="0" destOrd="0" presId="urn:microsoft.com/office/officeart/2005/8/layout/default"/>
    <dgm:cxn modelId="{FFCFA3F0-6A79-4A31-9703-A9792AE11080}" type="presParOf" srcId="{B561E2F3-B88C-4F25-986A-4D8D0CFF0B50}" destId="{54D8ABB6-63A3-41A5-AC7E-046414A23085}" srcOrd="0" destOrd="0" presId="urn:microsoft.com/office/officeart/2005/8/layout/default"/>
    <dgm:cxn modelId="{F300D88D-67E8-4E24-94CC-61545BEFC1C3}" type="presParOf" srcId="{B561E2F3-B88C-4F25-986A-4D8D0CFF0B50}" destId="{1BF5363E-8B93-43C9-9F1E-58FE5F233E82}" srcOrd="1" destOrd="0" presId="urn:microsoft.com/office/officeart/2005/8/layout/default"/>
    <dgm:cxn modelId="{980DC99A-7359-4DD5-B23D-1219D89EC559}" type="presParOf" srcId="{B561E2F3-B88C-4F25-986A-4D8D0CFF0B50}" destId="{A7AA798B-C7EE-4C1B-AA4F-0F15A353C902}" srcOrd="2" destOrd="0" presId="urn:microsoft.com/office/officeart/2005/8/layout/default"/>
    <dgm:cxn modelId="{7BBA2779-6AB5-402B-87ED-940952246042}" type="presParOf" srcId="{B561E2F3-B88C-4F25-986A-4D8D0CFF0B50}" destId="{4B0ED4FE-BB58-45B8-B132-5F3445E47B5E}" srcOrd="3" destOrd="0" presId="urn:microsoft.com/office/officeart/2005/8/layout/default"/>
    <dgm:cxn modelId="{2C640321-DD40-4138-9D69-2574CCD8A3EE}" type="presParOf" srcId="{B561E2F3-B88C-4F25-986A-4D8D0CFF0B50}" destId="{7BE6B713-48F5-45AB-ACF6-A5E3B0C906B8}" srcOrd="4" destOrd="0" presId="urn:microsoft.com/office/officeart/2005/8/layout/default"/>
    <dgm:cxn modelId="{EDFE8980-C59A-4E0A-B41D-7ABCB39509D2}" type="presParOf" srcId="{B561E2F3-B88C-4F25-986A-4D8D0CFF0B50}" destId="{5A77D82F-386F-4AA8-8F04-158625046099}" srcOrd="5" destOrd="0" presId="urn:microsoft.com/office/officeart/2005/8/layout/default"/>
    <dgm:cxn modelId="{DFAD477C-E7CF-4390-A64E-94A1AD784667}" type="presParOf" srcId="{B561E2F3-B88C-4F25-986A-4D8D0CFF0B50}" destId="{6FEF99EE-BDC9-44AE-B616-B4B5FD00A10F}" srcOrd="6" destOrd="0" presId="urn:microsoft.com/office/officeart/2005/8/layout/default"/>
    <dgm:cxn modelId="{AB1B1BF9-CAB0-4749-B696-CDC713AD4E6E}" type="presParOf" srcId="{B561E2F3-B88C-4F25-986A-4D8D0CFF0B50}" destId="{68071951-C79A-4D65-8696-FE468CFDD13C}" srcOrd="7" destOrd="0" presId="urn:microsoft.com/office/officeart/2005/8/layout/default"/>
    <dgm:cxn modelId="{C65581F2-D84B-41E9-A2D9-7F496C0B7E4D}" type="presParOf" srcId="{B561E2F3-B88C-4F25-986A-4D8D0CFF0B50}" destId="{5CA81DC5-66F8-49F8-A1ED-5FF86C9441D1}" srcOrd="8" destOrd="0" presId="urn:microsoft.com/office/officeart/2005/8/layout/default"/>
    <dgm:cxn modelId="{DBDF44EF-B0A2-46CC-A957-339874008F80}" type="presParOf" srcId="{B561E2F3-B88C-4F25-986A-4D8D0CFF0B50}" destId="{EFDF7064-14E4-4690-9792-1AD89BF45682}" srcOrd="9" destOrd="0" presId="urn:microsoft.com/office/officeart/2005/8/layout/default"/>
    <dgm:cxn modelId="{8543B537-48C9-4675-90E1-99BABB485AEB}" type="presParOf" srcId="{B561E2F3-B88C-4F25-986A-4D8D0CFF0B50}" destId="{A9F742DF-8990-4359-A85D-9102232DCFDA}" srcOrd="10" destOrd="0" presId="urn:microsoft.com/office/officeart/2005/8/layout/default"/>
    <dgm:cxn modelId="{21CD56B1-A9AC-4548-B447-F817852BF88D}" type="presParOf" srcId="{B561E2F3-B88C-4F25-986A-4D8D0CFF0B50}" destId="{89BDF119-AEDA-4966-9F4F-8C95271599BC}" srcOrd="11" destOrd="0" presId="urn:microsoft.com/office/officeart/2005/8/layout/default"/>
    <dgm:cxn modelId="{F30D9166-FF23-414C-90F3-0F3CDFD4776D}" type="presParOf" srcId="{B561E2F3-B88C-4F25-986A-4D8D0CFF0B50}" destId="{F91F71D5-5C48-40E7-9B0B-B2B6C90357C2}" srcOrd="12" destOrd="0" presId="urn:microsoft.com/office/officeart/2005/8/layout/default"/>
    <dgm:cxn modelId="{F58D9CB9-7010-426B-A33A-E8329112B2A8}" type="presParOf" srcId="{B561E2F3-B88C-4F25-986A-4D8D0CFF0B50}" destId="{8DB4CEF8-8007-4CFB-8070-1F0846114734}" srcOrd="13" destOrd="0" presId="urn:microsoft.com/office/officeart/2005/8/layout/default"/>
    <dgm:cxn modelId="{D774EFE7-92BE-4477-9995-5E04DFC6A6A4}" type="presParOf" srcId="{B561E2F3-B88C-4F25-986A-4D8D0CFF0B50}" destId="{F57C23A7-446D-4D65-B24A-2FFE9BAB86BF}" srcOrd="14" destOrd="0" presId="urn:microsoft.com/office/officeart/2005/8/layout/default"/>
    <dgm:cxn modelId="{3FE07F72-313C-4B1D-8B50-FE917EDA2B20}" type="presParOf" srcId="{B561E2F3-B88C-4F25-986A-4D8D0CFF0B50}" destId="{0DFC58A7-B482-411C-B403-47CE5A519270}" srcOrd="15" destOrd="0" presId="urn:microsoft.com/office/officeart/2005/8/layout/default"/>
    <dgm:cxn modelId="{44AEF93E-402F-4923-B38F-B0D4E7302FDB}" type="presParOf" srcId="{B561E2F3-B88C-4F25-986A-4D8D0CFF0B50}" destId="{ED0AFE02-D503-46EE-A254-652263F3F97D}" srcOrd="16" destOrd="0" presId="urn:microsoft.com/office/officeart/2005/8/layout/default"/>
    <dgm:cxn modelId="{D44170F4-1F19-425B-8F60-E8B972E91BFB}" type="presParOf" srcId="{B561E2F3-B88C-4F25-986A-4D8D0CFF0B50}" destId="{A4B6BBD9-B57F-426E-BC79-1DA6D6306A53}" srcOrd="17" destOrd="0" presId="urn:microsoft.com/office/officeart/2005/8/layout/default"/>
    <dgm:cxn modelId="{D1141CF7-575B-4F50-ACC3-53BAC7DD9E56}" type="presParOf" srcId="{B561E2F3-B88C-4F25-986A-4D8D0CFF0B50}" destId="{1B299F87-0C14-40CE-87B3-E0377531F944}" srcOrd="18" destOrd="0" presId="urn:microsoft.com/office/officeart/2005/8/layout/default"/>
    <dgm:cxn modelId="{3244FBE5-AE5F-42B8-A383-D41A0E488138}" type="presParOf" srcId="{B561E2F3-B88C-4F25-986A-4D8D0CFF0B50}" destId="{BC0937B7-6ACE-4980-A07E-5388E9F8AB18}" srcOrd="19" destOrd="0" presId="urn:microsoft.com/office/officeart/2005/8/layout/default"/>
    <dgm:cxn modelId="{107561FF-1D54-49F8-ADFF-6922F6D0A927}" type="presParOf" srcId="{B561E2F3-B88C-4F25-986A-4D8D0CFF0B50}" destId="{948F9B63-C316-415E-B953-202F0BDDC9B0}" srcOrd="20" destOrd="0" presId="urn:microsoft.com/office/officeart/2005/8/layout/default"/>
    <dgm:cxn modelId="{A8743592-C063-4185-BFA8-625D5EEC6A05}" type="presParOf" srcId="{B561E2F3-B88C-4F25-986A-4D8D0CFF0B50}" destId="{0B7296FB-91EF-40C2-B0DD-6A4FFC222684}" srcOrd="21" destOrd="0" presId="urn:microsoft.com/office/officeart/2005/8/layout/default"/>
    <dgm:cxn modelId="{D329EE33-8525-4836-BC05-C2A6E6F1D6D0}" type="presParOf" srcId="{B561E2F3-B88C-4F25-986A-4D8D0CFF0B50}" destId="{09DC2199-6901-4900-B5D4-A1FAF2DD5223}"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FB8C69-E71F-48A2-9B49-8CD84690F724}">
      <dsp:nvSpPr>
        <dsp:cNvPr id="0" name=""/>
        <dsp:cNvSpPr/>
      </dsp:nvSpPr>
      <dsp:spPr>
        <a:xfrm>
          <a:off x="0" y="49570"/>
          <a:ext cx="11106873" cy="21036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en-GB" sz="2900" kern="1200">
              <a:latin typeface="Book Antiqua" panose="02040602050305030304" pitchFamily="18" charset="0"/>
            </a:rPr>
            <a:t>Because so many other critical components—strategy mapping, performance measures and targets, and strategic initiatives—are derived from them, strategic objectives are considered the DNA of the Balanced Scorecard system. </a:t>
          </a:r>
          <a:endParaRPr lang="en-US" sz="2900" kern="1200">
            <a:latin typeface="Book Antiqua" panose="02040602050305030304" pitchFamily="18" charset="0"/>
          </a:endParaRPr>
        </a:p>
      </dsp:txBody>
      <dsp:txXfrm>
        <a:off x="102692" y="152262"/>
        <a:ext cx="10901489" cy="1898276"/>
      </dsp:txXfrm>
    </dsp:sp>
    <dsp:sp modelId="{AE9AA363-5B29-4739-B62C-44FC197A1C09}">
      <dsp:nvSpPr>
        <dsp:cNvPr id="0" name=""/>
        <dsp:cNvSpPr/>
      </dsp:nvSpPr>
      <dsp:spPr>
        <a:xfrm>
          <a:off x="0" y="2236750"/>
          <a:ext cx="11106873" cy="21036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en-GB" sz="4000" kern="1200" dirty="0"/>
            <a:t>Chaining of objectives to form a strategy map</a:t>
          </a:r>
          <a:endParaRPr lang="en-US" sz="4000" kern="1200" dirty="0"/>
        </a:p>
      </dsp:txBody>
      <dsp:txXfrm>
        <a:off x="102692" y="2339442"/>
        <a:ext cx="10901489" cy="18982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3D50-8166-4BA3-A4A8-6BE014FDE8FF}">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800100">
            <a:lnSpc>
              <a:spcPct val="90000"/>
            </a:lnSpc>
            <a:spcBef>
              <a:spcPct val="0"/>
            </a:spcBef>
            <a:spcAft>
              <a:spcPct val="35000"/>
            </a:spcAft>
            <a:defRPr b="1"/>
          </a:pPr>
          <a:r>
            <a:rPr lang="en-GB" sz="1800" kern="1200" dirty="0"/>
            <a:t>Including too much detail in objectives</a:t>
          </a:r>
          <a:endParaRPr lang="en-US" sz="1800" kern="1200" dirty="0"/>
        </a:p>
        <a:p>
          <a:pPr marL="114300" lvl="1" indent="-114300" algn="l" defTabSz="622300">
            <a:lnSpc>
              <a:spcPct val="90000"/>
            </a:lnSpc>
            <a:spcBef>
              <a:spcPct val="0"/>
            </a:spcBef>
            <a:spcAft>
              <a:spcPct val="15000"/>
            </a:spcAft>
            <a:buChar char="••"/>
          </a:pPr>
          <a:r>
            <a:rPr lang="en-GB" sz="1400" kern="1200"/>
            <a:t>“Automate the Billing Process to Reduce Costs by 20 percent” may seem like a simply-written objective, but the thought actually contains multiple strategic elements. </a:t>
          </a:r>
          <a:endParaRPr lang="en-US" sz="1400" kern="1200"/>
        </a:p>
      </dsp:txBody>
      <dsp:txXfrm>
        <a:off x="0" y="1653508"/>
        <a:ext cx="3286125" cy="2610802"/>
      </dsp:txXfrm>
    </dsp:sp>
    <dsp:sp modelId="{2D3AB6FF-0FF2-402D-A86C-2DFC985C50D7}">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1181533" y="626305"/>
        <a:ext cx="923057" cy="923057"/>
      </dsp:txXfrm>
    </dsp:sp>
    <dsp:sp modelId="{F4A73212-545B-4517-955A-531DCC3C727C}">
      <dsp:nvSpPr>
        <dsp:cNvPr id="0" name=""/>
        <dsp:cNvSpPr/>
      </dsp:nvSpPr>
      <dsp:spPr>
        <a:xfrm>
          <a:off x="0" y="4351266"/>
          <a:ext cx="3286125"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5D2D7-3DDF-418B-83D4-C46589E4AB20}">
      <dsp:nvSpPr>
        <dsp:cNvPr id="0" name=""/>
        <dsp:cNvSpPr/>
      </dsp:nvSpPr>
      <dsp:spPr>
        <a:xfrm>
          <a:off x="3614737" y="0"/>
          <a:ext cx="3286125" cy="435133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800100">
            <a:lnSpc>
              <a:spcPct val="90000"/>
            </a:lnSpc>
            <a:spcBef>
              <a:spcPct val="0"/>
            </a:spcBef>
            <a:spcAft>
              <a:spcPct val="35000"/>
            </a:spcAft>
            <a:defRPr b="1"/>
          </a:pPr>
          <a:r>
            <a:rPr lang="en-GB" sz="1800" kern="1200"/>
            <a:t>Confusing organization structure and functions with strategic objectives</a:t>
          </a:r>
          <a:endParaRPr lang="en-US" sz="1800" kern="1200"/>
        </a:p>
        <a:p>
          <a:pPr marL="114300" lvl="1" indent="-114300" algn="l" defTabSz="622300">
            <a:lnSpc>
              <a:spcPct val="90000"/>
            </a:lnSpc>
            <a:spcBef>
              <a:spcPct val="0"/>
            </a:spcBef>
            <a:spcAft>
              <a:spcPct val="15000"/>
            </a:spcAft>
            <a:buChar char="••"/>
          </a:pPr>
          <a:r>
            <a:rPr lang="en-GB" sz="1400" kern="1200"/>
            <a:t>Improve Human Resources</a:t>
          </a:r>
          <a:endParaRPr lang="en-US" sz="1400" kern="1200"/>
        </a:p>
        <a:p>
          <a:pPr marL="114300" lvl="1" indent="-114300" algn="l" defTabSz="622300">
            <a:lnSpc>
              <a:spcPct val="90000"/>
            </a:lnSpc>
            <a:spcBef>
              <a:spcPct val="0"/>
            </a:spcBef>
            <a:spcAft>
              <a:spcPct val="15000"/>
            </a:spcAft>
            <a:buChar char="••"/>
          </a:pPr>
          <a:r>
            <a:rPr lang="en-GB" sz="1400" kern="1200"/>
            <a:t>Strengthen Information Technology Department</a:t>
          </a:r>
          <a:endParaRPr lang="en-US" sz="1400" kern="1200"/>
        </a:p>
      </dsp:txBody>
      <dsp:txXfrm>
        <a:off x="3614737" y="1653508"/>
        <a:ext cx="3286125" cy="2610802"/>
      </dsp:txXfrm>
    </dsp:sp>
    <dsp:sp modelId="{9C97FED7-F875-485E-A8EB-FB450AA9740F}">
      <dsp:nvSpPr>
        <dsp:cNvPr id="0" name=""/>
        <dsp:cNvSpPr/>
      </dsp:nvSpPr>
      <dsp:spPr>
        <a:xfrm>
          <a:off x="4605099" y="435133"/>
          <a:ext cx="1305401" cy="1305401"/>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4796271" y="626305"/>
        <a:ext cx="923057" cy="923057"/>
      </dsp:txXfrm>
    </dsp:sp>
    <dsp:sp modelId="{C816B9C5-995A-478A-BF42-57F65B54AA8B}">
      <dsp:nvSpPr>
        <dsp:cNvPr id="0" name=""/>
        <dsp:cNvSpPr/>
      </dsp:nvSpPr>
      <dsp:spPr>
        <a:xfrm>
          <a:off x="3614737" y="4351266"/>
          <a:ext cx="3286125"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BA7A5-46B0-45DA-A351-1E5CF0078CB9}">
      <dsp:nvSpPr>
        <dsp:cNvPr id="0" name=""/>
        <dsp:cNvSpPr/>
      </dsp:nvSpPr>
      <dsp:spPr>
        <a:xfrm>
          <a:off x="7229475" y="0"/>
          <a:ext cx="3286125" cy="435133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lvl="0" algn="l" defTabSz="800100">
            <a:lnSpc>
              <a:spcPct val="90000"/>
            </a:lnSpc>
            <a:spcBef>
              <a:spcPct val="0"/>
            </a:spcBef>
            <a:spcAft>
              <a:spcPct val="35000"/>
            </a:spcAft>
            <a:defRPr b="1"/>
          </a:pPr>
          <a:r>
            <a:rPr lang="en-GB" sz="1800" kern="1200"/>
            <a:t>Using objectives that are too generic</a:t>
          </a:r>
          <a:endParaRPr lang="en-US" sz="1800" kern="1200"/>
        </a:p>
        <a:p>
          <a:pPr marL="114300" lvl="1" indent="-114300" algn="l" defTabSz="622300">
            <a:lnSpc>
              <a:spcPct val="90000"/>
            </a:lnSpc>
            <a:spcBef>
              <a:spcPct val="0"/>
            </a:spcBef>
            <a:spcAft>
              <a:spcPct val="15000"/>
            </a:spcAft>
            <a:buChar char="••"/>
          </a:pPr>
          <a:r>
            <a:rPr lang="en-GB" sz="1400" kern="1200"/>
            <a:t>“Increase Revenue” or “Increase Knowledge”</a:t>
          </a:r>
          <a:endParaRPr lang="en-US" sz="1400" kern="1200"/>
        </a:p>
        <a:p>
          <a:pPr marL="114300" lvl="1" indent="-114300" algn="l" defTabSz="622300">
            <a:lnSpc>
              <a:spcPct val="90000"/>
            </a:lnSpc>
            <a:spcBef>
              <a:spcPct val="0"/>
            </a:spcBef>
            <a:spcAft>
              <a:spcPct val="15000"/>
            </a:spcAft>
            <a:buChar char="••"/>
          </a:pPr>
          <a:r>
            <a:rPr lang="en-GB" sz="1400" kern="1200"/>
            <a:t>Better Increase revenue in Target market</a:t>
          </a:r>
          <a:endParaRPr lang="en-US" sz="1400" kern="1200"/>
        </a:p>
        <a:p>
          <a:pPr marL="114300" lvl="1" indent="-114300" algn="l" defTabSz="622300">
            <a:lnSpc>
              <a:spcPct val="90000"/>
            </a:lnSpc>
            <a:spcBef>
              <a:spcPct val="0"/>
            </a:spcBef>
            <a:spcAft>
              <a:spcPct val="15000"/>
            </a:spcAft>
            <a:buChar char="••"/>
          </a:pPr>
          <a:r>
            <a:rPr lang="en-GB" sz="1400" kern="1200"/>
            <a:t>Use more descriptive words that capture the intent of the business</a:t>
          </a:r>
          <a:endParaRPr lang="en-US" sz="1400" kern="1200"/>
        </a:p>
      </dsp:txBody>
      <dsp:txXfrm>
        <a:off x="7229475" y="1653508"/>
        <a:ext cx="3286125" cy="2610802"/>
      </dsp:txXfrm>
    </dsp:sp>
    <dsp:sp modelId="{64733841-3BE3-4987-A1FD-1E65AC522133}">
      <dsp:nvSpPr>
        <dsp:cNvPr id="0" name=""/>
        <dsp:cNvSpPr/>
      </dsp:nvSpPr>
      <dsp:spPr>
        <a:xfrm>
          <a:off x="8219836" y="435133"/>
          <a:ext cx="1305401" cy="1305401"/>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8411008" y="626305"/>
        <a:ext cx="923057" cy="923057"/>
      </dsp:txXfrm>
    </dsp:sp>
    <dsp:sp modelId="{BD2CFAAF-F9F8-4E59-8E3E-28A7C287CB20}">
      <dsp:nvSpPr>
        <dsp:cNvPr id="0" name=""/>
        <dsp:cNvSpPr/>
      </dsp:nvSpPr>
      <dsp:spPr>
        <a:xfrm>
          <a:off x="7229475" y="4351266"/>
          <a:ext cx="3286125"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23D4-3C6F-4A49-8B59-7F3916E6D03D}">
      <dsp:nvSpPr>
        <dsp:cNvPr id="0" name=""/>
        <dsp:cNvSpPr/>
      </dsp:nvSpPr>
      <dsp:spPr>
        <a:xfrm>
          <a:off x="0" y="1297"/>
          <a:ext cx="7795748" cy="130802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b="1" kern="1200" dirty="0">
              <a:solidFill>
                <a:schemeClr val="tx1"/>
              </a:solidFill>
              <a:latin typeface="Book Antiqua" panose="02040602050305030304" pitchFamily="18" charset="0"/>
            </a:rPr>
            <a:t>Key Performance Indicators (KPIs) are not linked to the results that the organization wants to achieve -- KPIs focus on inputs and activities, not outputs and outcomes</a:t>
          </a:r>
          <a:endParaRPr lang="en-US" sz="2400" b="1" kern="1200" dirty="0">
            <a:solidFill>
              <a:schemeClr val="tx1"/>
            </a:solidFill>
            <a:latin typeface="Book Antiqua" panose="02040602050305030304" pitchFamily="18" charset="0"/>
          </a:endParaRPr>
        </a:p>
      </dsp:txBody>
      <dsp:txXfrm>
        <a:off x="63852" y="65149"/>
        <a:ext cx="7668044" cy="1180319"/>
      </dsp:txXfrm>
    </dsp:sp>
    <dsp:sp modelId="{D199D80D-25CD-4F14-9F7A-1A236F01C846}">
      <dsp:nvSpPr>
        <dsp:cNvPr id="0" name=""/>
        <dsp:cNvSpPr/>
      </dsp:nvSpPr>
      <dsp:spPr>
        <a:xfrm>
          <a:off x="0" y="1320500"/>
          <a:ext cx="7795748" cy="1308023"/>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b="1" kern="1200">
              <a:solidFill>
                <a:schemeClr val="tx1"/>
              </a:solidFill>
              <a:latin typeface="Book Antiqua" panose="02040602050305030304" pitchFamily="18" charset="0"/>
            </a:rPr>
            <a:t>KPIs are lagging (after the fact) indicators that don’t give much guidance on where the organization is headed or should head</a:t>
          </a:r>
          <a:endParaRPr lang="en-US" sz="2400" b="1" kern="1200">
            <a:solidFill>
              <a:schemeClr val="tx1"/>
            </a:solidFill>
            <a:latin typeface="Book Antiqua" panose="02040602050305030304" pitchFamily="18" charset="0"/>
          </a:endParaRPr>
        </a:p>
      </dsp:txBody>
      <dsp:txXfrm>
        <a:off x="63852" y="1384352"/>
        <a:ext cx="7668044" cy="1180319"/>
      </dsp:txXfrm>
    </dsp:sp>
    <dsp:sp modelId="{7BCC696B-252C-45EA-B5D1-75BC56A7609C}">
      <dsp:nvSpPr>
        <dsp:cNvPr id="0" name=""/>
        <dsp:cNvSpPr/>
      </dsp:nvSpPr>
      <dsp:spPr>
        <a:xfrm>
          <a:off x="0" y="2639703"/>
          <a:ext cx="7795748" cy="1308023"/>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b="1" kern="1200">
              <a:solidFill>
                <a:schemeClr val="tx1"/>
              </a:solidFill>
              <a:latin typeface="Book Antiqua" panose="02040602050305030304" pitchFamily="18" charset="0"/>
            </a:rPr>
            <a:t>No ownership or accountability is attached to performance measures</a:t>
          </a:r>
          <a:endParaRPr lang="en-US" sz="2400" b="1" kern="1200">
            <a:solidFill>
              <a:schemeClr val="tx1"/>
            </a:solidFill>
            <a:latin typeface="Book Antiqua" panose="02040602050305030304" pitchFamily="18" charset="0"/>
          </a:endParaRPr>
        </a:p>
      </dsp:txBody>
      <dsp:txXfrm>
        <a:off x="63852" y="2703555"/>
        <a:ext cx="7668044" cy="1180319"/>
      </dsp:txXfrm>
    </dsp:sp>
    <dsp:sp modelId="{C304744B-DA46-4235-A3F9-072B21AAC98C}">
      <dsp:nvSpPr>
        <dsp:cNvPr id="0" name=""/>
        <dsp:cNvSpPr/>
      </dsp:nvSpPr>
      <dsp:spPr>
        <a:xfrm>
          <a:off x="0" y="3958906"/>
          <a:ext cx="7795748" cy="1308023"/>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b="1" kern="1200">
              <a:solidFill>
                <a:schemeClr val="tx1"/>
              </a:solidFill>
              <a:latin typeface="Book Antiqua" panose="02040602050305030304" pitchFamily="18" charset="0"/>
            </a:rPr>
            <a:t>KPIs are selected because they are easy to count — e.g., number of citizens served, number of potholes filled, number of inspections</a:t>
          </a:r>
          <a:endParaRPr lang="en-US" sz="2400" b="1" kern="1200">
            <a:solidFill>
              <a:schemeClr val="tx1"/>
            </a:solidFill>
            <a:latin typeface="Book Antiqua" panose="02040602050305030304" pitchFamily="18" charset="0"/>
          </a:endParaRPr>
        </a:p>
      </dsp:txBody>
      <dsp:txXfrm>
        <a:off x="63852" y="4022758"/>
        <a:ext cx="7668044" cy="1180319"/>
      </dsp:txXfrm>
    </dsp:sp>
    <dsp:sp modelId="{87A24ED8-3209-47A3-9A8B-BF44E5CDA149}">
      <dsp:nvSpPr>
        <dsp:cNvPr id="0" name=""/>
        <dsp:cNvSpPr/>
      </dsp:nvSpPr>
      <dsp:spPr>
        <a:xfrm>
          <a:off x="0" y="5278110"/>
          <a:ext cx="7795748" cy="1308023"/>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GB" sz="2400" b="1" kern="1200">
              <a:solidFill>
                <a:schemeClr val="tx1"/>
              </a:solidFill>
              <a:latin typeface="Book Antiqua" panose="02040602050305030304" pitchFamily="18" charset="0"/>
            </a:rPr>
            <a:t>KPIs are picked because “everybody uses these”</a:t>
          </a:r>
          <a:endParaRPr lang="en-US" sz="2400" b="1" kern="1200">
            <a:solidFill>
              <a:schemeClr val="tx1"/>
            </a:solidFill>
            <a:latin typeface="Book Antiqua" panose="02040602050305030304" pitchFamily="18" charset="0"/>
          </a:endParaRPr>
        </a:p>
      </dsp:txBody>
      <dsp:txXfrm>
        <a:off x="63852" y="5341962"/>
        <a:ext cx="7668044" cy="1180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055E2-61FB-4F3E-91E5-04F4A6EE0660}">
      <dsp:nvSpPr>
        <dsp:cNvPr id="0" name=""/>
        <dsp:cNvSpPr/>
      </dsp:nvSpPr>
      <dsp:spPr>
        <a:xfrm>
          <a:off x="0" y="376122"/>
          <a:ext cx="4611236" cy="1991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n-GB" sz="2300" kern="1200" dirty="0"/>
            <a:t>There are three approaches for cascading to business and support units  which can be combined to create a custom solution for any organization type:</a:t>
          </a:r>
        </a:p>
      </dsp:txBody>
      <dsp:txXfrm>
        <a:off x="97209" y="473331"/>
        <a:ext cx="4416818" cy="1796922"/>
      </dsp:txXfrm>
    </dsp:sp>
    <dsp:sp modelId="{BDA1697E-F5B0-4920-B637-275CAE7F3073}">
      <dsp:nvSpPr>
        <dsp:cNvPr id="0" name=""/>
        <dsp:cNvSpPr/>
      </dsp:nvSpPr>
      <dsp:spPr>
        <a:xfrm>
          <a:off x="0" y="2367462"/>
          <a:ext cx="4611236" cy="2713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407"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b="1" kern="1200" dirty="0"/>
            <a:t>By organizational structure</a:t>
          </a:r>
          <a:r>
            <a:rPr lang="en-GB" sz="1800" kern="1200" dirty="0"/>
            <a:t>, which follows the enterprise’s existing hierarchies and divisional/departmental relationships, displayed in an organization chart</a:t>
          </a:r>
        </a:p>
        <a:p>
          <a:pPr marL="171450" lvl="1" indent="-171450" algn="l" defTabSz="800100">
            <a:lnSpc>
              <a:spcPct val="90000"/>
            </a:lnSpc>
            <a:spcBef>
              <a:spcPct val="0"/>
            </a:spcBef>
            <a:spcAft>
              <a:spcPct val="20000"/>
            </a:spcAft>
            <a:buChar char="••"/>
          </a:pPr>
          <a:r>
            <a:rPr lang="en-GB" sz="1800" b="1" kern="1200"/>
            <a:t>By function</a:t>
          </a:r>
          <a:r>
            <a:rPr lang="en-GB" sz="1800" kern="1200"/>
            <a:t>, which groups units into work-related categories, such as customer-facing units, delivery units, production units or support units</a:t>
          </a:r>
        </a:p>
        <a:p>
          <a:pPr marL="171450" lvl="1" indent="-171450" algn="l" defTabSz="800100">
            <a:lnSpc>
              <a:spcPct val="90000"/>
            </a:lnSpc>
            <a:spcBef>
              <a:spcPct val="0"/>
            </a:spcBef>
            <a:spcAft>
              <a:spcPct val="20000"/>
            </a:spcAft>
            <a:buChar char="••"/>
          </a:pPr>
          <a:r>
            <a:rPr lang="en-GB" sz="1800" b="1" kern="1200"/>
            <a:t>By geography</a:t>
          </a:r>
          <a:r>
            <a:rPr lang="en-GB" sz="1800" kern="1200"/>
            <a:t>, which creates groups based on location, such as international regions</a:t>
          </a:r>
        </a:p>
      </dsp:txBody>
      <dsp:txXfrm>
        <a:off x="0" y="2367462"/>
        <a:ext cx="4611236" cy="2713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8ABB6-63A3-41A5-AC7E-046414A23085}">
      <dsp:nvSpPr>
        <dsp:cNvPr id="0" name=""/>
        <dsp:cNvSpPr/>
      </dsp:nvSpPr>
      <dsp:spPr>
        <a:xfrm>
          <a:off x="1495" y="94444"/>
          <a:ext cx="3130298"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District/City/Municipal Development Plans-Unbalanced</a:t>
          </a:r>
          <a:endParaRPr lang="en-US" sz="2800" b="1" kern="1200" dirty="0">
            <a:latin typeface="Baskerville Old Face" panose="02020602080505020303" pitchFamily="18" charset="0"/>
          </a:endParaRPr>
        </a:p>
      </dsp:txBody>
      <dsp:txXfrm>
        <a:off x="1495" y="94444"/>
        <a:ext cx="3130298" cy="1597933"/>
      </dsp:txXfrm>
    </dsp:sp>
    <dsp:sp modelId="{A7AA798B-C7EE-4C1B-AA4F-0F15A353C902}">
      <dsp:nvSpPr>
        <dsp:cNvPr id="0" name=""/>
        <dsp:cNvSpPr/>
      </dsp:nvSpPr>
      <dsp:spPr>
        <a:xfrm>
          <a:off x="3398116" y="94444"/>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Strategic Agenda-minimal in key meetings</a:t>
          </a:r>
          <a:endParaRPr lang="en-US" sz="2800" b="1" kern="1200">
            <a:latin typeface="Baskerville Old Face" panose="02020602080505020303" pitchFamily="18" charset="0"/>
          </a:endParaRPr>
        </a:p>
      </dsp:txBody>
      <dsp:txXfrm>
        <a:off x="3398116" y="94444"/>
        <a:ext cx="2663222" cy="1597933"/>
      </dsp:txXfrm>
    </dsp:sp>
    <dsp:sp modelId="{7BE6B713-48F5-45AB-ACF6-A5E3B0C906B8}">
      <dsp:nvSpPr>
        <dsp:cNvPr id="0" name=""/>
        <dsp:cNvSpPr/>
      </dsp:nvSpPr>
      <dsp:spPr>
        <a:xfrm>
          <a:off x="6327661" y="94444"/>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Communicating the strategy</a:t>
          </a:r>
          <a:endParaRPr lang="en-US" sz="2800" b="1" kern="1200">
            <a:latin typeface="Baskerville Old Face" panose="02020602080505020303" pitchFamily="18" charset="0"/>
          </a:endParaRPr>
        </a:p>
      </dsp:txBody>
      <dsp:txXfrm>
        <a:off x="6327661" y="94444"/>
        <a:ext cx="2663222" cy="1597933"/>
      </dsp:txXfrm>
    </dsp:sp>
    <dsp:sp modelId="{6FEF99EE-BDC9-44AE-B616-B4B5FD00A10F}">
      <dsp:nvSpPr>
        <dsp:cNvPr id="0" name=""/>
        <dsp:cNvSpPr/>
      </dsp:nvSpPr>
      <dsp:spPr>
        <a:xfrm>
          <a:off x="9257206" y="94444"/>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Duration for completion of the assignment</a:t>
          </a:r>
          <a:endParaRPr lang="en-US" sz="2800" b="1" kern="1200" dirty="0">
            <a:latin typeface="Baskerville Old Face" panose="02020602080505020303" pitchFamily="18" charset="0"/>
          </a:endParaRPr>
        </a:p>
      </dsp:txBody>
      <dsp:txXfrm>
        <a:off x="9257206" y="94444"/>
        <a:ext cx="2663222" cy="1597933"/>
      </dsp:txXfrm>
    </dsp:sp>
    <dsp:sp modelId="{5CA81DC5-66F8-49F8-A1ED-5FF86C9441D1}">
      <dsp:nvSpPr>
        <dsp:cNvPr id="0" name=""/>
        <dsp:cNvSpPr/>
      </dsp:nvSpPr>
      <dsp:spPr>
        <a:xfrm>
          <a:off x="117225" y="1958700"/>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Leadership Commitment</a:t>
          </a:r>
          <a:endParaRPr lang="en-US" sz="2800" b="1" kern="1200">
            <a:latin typeface="Baskerville Old Face" panose="02020602080505020303" pitchFamily="18" charset="0"/>
          </a:endParaRPr>
        </a:p>
      </dsp:txBody>
      <dsp:txXfrm>
        <a:off x="117225" y="1958700"/>
        <a:ext cx="2663222" cy="1597933"/>
      </dsp:txXfrm>
    </dsp:sp>
    <dsp:sp modelId="{A9F742DF-8990-4359-A85D-9102232DCFDA}">
      <dsp:nvSpPr>
        <dsp:cNvPr id="0" name=""/>
        <dsp:cNvSpPr/>
      </dsp:nvSpPr>
      <dsp:spPr>
        <a:xfrm>
          <a:off x="3046770" y="1958700"/>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Resources prioritization</a:t>
          </a:r>
          <a:endParaRPr lang="en-US" sz="2800" b="1" kern="1200">
            <a:latin typeface="Baskerville Old Face" panose="02020602080505020303" pitchFamily="18" charset="0"/>
          </a:endParaRPr>
        </a:p>
      </dsp:txBody>
      <dsp:txXfrm>
        <a:off x="3046770" y="1958700"/>
        <a:ext cx="2663222" cy="1597933"/>
      </dsp:txXfrm>
    </dsp:sp>
    <dsp:sp modelId="{F91F71D5-5C48-40E7-9B0B-B2B6C90357C2}">
      <dsp:nvSpPr>
        <dsp:cNvPr id="0" name=""/>
        <dsp:cNvSpPr/>
      </dsp:nvSpPr>
      <dsp:spPr>
        <a:xfrm>
          <a:off x="5976315" y="1958700"/>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Passionate Change Agent</a:t>
          </a:r>
          <a:endParaRPr lang="en-US" sz="2800" b="1" kern="1200">
            <a:latin typeface="Baskerville Old Face" panose="02020602080505020303" pitchFamily="18" charset="0"/>
          </a:endParaRPr>
        </a:p>
      </dsp:txBody>
      <dsp:txXfrm>
        <a:off x="5976315" y="1958700"/>
        <a:ext cx="2663222" cy="1597933"/>
      </dsp:txXfrm>
    </dsp:sp>
    <dsp:sp modelId="{F57C23A7-446D-4D65-B24A-2FFE9BAB86BF}">
      <dsp:nvSpPr>
        <dsp:cNvPr id="0" name=""/>
        <dsp:cNvSpPr/>
      </dsp:nvSpPr>
      <dsp:spPr>
        <a:xfrm>
          <a:off x="8905860" y="1958700"/>
          <a:ext cx="2898838"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Focus on Operation</a:t>
          </a:r>
          <a:endParaRPr lang="en-US" sz="2800" b="1" kern="1200">
            <a:latin typeface="Baskerville Old Face" panose="02020602080505020303" pitchFamily="18" charset="0"/>
          </a:endParaRPr>
        </a:p>
      </dsp:txBody>
      <dsp:txXfrm>
        <a:off x="8905860" y="1958700"/>
        <a:ext cx="2898838" cy="1597933"/>
      </dsp:txXfrm>
    </dsp:sp>
    <dsp:sp modelId="{ED0AFE02-D503-46EE-A254-652263F3F97D}">
      <dsp:nvSpPr>
        <dsp:cNvPr id="0" name=""/>
        <dsp:cNvSpPr/>
      </dsp:nvSpPr>
      <dsp:spPr>
        <a:xfrm>
          <a:off x="125934" y="3822956"/>
          <a:ext cx="2881420"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Incentives focus only on salaries</a:t>
          </a:r>
          <a:endParaRPr lang="en-US" sz="2800" b="1" kern="1200" dirty="0">
            <a:latin typeface="Baskerville Old Face" panose="02020602080505020303" pitchFamily="18" charset="0"/>
          </a:endParaRPr>
        </a:p>
      </dsp:txBody>
      <dsp:txXfrm>
        <a:off x="125934" y="3822956"/>
        <a:ext cx="2881420" cy="1597933"/>
      </dsp:txXfrm>
    </dsp:sp>
    <dsp:sp modelId="{1B299F87-0C14-40CE-87B3-E0377531F944}">
      <dsp:nvSpPr>
        <dsp:cNvPr id="0" name=""/>
        <dsp:cNvSpPr/>
      </dsp:nvSpPr>
      <dsp:spPr>
        <a:xfrm>
          <a:off x="3273677" y="3822956"/>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Performance information analysis</a:t>
          </a:r>
          <a:endParaRPr lang="en-US" sz="2800" b="1" kern="1200" dirty="0">
            <a:latin typeface="Baskerville Old Face" panose="02020602080505020303" pitchFamily="18" charset="0"/>
          </a:endParaRPr>
        </a:p>
      </dsp:txBody>
      <dsp:txXfrm>
        <a:off x="3273677" y="3822956"/>
        <a:ext cx="2663222" cy="1597933"/>
      </dsp:txXfrm>
    </dsp:sp>
    <dsp:sp modelId="{948F9B63-C316-415E-B953-202F0BDDC9B0}">
      <dsp:nvSpPr>
        <dsp:cNvPr id="0" name=""/>
        <dsp:cNvSpPr/>
      </dsp:nvSpPr>
      <dsp:spPr>
        <a:xfrm>
          <a:off x="6203222" y="3822956"/>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Cascading skills</a:t>
          </a:r>
          <a:endParaRPr lang="en-US" sz="2800" b="1" kern="1200">
            <a:latin typeface="Baskerville Old Face" panose="02020602080505020303" pitchFamily="18" charset="0"/>
          </a:endParaRPr>
        </a:p>
      </dsp:txBody>
      <dsp:txXfrm>
        <a:off x="6203222" y="3822956"/>
        <a:ext cx="2663222" cy="1597933"/>
      </dsp:txXfrm>
    </dsp:sp>
    <dsp:sp modelId="{09DC2199-6901-4900-B5D4-A1FAF2DD5223}">
      <dsp:nvSpPr>
        <dsp:cNvPr id="0" name=""/>
        <dsp:cNvSpPr/>
      </dsp:nvSpPr>
      <dsp:spPr>
        <a:xfrm>
          <a:off x="9132767" y="3822956"/>
          <a:ext cx="2663222" cy="159793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b="1" kern="1200">
              <a:latin typeface="Baskerville Old Face" panose="02020602080505020303" pitchFamily="18" charset="0"/>
            </a:rPr>
            <a:t>Performance treated as separate activity</a:t>
          </a:r>
          <a:endParaRPr lang="en-US" sz="2800" b="1" kern="1200">
            <a:latin typeface="Baskerville Old Face" panose="02020602080505020303" pitchFamily="18" charset="0"/>
          </a:endParaRPr>
        </a:p>
      </dsp:txBody>
      <dsp:txXfrm>
        <a:off x="9132767" y="3822956"/>
        <a:ext cx="2663222" cy="15979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35655E-F8C9-47BE-B415-8F50D1D732E9}"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BC5F7-3A3F-45BF-9F26-A734DEF79310}" type="slidenum">
              <a:rPr lang="en-US" smtClean="0"/>
              <a:t>‹#›</a:t>
            </a:fld>
            <a:endParaRPr lang="en-US"/>
          </a:p>
        </p:txBody>
      </p:sp>
    </p:spTree>
    <p:extLst>
      <p:ext uri="{BB962C8B-B14F-4D97-AF65-F5344CB8AC3E}">
        <p14:creationId xmlns:p14="http://schemas.microsoft.com/office/powerpoint/2010/main" val="230860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CF697C-2A95-4C74-98F0-AA45F06A2D93}" type="slidenum">
              <a:rPr lang="he-IL" altLang="en-US"/>
              <a:pPr/>
              <a:t>6</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965845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70359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2F50D-50D4-48C8-A6CE-61D7237463F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657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xfrm>
            <a:off x="384175" y="687388"/>
            <a:ext cx="6091238"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21" tIns="46410" rIns="92821" bIns="46410" numCol="1" anchor="t" anchorCtr="0" compatLnSpc="1">
            <a:prstTxWarp prst="textNoShape">
              <a:avLst/>
            </a:prstTxWarp>
          </a:bodyPr>
          <a:lstStyle/>
          <a:p>
            <a:endParaRPr lang="en-US" smtClean="0">
              <a:latin typeface="Arial" charset="0"/>
              <a:cs typeface="Arial" charset="0"/>
            </a:endParaRPr>
          </a:p>
        </p:txBody>
      </p:sp>
    </p:spTree>
    <p:extLst>
      <p:ext uri="{BB962C8B-B14F-4D97-AF65-F5344CB8AC3E}">
        <p14:creationId xmlns:p14="http://schemas.microsoft.com/office/powerpoint/2010/main" val="391620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7088"/>
            <a:ext cx="5327650" cy="2997200"/>
          </a:xfrm>
        </p:spPr>
      </p:sp>
      <p:sp>
        <p:nvSpPr>
          <p:cNvPr id="3" name="Notes Placeholder 2"/>
          <p:cNvSpPr>
            <a:spLocks noGrp="1"/>
          </p:cNvSpPr>
          <p:nvPr>
            <p:ph type="body" idx="1"/>
          </p:nvPr>
        </p:nvSpPr>
        <p:spPr>
          <a:xfrm>
            <a:off x="679450" y="4776788"/>
            <a:ext cx="5438775" cy="3908425"/>
          </a:xfrm>
          <a:prstGeom prst="rect">
            <a:avLst/>
          </a:prstGeom>
        </p:spPr>
        <p:txBody>
          <a:bodyPr/>
          <a:lstStyle/>
          <a:p>
            <a:r>
              <a:rPr lang="en-GB" dirty="0"/>
              <a:t> </a:t>
            </a:r>
          </a:p>
          <a:p>
            <a:r>
              <a:rPr lang="en-GB" dirty="0"/>
              <a:t> </a:t>
            </a:r>
          </a:p>
          <a:p>
            <a:r>
              <a:rPr lang="en-GB" dirty="0"/>
              <a:t> </a:t>
            </a:r>
          </a:p>
          <a:p>
            <a:r>
              <a:rPr lang="en-GB" dirty="0"/>
              <a:t>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Page </a:t>
            </a:r>
            <a:fld id="{6C6CF813-C5E4-4C53-9FEC-70F56F575F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248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7088"/>
            <a:ext cx="5327650" cy="2997200"/>
          </a:xfrm>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Page </a:t>
            </a:r>
            <a:fld id="{6C6CF813-C5E4-4C53-9FEC-70F56F575F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701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7088"/>
            <a:ext cx="5327650" cy="2997200"/>
          </a:xfrm>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Page </a:t>
            </a:r>
            <a:fld id="{6C6CF813-C5E4-4C53-9FEC-70F56F575F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14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7088"/>
            <a:ext cx="5327650" cy="2997200"/>
          </a:xfrm>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Page </a:t>
            </a:r>
            <a:fld id="{6C6CF813-C5E4-4C53-9FEC-70F56F575F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3808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827088"/>
            <a:ext cx="5327650" cy="2997200"/>
          </a:xfrm>
        </p:spPr>
      </p:sp>
      <p:sp>
        <p:nvSpPr>
          <p:cNvPr id="3" name="Notes Placeholder 2"/>
          <p:cNvSpPr>
            <a:spLocks noGrp="1"/>
          </p:cNvSpPr>
          <p:nvPr>
            <p:ph type="body" idx="1"/>
          </p:nvPr>
        </p:nvSpPr>
        <p:spPr>
          <a:xfrm>
            <a:off x="679450" y="4776788"/>
            <a:ext cx="5438775" cy="3908425"/>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Page </a:t>
            </a:r>
            <a:fld id="{6C6CF813-C5E4-4C53-9FEC-70F56F575F5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7450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 xmlns:a16="http://schemas.microsoft.com/office/drawing/2014/main" id="{AE5F5912-3E9A-8911-D537-CE18BFD791EC}"/>
              </a:ext>
            </a:extLst>
          </p:cNvPr>
          <p:cNvSpPr>
            <a:spLocks noGrp="1" noRot="1" noChangeAspect="1" noChangeArrowheads="1" noTextEdit="1"/>
          </p:cNvSpPr>
          <p:nvPr>
            <p:ph type="sldImg"/>
          </p:nvPr>
        </p:nvSpPr>
        <p:spPr>
          <a:xfrm>
            <a:off x="-768350" y="841375"/>
            <a:ext cx="8393113" cy="4721225"/>
          </a:xfrm>
          <a:ln/>
        </p:spPr>
      </p:sp>
      <p:sp>
        <p:nvSpPr>
          <p:cNvPr id="2" name="Notes Placeholder 1">
            <a:extLst>
              <a:ext uri="{FF2B5EF4-FFF2-40B4-BE49-F238E27FC236}">
                <a16:creationId xmlns="" xmlns:a16="http://schemas.microsoft.com/office/drawing/2014/main" id="{BA1FAD8D-6300-56DF-D9D1-4670F15988BB}"/>
              </a:ext>
            </a:extLst>
          </p:cNvPr>
          <p:cNvSpPr>
            <a:spLocks noGrp="1"/>
          </p:cNvSpPr>
          <p:nvPr>
            <p:ph type="body" idx="1"/>
          </p:nvPr>
        </p:nvSpPr>
        <p:spPr/>
        <p:txBody>
          <a:bodyPr/>
          <a:lstStyle/>
          <a:p>
            <a:r>
              <a:rPr kumimoji="0" lang="en-GB" sz="3400" b="1" i="0" u="none" strike="noStrike" kern="1200" cap="none" spc="0" normalizeH="0" baseline="0" noProof="0" dirty="0">
                <a:ln>
                  <a:noFill/>
                </a:ln>
                <a:solidFill>
                  <a:prstClr val="black"/>
                </a:solidFill>
                <a:effectLst/>
                <a:uLnTx/>
                <a:uFillTx/>
                <a:latin typeface="Congenial Black" panose="020B0604020202020204" pitchFamily="2" charset="0"/>
                <a:ea typeface="+mj-ea"/>
                <a:cs typeface="+mj-cs"/>
              </a:rPr>
              <a:t>Levels of Strategic objectives</a:t>
            </a:r>
            <a:endParaRPr lang="en-GB" dirty="0"/>
          </a:p>
        </p:txBody>
      </p:sp>
    </p:spTree>
    <p:extLst>
      <p:ext uri="{BB962C8B-B14F-4D97-AF65-F5344CB8AC3E}">
        <p14:creationId xmlns:p14="http://schemas.microsoft.com/office/powerpoint/2010/main" val="231961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marR="0" lvl="0" indent="-27432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1" u="none" strike="noStrike" kern="1200" cap="none" spc="0" normalizeH="0" baseline="0" noProof="0" dirty="0">
                <a:ln>
                  <a:noFill/>
                </a:ln>
                <a:solidFill>
                  <a:srgbClr val="335B74"/>
                </a:solidFill>
                <a:effectLst/>
                <a:uLnTx/>
                <a:uFillTx/>
                <a:latin typeface="Book Antiqua"/>
                <a:ea typeface="+mn-ea"/>
                <a:cs typeface="+mn-cs"/>
              </a:rPr>
              <a:t>Alignment</a:t>
            </a:r>
            <a:r>
              <a:rPr kumimoji="0" lang="en-GB" sz="2800" b="1" i="0" u="none" strike="noStrike" kern="1200" cap="none" spc="0" normalizeH="0" baseline="0" noProof="0" dirty="0">
                <a:ln>
                  <a:noFill/>
                </a:ln>
                <a:solidFill>
                  <a:srgbClr val="335B74"/>
                </a:solidFill>
                <a:effectLst/>
                <a:uLnTx/>
                <a:uFillTx/>
                <a:latin typeface="Book Antiqua"/>
                <a:ea typeface="+mn-ea"/>
                <a:cs typeface="+mn-cs"/>
              </a:rPr>
              <a:t> is when organizational structures, processes and systems support the strategy of the organization. </a:t>
            </a:r>
          </a:p>
          <a:p>
            <a:pPr marL="274320" marR="0" lvl="0" indent="-27432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35B74"/>
                </a:solidFill>
                <a:effectLst/>
                <a:uLnTx/>
                <a:uFillTx/>
                <a:latin typeface="Book Antiqua"/>
                <a:ea typeface="+mn-ea"/>
                <a:cs typeface="+mn-cs"/>
              </a:rPr>
              <a:t>An organization is strategically aligned when all employees understand what the organization is trying to accomplish, make decisions and take actions based on that strategy, and align department and individual goals with higher level goals. </a:t>
            </a:r>
          </a:p>
          <a:p>
            <a:pPr marL="274320" marR="0" lvl="0" indent="-27432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35B74"/>
                </a:solidFill>
                <a:effectLst/>
                <a:uLnTx/>
                <a:uFillTx/>
                <a:latin typeface="Book Antiqua"/>
                <a:ea typeface="+mn-ea"/>
                <a:cs typeface="+mn-cs"/>
              </a:rPr>
              <a:t>Alignment is created when high-level strategy is </a:t>
            </a:r>
            <a:r>
              <a:rPr kumimoji="0" lang="en-GB" sz="2800" b="1" i="1" u="none" strike="noStrike" kern="1200" cap="none" spc="0" normalizeH="0" baseline="0" noProof="0" dirty="0">
                <a:ln>
                  <a:noFill/>
                </a:ln>
                <a:solidFill>
                  <a:srgbClr val="335B74"/>
                </a:solidFill>
                <a:effectLst/>
                <a:uLnTx/>
                <a:uFillTx/>
                <a:latin typeface="Book Antiqua"/>
                <a:ea typeface="+mn-ea"/>
                <a:cs typeface="+mn-cs"/>
              </a:rPr>
              <a:t>cascaded</a:t>
            </a:r>
            <a:r>
              <a:rPr kumimoji="0" lang="en-GB" sz="2800" b="1" i="0" u="none" strike="noStrike" kern="1200" cap="none" spc="0" normalizeH="0" baseline="0" noProof="0" dirty="0">
                <a:ln>
                  <a:noFill/>
                </a:ln>
                <a:solidFill>
                  <a:srgbClr val="335B74"/>
                </a:solidFill>
                <a:effectLst/>
                <a:uLnTx/>
                <a:uFillTx/>
                <a:latin typeface="Book Antiqua"/>
                <a:ea typeface="+mn-ea"/>
                <a:cs typeface="+mn-cs"/>
              </a:rPr>
              <a:t> first to business and support units and then to individual employees.</a:t>
            </a:r>
          </a:p>
          <a:p>
            <a:pPr marL="274320" marR="0" lvl="0" indent="-27432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35B74"/>
                </a:solidFill>
                <a:effectLst/>
                <a:uLnTx/>
                <a:uFillTx/>
                <a:latin typeface="Book Antiqua"/>
                <a:ea typeface="+mn-ea"/>
                <a:cs typeface="+mn-cs"/>
              </a:rPr>
              <a:t>This step continues the change management process started in the Assessment Step. </a:t>
            </a:r>
          </a:p>
          <a:p>
            <a:pPr marL="274320" marR="0" lvl="0" indent="-27432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srgbClr val="335B74"/>
                </a:solidFill>
                <a:effectLst/>
                <a:uLnTx/>
                <a:uFillTx/>
                <a:latin typeface="Book Antiqua"/>
                <a:ea typeface="+mn-ea"/>
                <a:cs typeface="+mn-cs"/>
              </a:rPr>
              <a:t>New teams are formed to construct the aligned scorecards, bringing new employees into the strategic thinking process.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4127762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588615-4ED4-4257-9F22-836ED323E2F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103385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88615-4ED4-4257-9F22-836ED323E2F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1255961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88615-4ED4-4257-9F22-836ED323E2F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3187748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588615-4ED4-4257-9F22-836ED323E2F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293538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88615-4ED4-4257-9F22-836ED323E2F5}" type="datetimeFigureOut">
              <a:rPr lang="en-US" smtClean="0"/>
              <a:t>8/30/2022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2874782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588615-4ED4-4257-9F22-836ED323E2F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865793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588615-4ED4-4257-9F22-836ED323E2F5}" type="datetimeFigureOut">
              <a:rPr lang="en-US" smtClean="0"/>
              <a:t>8/30/2022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360972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588615-4ED4-4257-9F22-836ED323E2F5}" type="datetimeFigureOut">
              <a:rPr lang="en-US" smtClean="0"/>
              <a:t>8/30/2022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204449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88615-4ED4-4257-9F22-836ED323E2F5}" type="datetimeFigureOut">
              <a:rPr lang="en-US" smtClean="0"/>
              <a:t>8/30/2022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139314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88615-4ED4-4257-9F22-836ED323E2F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368180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88615-4ED4-4257-9F22-836ED323E2F5}" type="datetimeFigureOut">
              <a:rPr lang="en-US" smtClean="0"/>
              <a:t>8/30/2022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38CC90-91BB-421F-805A-D1E43684B4F7}" type="slidenum">
              <a:rPr lang="en-US" smtClean="0"/>
              <a:t>‹#›</a:t>
            </a:fld>
            <a:endParaRPr lang="en-US"/>
          </a:p>
        </p:txBody>
      </p:sp>
    </p:spTree>
    <p:extLst>
      <p:ext uri="{BB962C8B-B14F-4D97-AF65-F5344CB8AC3E}">
        <p14:creationId xmlns:p14="http://schemas.microsoft.com/office/powerpoint/2010/main" val="4151312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88615-4ED4-4257-9F22-836ED323E2F5}" type="datetimeFigureOut">
              <a:rPr lang="en-US" smtClean="0"/>
              <a:t>8/30/2022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8CC90-91BB-421F-805A-D1E43684B4F7}" type="slidenum">
              <a:rPr lang="en-US" smtClean="0"/>
              <a:t>‹#›</a:t>
            </a:fld>
            <a:endParaRPr lang="en-US"/>
          </a:p>
        </p:txBody>
      </p:sp>
    </p:spTree>
    <p:extLst>
      <p:ext uri="{BB962C8B-B14F-4D97-AF65-F5344CB8AC3E}">
        <p14:creationId xmlns:p14="http://schemas.microsoft.com/office/powerpoint/2010/main" val="208568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24.wmf"/><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image" Target="../media/image22.wmf"/><Relationship Id="rId5" Type="http://schemas.openxmlformats.org/officeDocument/2006/relationships/image" Target="../media/image20.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37.png"/><Relationship Id="rId4" Type="http://schemas.openxmlformats.org/officeDocument/2006/relationships/oleObject" Target="../embeddings/oleObject4.bin"/></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8100" y="79412"/>
            <a:ext cx="12077700" cy="6687486"/>
          </a:xfrm>
          <a:prstGeom prst="rect">
            <a:avLst/>
          </a:prstGeom>
        </p:spPr>
      </p:pic>
      <p:pic>
        <p:nvPicPr>
          <p:cNvPr id="6" name="Picture 5"/>
          <p:cNvPicPr>
            <a:picLocks noChangeAspect="1"/>
          </p:cNvPicPr>
          <p:nvPr/>
        </p:nvPicPr>
        <p:blipFill>
          <a:blip r:embed="rId3"/>
          <a:stretch>
            <a:fillRect/>
          </a:stretch>
        </p:blipFill>
        <p:spPr>
          <a:xfrm>
            <a:off x="604234" y="1351832"/>
            <a:ext cx="8135526" cy="2546399"/>
          </a:xfrm>
          <a:prstGeom prst="rect">
            <a:avLst/>
          </a:prstGeom>
        </p:spPr>
      </p:pic>
    </p:spTree>
    <p:extLst>
      <p:ext uri="{BB962C8B-B14F-4D97-AF65-F5344CB8AC3E}">
        <p14:creationId xmlns:p14="http://schemas.microsoft.com/office/powerpoint/2010/main" val="33361576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Scorecard Logic </a:t>
            </a:r>
            <a:endParaRPr lang="en-US" b="1" dirty="0">
              <a:solidFill>
                <a:schemeClr val="accent1">
                  <a:lumMod val="50000"/>
                </a:schemeClr>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1657" y="1690688"/>
            <a:ext cx="11639923" cy="4887637"/>
          </a:xfrm>
          <a:prstGeom prst="rect">
            <a:avLst/>
          </a:prstGeom>
        </p:spPr>
      </p:pic>
    </p:spTree>
    <p:extLst>
      <p:ext uri="{BB962C8B-B14F-4D97-AF65-F5344CB8AC3E}">
        <p14:creationId xmlns:p14="http://schemas.microsoft.com/office/powerpoint/2010/main" val="1150382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How does it help?...</a:t>
            </a:r>
            <a:endParaRPr lang="en-US" b="1" dirty="0">
              <a:solidFill>
                <a:schemeClr val="accent1">
                  <a:lumMod val="50000"/>
                </a:schemeClr>
              </a:solidFill>
            </a:endParaRPr>
          </a:p>
        </p:txBody>
      </p:sp>
      <p:sp>
        <p:nvSpPr>
          <p:cNvPr id="3" name="Content Placeholder 2"/>
          <p:cNvSpPr>
            <a:spLocks noGrp="1"/>
          </p:cNvSpPr>
          <p:nvPr>
            <p:ph idx="1"/>
          </p:nvPr>
        </p:nvSpPr>
        <p:spPr>
          <a:xfrm>
            <a:off x="356937" y="2220261"/>
            <a:ext cx="8517682" cy="4351338"/>
          </a:xfrm>
        </p:spPr>
        <p:txBody>
          <a:bodyPr>
            <a:normAutofit fontScale="92500" lnSpcReduction="10000"/>
          </a:bodyPr>
          <a:lstStyle/>
          <a:p>
            <a:r>
              <a:rPr lang="en-US" sz="3600" dirty="0" smtClean="0"/>
              <a:t>Disruptions to strategy and operations</a:t>
            </a:r>
          </a:p>
          <a:p>
            <a:r>
              <a:rPr lang="en-US" sz="3600" dirty="0" smtClean="0"/>
              <a:t>Stressed budgets requiring reprioritization</a:t>
            </a:r>
          </a:p>
          <a:p>
            <a:r>
              <a:rPr lang="en-US" sz="3600" dirty="0" smtClean="0"/>
              <a:t>Revisions to Goals, Measures and Targets </a:t>
            </a:r>
          </a:p>
          <a:p>
            <a:r>
              <a:rPr lang="en-US" sz="3600" dirty="0" smtClean="0"/>
              <a:t>New ways to work and meet client/ stakeholder needs</a:t>
            </a:r>
          </a:p>
          <a:p>
            <a:r>
              <a:rPr lang="en-US" sz="3600" i="1" dirty="0" smtClean="0"/>
              <a:t>Key Drivers - Improved Quality of Life. Health</a:t>
            </a:r>
            <a:r>
              <a:rPr lang="en-US" sz="3600" i="1" dirty="0"/>
              <a:t>, </a:t>
            </a:r>
            <a:r>
              <a:rPr lang="en-US" sz="3600" i="1" dirty="0" smtClean="0"/>
              <a:t>Education, Security, Environmental</a:t>
            </a:r>
            <a:r>
              <a:rPr lang="en-US" sz="3600" i="1" dirty="0"/>
              <a:t>, </a:t>
            </a:r>
            <a:r>
              <a:rPr lang="en-US" sz="3600" i="1" dirty="0" smtClean="0"/>
              <a:t>other </a:t>
            </a:r>
            <a:r>
              <a:rPr lang="en-US" sz="3600" i="1" dirty="0"/>
              <a:t>stakeholder </a:t>
            </a:r>
            <a:r>
              <a:rPr lang="en-US" sz="3600" i="1" dirty="0" smtClean="0"/>
              <a:t>outcomes</a:t>
            </a:r>
          </a:p>
          <a:p>
            <a:pPr marL="0" indent="0">
              <a:buNone/>
            </a:pPr>
            <a:r>
              <a:rPr lang="en-US" sz="3600" i="1" dirty="0" smtClean="0"/>
              <a:t>—</a:t>
            </a:r>
            <a:r>
              <a:rPr lang="en-US" sz="3600" i="1" dirty="0"/>
              <a:t>a better life</a:t>
            </a:r>
            <a:endParaRPr lang="en-US" sz="3600" dirty="0"/>
          </a:p>
          <a:p>
            <a:endParaRPr lang="en-US" sz="3600" dirty="0"/>
          </a:p>
          <a:p>
            <a:endParaRPr lang="en-US" sz="3600" dirty="0" smtClean="0"/>
          </a:p>
        </p:txBody>
      </p:sp>
      <p:grpSp>
        <p:nvGrpSpPr>
          <p:cNvPr id="4" name="object 4"/>
          <p:cNvGrpSpPr/>
          <p:nvPr/>
        </p:nvGrpSpPr>
        <p:grpSpPr>
          <a:xfrm>
            <a:off x="8633861" y="2220260"/>
            <a:ext cx="3080084" cy="2688623"/>
            <a:chOff x="4731136" y="2115505"/>
            <a:chExt cx="1985645" cy="1766570"/>
          </a:xfrm>
        </p:grpSpPr>
        <p:sp>
          <p:nvSpPr>
            <p:cNvPr id="5" name="object 5"/>
            <p:cNvSpPr/>
            <p:nvPr/>
          </p:nvSpPr>
          <p:spPr>
            <a:xfrm>
              <a:off x="5372831" y="2312143"/>
              <a:ext cx="1343877" cy="146726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731136" y="2115505"/>
              <a:ext cx="1759131" cy="1766069"/>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4886346" y="2291172"/>
              <a:ext cx="1405505" cy="1411344"/>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876844" y="2281649"/>
              <a:ext cx="1424940" cy="1430655"/>
            </a:xfrm>
            <a:custGeom>
              <a:avLst/>
              <a:gdLst/>
              <a:ahLst/>
              <a:cxnLst/>
              <a:rect l="l" t="t" r="r" b="b"/>
              <a:pathLst>
                <a:path w="1424939" h="1430654">
                  <a:moveTo>
                    <a:pt x="712192" y="0"/>
                  </a:moveTo>
                  <a:lnTo>
                    <a:pt x="785045" y="3555"/>
                  </a:lnTo>
                  <a:lnTo>
                    <a:pt x="855872" y="14475"/>
                  </a:lnTo>
                  <a:lnTo>
                    <a:pt x="924164" y="32126"/>
                  </a:lnTo>
                  <a:lnTo>
                    <a:pt x="989542" y="56253"/>
                  </a:lnTo>
                  <a:lnTo>
                    <a:pt x="1051753" y="86220"/>
                  </a:lnTo>
                  <a:lnTo>
                    <a:pt x="1110543" y="122156"/>
                  </a:lnTo>
                  <a:lnTo>
                    <a:pt x="1165278" y="163172"/>
                  </a:lnTo>
                  <a:lnTo>
                    <a:pt x="1215832" y="209520"/>
                  </a:lnTo>
                  <a:lnTo>
                    <a:pt x="1261825" y="260313"/>
                  </a:lnTo>
                  <a:lnTo>
                    <a:pt x="1303003" y="315297"/>
                  </a:lnTo>
                  <a:lnTo>
                    <a:pt x="1338733" y="374343"/>
                  </a:lnTo>
                  <a:lnTo>
                    <a:pt x="1368635" y="436946"/>
                  </a:lnTo>
                  <a:lnTo>
                    <a:pt x="1392455" y="502468"/>
                  </a:lnTo>
                  <a:lnTo>
                    <a:pt x="1410066" y="571039"/>
                  </a:lnTo>
                  <a:lnTo>
                    <a:pt x="1420709" y="642022"/>
                  </a:lnTo>
                  <a:lnTo>
                    <a:pt x="1424511" y="715164"/>
                  </a:lnTo>
                  <a:lnTo>
                    <a:pt x="1423497" y="751989"/>
                  </a:lnTo>
                  <a:lnTo>
                    <a:pt x="1416275" y="824242"/>
                  </a:lnTo>
                  <a:lnTo>
                    <a:pt x="1402084" y="893955"/>
                  </a:lnTo>
                  <a:lnTo>
                    <a:pt x="1381432" y="961129"/>
                  </a:lnTo>
                  <a:lnTo>
                    <a:pt x="1354318" y="1025255"/>
                  </a:lnTo>
                  <a:lnTo>
                    <a:pt x="1321375" y="1086206"/>
                  </a:lnTo>
                  <a:lnTo>
                    <a:pt x="1283111" y="1143094"/>
                  </a:lnTo>
                  <a:lnTo>
                    <a:pt x="1239526" y="1196173"/>
                  </a:lnTo>
                  <a:lnTo>
                    <a:pt x="1191252" y="1244667"/>
                  </a:lnTo>
                  <a:lnTo>
                    <a:pt x="1138417" y="1288298"/>
                  </a:lnTo>
                  <a:lnTo>
                    <a:pt x="1081655" y="1326914"/>
                  </a:lnTo>
                  <a:lnTo>
                    <a:pt x="1021091" y="1359904"/>
                  </a:lnTo>
                  <a:lnTo>
                    <a:pt x="957233" y="1387040"/>
                  </a:lnTo>
                  <a:lnTo>
                    <a:pt x="890208" y="1407954"/>
                  </a:lnTo>
                  <a:lnTo>
                    <a:pt x="820522" y="1422239"/>
                  </a:lnTo>
                  <a:lnTo>
                    <a:pt x="748809" y="1429477"/>
                  </a:lnTo>
                  <a:lnTo>
                    <a:pt x="712192" y="1430481"/>
                  </a:lnTo>
                  <a:lnTo>
                    <a:pt x="675575" y="1429477"/>
                  </a:lnTo>
                  <a:lnTo>
                    <a:pt x="603861" y="1422239"/>
                  </a:lnTo>
                  <a:lnTo>
                    <a:pt x="534302" y="1407954"/>
                  </a:lnTo>
                  <a:lnTo>
                    <a:pt x="467530" y="1387053"/>
                  </a:lnTo>
                  <a:lnTo>
                    <a:pt x="403419" y="1359891"/>
                  </a:lnTo>
                  <a:lnTo>
                    <a:pt x="342855" y="1326914"/>
                  </a:lnTo>
                  <a:lnTo>
                    <a:pt x="286093" y="1288298"/>
                  </a:lnTo>
                  <a:lnTo>
                    <a:pt x="233258" y="1244667"/>
                  </a:lnTo>
                  <a:lnTo>
                    <a:pt x="184984" y="1196173"/>
                  </a:lnTo>
                  <a:lnTo>
                    <a:pt x="141399" y="1143094"/>
                  </a:lnTo>
                  <a:lnTo>
                    <a:pt x="103008" y="1086206"/>
                  </a:lnTo>
                  <a:lnTo>
                    <a:pt x="70192" y="1025255"/>
                  </a:lnTo>
                  <a:lnTo>
                    <a:pt x="43078" y="961129"/>
                  </a:lnTo>
                  <a:lnTo>
                    <a:pt x="22426" y="893955"/>
                  </a:lnTo>
                  <a:lnTo>
                    <a:pt x="8108" y="824242"/>
                  </a:lnTo>
                  <a:lnTo>
                    <a:pt x="886" y="751989"/>
                  </a:lnTo>
                  <a:lnTo>
                    <a:pt x="0" y="715164"/>
                  </a:lnTo>
                  <a:lnTo>
                    <a:pt x="886" y="678466"/>
                  </a:lnTo>
                  <a:lnTo>
                    <a:pt x="8108" y="606213"/>
                  </a:lnTo>
                  <a:lnTo>
                    <a:pt x="22426" y="536500"/>
                  </a:lnTo>
                  <a:lnTo>
                    <a:pt x="43078" y="469326"/>
                  </a:lnTo>
                  <a:lnTo>
                    <a:pt x="70192" y="405073"/>
                  </a:lnTo>
                  <a:lnTo>
                    <a:pt x="103008" y="344376"/>
                  </a:lnTo>
                  <a:lnTo>
                    <a:pt x="141399" y="287233"/>
                  </a:lnTo>
                  <a:lnTo>
                    <a:pt x="184984" y="234409"/>
                  </a:lnTo>
                  <a:lnTo>
                    <a:pt x="233258" y="185775"/>
                  </a:lnTo>
                  <a:lnTo>
                    <a:pt x="286093" y="142093"/>
                  </a:lnTo>
                  <a:lnTo>
                    <a:pt x="342855" y="103490"/>
                  </a:lnTo>
                  <a:lnTo>
                    <a:pt x="403419" y="70475"/>
                  </a:lnTo>
                  <a:lnTo>
                    <a:pt x="467403" y="43427"/>
                  </a:lnTo>
                  <a:lnTo>
                    <a:pt x="534302" y="22475"/>
                  </a:lnTo>
                  <a:lnTo>
                    <a:pt x="603861" y="8126"/>
                  </a:lnTo>
                  <a:lnTo>
                    <a:pt x="675575" y="888"/>
                  </a:lnTo>
                  <a:lnTo>
                    <a:pt x="712192" y="0"/>
                  </a:lnTo>
                  <a:close/>
                </a:path>
              </a:pathLst>
            </a:custGeom>
            <a:ln w="19026">
              <a:solidFill>
                <a:srgbClr val="353535"/>
              </a:solidFill>
              <a:prstDash val="sysDash"/>
            </a:ln>
          </p:spPr>
          <p:txBody>
            <a:bodyPr wrap="square" lIns="0" tIns="0" rIns="0" bIns="0" rtlCol="0"/>
            <a:lstStyle/>
            <a:p>
              <a:endParaRPr/>
            </a:p>
          </p:txBody>
        </p:sp>
      </p:grpSp>
    </p:spTree>
    <p:extLst>
      <p:ext uri="{BB962C8B-B14F-4D97-AF65-F5344CB8AC3E}">
        <p14:creationId xmlns:p14="http://schemas.microsoft.com/office/powerpoint/2010/main" val="25785258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93532" y="375385"/>
            <a:ext cx="9683015" cy="5911355"/>
          </a:xfrm>
          <a:prstGeom prst="rect">
            <a:avLst/>
          </a:prstGeom>
        </p:spPr>
      </p:pic>
    </p:spTree>
    <p:extLst>
      <p:ext uri="{BB962C8B-B14F-4D97-AF65-F5344CB8AC3E}">
        <p14:creationId xmlns:p14="http://schemas.microsoft.com/office/powerpoint/2010/main" val="294884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ne 2"/>
          <p:cNvSpPr>
            <a:spLocks noChangeShapeType="1"/>
          </p:cNvSpPr>
          <p:nvPr/>
        </p:nvSpPr>
        <p:spPr bwMode="auto">
          <a:xfrm flipV="1">
            <a:off x="6286500" y="4210050"/>
            <a:ext cx="0" cy="636588"/>
          </a:xfrm>
          <a:prstGeom prst="line">
            <a:avLst/>
          </a:prstGeom>
          <a:noFill/>
          <a:ln w="50800">
            <a:solidFill>
              <a:srgbClr val="FC01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30" name="Oval 3"/>
          <p:cNvSpPr>
            <a:spLocks noChangeArrowheads="1"/>
          </p:cNvSpPr>
          <p:nvPr/>
        </p:nvSpPr>
        <p:spPr bwMode="auto">
          <a:xfrm>
            <a:off x="5364163" y="2446338"/>
            <a:ext cx="1714500" cy="1714500"/>
          </a:xfrm>
          <a:prstGeom prst="ellipse">
            <a:avLst/>
          </a:prstGeom>
          <a:solidFill>
            <a:srgbClr val="081D58"/>
          </a:solidFill>
          <a:ln w="12700">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31" name="Oval 4"/>
          <p:cNvSpPr>
            <a:spLocks noChangeArrowheads="1"/>
          </p:cNvSpPr>
          <p:nvPr/>
        </p:nvSpPr>
        <p:spPr bwMode="auto">
          <a:xfrm>
            <a:off x="5775326" y="2857501"/>
            <a:ext cx="892175" cy="892175"/>
          </a:xfrm>
          <a:prstGeom prst="ellipse">
            <a:avLst/>
          </a:prstGeom>
          <a:solidFill>
            <a:schemeClr val="bg1"/>
          </a:solidFill>
          <a:ln w="12700">
            <a:solidFill>
              <a:schemeClr val="tx1"/>
            </a:solidFill>
            <a:round/>
            <a:headEnd/>
            <a:tailEnd/>
          </a:ln>
        </p:spPr>
        <p:txBody>
          <a:bodyPr wrap="none" lIns="101600" tIns="49212" rIns="101600" bIns="49212" anchor="ctr"/>
          <a:lstStyle/>
          <a:p>
            <a:pPr algn="ctr" defTabSz="1066800" eaLnBrk="0" fontAlgn="base" hangingPunct="0">
              <a:spcBef>
                <a:spcPct val="30000"/>
              </a:spcBef>
              <a:spcAft>
                <a:spcPct val="0"/>
              </a:spcAft>
            </a:pPr>
            <a:r>
              <a:rPr lang="en-US" sz="1100" b="1">
                <a:solidFill>
                  <a:srgbClr val="FC0128"/>
                </a:solidFill>
                <a:latin typeface="Arial" charset="0"/>
                <a:cs typeface="Arial" charset="0"/>
              </a:rPr>
              <a:t>STRATEGY</a:t>
            </a:r>
          </a:p>
        </p:txBody>
      </p:sp>
      <p:sp>
        <p:nvSpPr>
          <p:cNvPr id="1032" name="Rectangle 5"/>
          <p:cNvSpPr>
            <a:spLocks noChangeArrowheads="1"/>
          </p:cNvSpPr>
          <p:nvPr/>
        </p:nvSpPr>
        <p:spPr bwMode="auto">
          <a:xfrm>
            <a:off x="2695576" y="4846639"/>
            <a:ext cx="19986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50" tIns="36512" rIns="69850" bIns="36512">
            <a:spAutoFit/>
          </a:bodyPr>
          <a:lstStyle/>
          <a:p>
            <a:pPr algn="ctr" defTabSz="536575" eaLnBrk="0" fontAlgn="base" hangingPunct="0">
              <a:spcBef>
                <a:spcPct val="30000"/>
              </a:spcBef>
              <a:spcAft>
                <a:spcPct val="0"/>
              </a:spcAft>
            </a:pPr>
            <a:r>
              <a:rPr lang="en-US" sz="1400" b="1" dirty="0">
                <a:solidFill>
                  <a:srgbClr val="000000"/>
                </a:solidFill>
                <a:latin typeface="Arial" charset="0"/>
                <a:cs typeface="Arial" charset="0"/>
              </a:rPr>
              <a:t>HUMAN RESOURCES</a:t>
            </a:r>
            <a:endParaRPr lang="en-US" sz="1400" b="1" dirty="0">
              <a:solidFill>
                <a:srgbClr val="800080"/>
              </a:solidFill>
              <a:latin typeface="Arial" charset="0"/>
              <a:cs typeface="Arial" charset="0"/>
            </a:endParaRPr>
          </a:p>
        </p:txBody>
      </p:sp>
      <p:grpSp>
        <p:nvGrpSpPr>
          <p:cNvPr id="2" name="Group 6"/>
          <p:cNvGrpSpPr>
            <a:grpSpLocks/>
          </p:cNvGrpSpPr>
          <p:nvPr/>
        </p:nvGrpSpPr>
        <p:grpSpPr bwMode="auto">
          <a:xfrm>
            <a:off x="2959101" y="3776663"/>
            <a:ext cx="1579563" cy="1001712"/>
            <a:chOff x="904" y="2379"/>
            <a:chExt cx="995" cy="631"/>
          </a:xfrm>
        </p:grpSpPr>
        <p:sp>
          <p:nvSpPr>
            <p:cNvPr id="26668" name="AutoShape 7"/>
            <p:cNvSpPr>
              <a:spLocks noChangeArrowheads="1"/>
            </p:cNvSpPr>
            <p:nvPr/>
          </p:nvSpPr>
          <p:spPr bwMode="auto">
            <a:xfrm>
              <a:off x="904" y="2379"/>
              <a:ext cx="995" cy="631"/>
            </a:xfrm>
            <a:prstGeom prst="roundRect">
              <a:avLst>
                <a:gd name="adj" fmla="val 12495"/>
              </a:avLst>
            </a:prstGeom>
            <a:solidFill>
              <a:srgbClr val="FEF8D7"/>
            </a:solidFill>
            <a:ln w="12700">
              <a:solidFill>
                <a:schemeClr val="tx1"/>
              </a:solidFill>
              <a:round/>
              <a:headEnd/>
              <a:tailEnd/>
            </a:ln>
            <a:effectLst>
              <a:outerShdw dist="53882" dir="2700000" algn="ctr" rotWithShape="0">
                <a:schemeClr val="tx1"/>
              </a:outerShdw>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grpSp>
          <p:nvGrpSpPr>
            <p:cNvPr id="1069" name="Group 8"/>
            <p:cNvGrpSpPr>
              <a:grpSpLocks/>
            </p:cNvGrpSpPr>
            <p:nvPr/>
          </p:nvGrpSpPr>
          <p:grpSpPr bwMode="auto">
            <a:xfrm>
              <a:off x="1400" y="2437"/>
              <a:ext cx="109" cy="489"/>
              <a:chOff x="1400" y="2437"/>
              <a:chExt cx="109" cy="489"/>
            </a:xfrm>
          </p:grpSpPr>
          <p:grpSp>
            <p:nvGrpSpPr>
              <p:cNvPr id="1185" name="Group 9"/>
              <p:cNvGrpSpPr>
                <a:grpSpLocks/>
              </p:cNvGrpSpPr>
              <p:nvPr/>
            </p:nvGrpSpPr>
            <p:grpSpPr bwMode="auto">
              <a:xfrm>
                <a:off x="1418" y="2437"/>
                <a:ext cx="54" cy="119"/>
                <a:chOff x="1418" y="2437"/>
                <a:chExt cx="54" cy="119"/>
              </a:xfrm>
            </p:grpSpPr>
            <p:sp>
              <p:nvSpPr>
                <p:cNvPr id="1205" name="Freeform 10"/>
                <p:cNvSpPr>
                  <a:spLocks/>
                </p:cNvSpPr>
                <p:nvPr/>
              </p:nvSpPr>
              <p:spPr bwMode="auto">
                <a:xfrm>
                  <a:off x="1418" y="2437"/>
                  <a:ext cx="54" cy="92"/>
                </a:xfrm>
                <a:custGeom>
                  <a:avLst/>
                  <a:gdLst>
                    <a:gd name="T0" fmla="*/ 18 w 54"/>
                    <a:gd name="T1" fmla="*/ 1 h 92"/>
                    <a:gd name="T2" fmla="*/ 14 w 54"/>
                    <a:gd name="T3" fmla="*/ 4 h 92"/>
                    <a:gd name="T4" fmla="*/ 8 w 54"/>
                    <a:gd name="T5" fmla="*/ 8 h 92"/>
                    <a:gd name="T6" fmla="*/ 7 w 54"/>
                    <a:gd name="T7" fmla="*/ 13 h 92"/>
                    <a:gd name="T8" fmla="*/ 4 w 54"/>
                    <a:gd name="T9" fmla="*/ 23 h 92"/>
                    <a:gd name="T10" fmla="*/ 1 w 54"/>
                    <a:gd name="T11" fmla="*/ 36 h 92"/>
                    <a:gd name="T12" fmla="*/ 0 w 54"/>
                    <a:gd name="T13" fmla="*/ 46 h 92"/>
                    <a:gd name="T14" fmla="*/ 0 w 54"/>
                    <a:gd name="T15" fmla="*/ 52 h 92"/>
                    <a:gd name="T16" fmla="*/ 1 w 54"/>
                    <a:gd name="T17" fmla="*/ 55 h 92"/>
                    <a:gd name="T18" fmla="*/ 1 w 54"/>
                    <a:gd name="T19" fmla="*/ 65 h 92"/>
                    <a:gd name="T20" fmla="*/ 4 w 54"/>
                    <a:gd name="T21" fmla="*/ 91 h 92"/>
                    <a:gd name="T22" fmla="*/ 8 w 54"/>
                    <a:gd name="T23" fmla="*/ 84 h 92"/>
                    <a:gd name="T24" fmla="*/ 12 w 54"/>
                    <a:gd name="T25" fmla="*/ 82 h 92"/>
                    <a:gd name="T26" fmla="*/ 14 w 54"/>
                    <a:gd name="T27" fmla="*/ 82 h 92"/>
                    <a:gd name="T28" fmla="*/ 18 w 54"/>
                    <a:gd name="T29" fmla="*/ 81 h 92"/>
                    <a:gd name="T30" fmla="*/ 16 w 54"/>
                    <a:gd name="T31" fmla="*/ 66 h 92"/>
                    <a:gd name="T32" fmla="*/ 16 w 54"/>
                    <a:gd name="T33" fmla="*/ 61 h 92"/>
                    <a:gd name="T34" fmla="*/ 14 w 54"/>
                    <a:gd name="T35" fmla="*/ 52 h 92"/>
                    <a:gd name="T36" fmla="*/ 12 w 54"/>
                    <a:gd name="T37" fmla="*/ 37 h 92"/>
                    <a:gd name="T38" fmla="*/ 14 w 54"/>
                    <a:gd name="T39" fmla="*/ 24 h 92"/>
                    <a:gd name="T40" fmla="*/ 22 w 54"/>
                    <a:gd name="T41" fmla="*/ 16 h 92"/>
                    <a:gd name="T42" fmla="*/ 34 w 54"/>
                    <a:gd name="T43" fmla="*/ 14 h 92"/>
                    <a:gd name="T44" fmla="*/ 39 w 54"/>
                    <a:gd name="T45" fmla="*/ 24 h 92"/>
                    <a:gd name="T46" fmla="*/ 39 w 54"/>
                    <a:gd name="T47" fmla="*/ 52 h 92"/>
                    <a:gd name="T48" fmla="*/ 34 w 54"/>
                    <a:gd name="T49" fmla="*/ 61 h 92"/>
                    <a:gd name="T50" fmla="*/ 32 w 54"/>
                    <a:gd name="T51" fmla="*/ 81 h 92"/>
                    <a:gd name="T52" fmla="*/ 34 w 54"/>
                    <a:gd name="T53" fmla="*/ 76 h 92"/>
                    <a:gd name="T54" fmla="*/ 37 w 54"/>
                    <a:gd name="T55" fmla="*/ 81 h 92"/>
                    <a:gd name="T56" fmla="*/ 43 w 54"/>
                    <a:gd name="T57" fmla="*/ 82 h 92"/>
                    <a:gd name="T58" fmla="*/ 44 w 54"/>
                    <a:gd name="T59" fmla="*/ 82 h 92"/>
                    <a:gd name="T60" fmla="*/ 46 w 54"/>
                    <a:gd name="T61" fmla="*/ 84 h 92"/>
                    <a:gd name="T62" fmla="*/ 50 w 54"/>
                    <a:gd name="T63" fmla="*/ 66 h 92"/>
                    <a:gd name="T64" fmla="*/ 53 w 54"/>
                    <a:gd name="T65" fmla="*/ 55 h 92"/>
                    <a:gd name="T66" fmla="*/ 53 w 54"/>
                    <a:gd name="T67" fmla="*/ 48 h 92"/>
                    <a:gd name="T68" fmla="*/ 53 w 54"/>
                    <a:gd name="T69" fmla="*/ 43 h 92"/>
                    <a:gd name="T70" fmla="*/ 53 w 54"/>
                    <a:gd name="T71" fmla="*/ 37 h 92"/>
                    <a:gd name="T72" fmla="*/ 53 w 54"/>
                    <a:gd name="T73" fmla="*/ 32 h 92"/>
                    <a:gd name="T74" fmla="*/ 50 w 54"/>
                    <a:gd name="T75" fmla="*/ 30 h 92"/>
                    <a:gd name="T76" fmla="*/ 50 w 54"/>
                    <a:gd name="T77" fmla="*/ 24 h 92"/>
                    <a:gd name="T78" fmla="*/ 50 w 54"/>
                    <a:gd name="T79" fmla="*/ 23 h 92"/>
                    <a:gd name="T80" fmla="*/ 46 w 54"/>
                    <a:gd name="T81" fmla="*/ 16 h 92"/>
                    <a:gd name="T82" fmla="*/ 46 w 54"/>
                    <a:gd name="T83" fmla="*/ 13 h 92"/>
                    <a:gd name="T84" fmla="*/ 43 w 54"/>
                    <a:gd name="T85" fmla="*/ 7 h 92"/>
                    <a:gd name="T86" fmla="*/ 37 w 54"/>
                    <a:gd name="T87" fmla="*/ 1 h 92"/>
                    <a:gd name="T88" fmla="*/ 32 w 54"/>
                    <a:gd name="T89" fmla="*/ 1 h 92"/>
                    <a:gd name="T90" fmla="*/ 27 w 54"/>
                    <a:gd name="T91" fmla="*/ 0 h 92"/>
                    <a:gd name="T92" fmla="*/ 18 w 54"/>
                    <a:gd name="T93" fmla="*/ 1 h 9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
                    <a:gd name="T142" fmla="*/ 0 h 92"/>
                    <a:gd name="T143" fmla="*/ 54 w 54"/>
                    <a:gd name="T144" fmla="*/ 92 h 9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 h="92">
                      <a:moveTo>
                        <a:pt x="18" y="1"/>
                      </a:moveTo>
                      <a:lnTo>
                        <a:pt x="14" y="4"/>
                      </a:lnTo>
                      <a:lnTo>
                        <a:pt x="8" y="8"/>
                      </a:lnTo>
                      <a:lnTo>
                        <a:pt x="7" y="13"/>
                      </a:lnTo>
                      <a:lnTo>
                        <a:pt x="4" y="23"/>
                      </a:lnTo>
                      <a:lnTo>
                        <a:pt x="1" y="36"/>
                      </a:lnTo>
                      <a:lnTo>
                        <a:pt x="0" y="46"/>
                      </a:lnTo>
                      <a:lnTo>
                        <a:pt x="0" y="52"/>
                      </a:lnTo>
                      <a:lnTo>
                        <a:pt x="1" y="55"/>
                      </a:lnTo>
                      <a:lnTo>
                        <a:pt x="1" y="65"/>
                      </a:lnTo>
                      <a:lnTo>
                        <a:pt x="4" y="91"/>
                      </a:lnTo>
                      <a:lnTo>
                        <a:pt x="8" y="84"/>
                      </a:lnTo>
                      <a:lnTo>
                        <a:pt x="12" y="82"/>
                      </a:lnTo>
                      <a:lnTo>
                        <a:pt x="14" y="82"/>
                      </a:lnTo>
                      <a:lnTo>
                        <a:pt x="18" y="81"/>
                      </a:lnTo>
                      <a:lnTo>
                        <a:pt x="16" y="66"/>
                      </a:lnTo>
                      <a:lnTo>
                        <a:pt x="16" y="61"/>
                      </a:lnTo>
                      <a:lnTo>
                        <a:pt x="14" y="52"/>
                      </a:lnTo>
                      <a:lnTo>
                        <a:pt x="12" y="37"/>
                      </a:lnTo>
                      <a:lnTo>
                        <a:pt x="14" y="24"/>
                      </a:lnTo>
                      <a:lnTo>
                        <a:pt x="22" y="16"/>
                      </a:lnTo>
                      <a:lnTo>
                        <a:pt x="34" y="14"/>
                      </a:lnTo>
                      <a:lnTo>
                        <a:pt x="39" y="24"/>
                      </a:lnTo>
                      <a:lnTo>
                        <a:pt x="39" y="52"/>
                      </a:lnTo>
                      <a:lnTo>
                        <a:pt x="34" y="61"/>
                      </a:lnTo>
                      <a:lnTo>
                        <a:pt x="32" y="81"/>
                      </a:lnTo>
                      <a:lnTo>
                        <a:pt x="34" y="76"/>
                      </a:lnTo>
                      <a:lnTo>
                        <a:pt x="37" y="81"/>
                      </a:lnTo>
                      <a:lnTo>
                        <a:pt x="43" y="82"/>
                      </a:lnTo>
                      <a:lnTo>
                        <a:pt x="44" y="82"/>
                      </a:lnTo>
                      <a:lnTo>
                        <a:pt x="46" y="84"/>
                      </a:lnTo>
                      <a:lnTo>
                        <a:pt x="50" y="66"/>
                      </a:lnTo>
                      <a:lnTo>
                        <a:pt x="53" y="55"/>
                      </a:lnTo>
                      <a:lnTo>
                        <a:pt x="53" y="48"/>
                      </a:lnTo>
                      <a:lnTo>
                        <a:pt x="53" y="43"/>
                      </a:lnTo>
                      <a:lnTo>
                        <a:pt x="53" y="37"/>
                      </a:lnTo>
                      <a:lnTo>
                        <a:pt x="53" y="32"/>
                      </a:lnTo>
                      <a:lnTo>
                        <a:pt x="50" y="30"/>
                      </a:lnTo>
                      <a:lnTo>
                        <a:pt x="50" y="24"/>
                      </a:lnTo>
                      <a:lnTo>
                        <a:pt x="50" y="23"/>
                      </a:lnTo>
                      <a:lnTo>
                        <a:pt x="46" y="16"/>
                      </a:lnTo>
                      <a:lnTo>
                        <a:pt x="46" y="13"/>
                      </a:lnTo>
                      <a:lnTo>
                        <a:pt x="43" y="7"/>
                      </a:lnTo>
                      <a:lnTo>
                        <a:pt x="37" y="1"/>
                      </a:lnTo>
                      <a:lnTo>
                        <a:pt x="32" y="1"/>
                      </a:lnTo>
                      <a:lnTo>
                        <a:pt x="27" y="0"/>
                      </a:lnTo>
                      <a:lnTo>
                        <a:pt x="18" y="1"/>
                      </a:lnTo>
                    </a:path>
                  </a:pathLst>
                </a:custGeom>
                <a:solidFill>
                  <a:srgbClr val="B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206" name="Freeform 11"/>
                <p:cNvSpPr>
                  <a:spLocks/>
                </p:cNvSpPr>
                <p:nvPr/>
              </p:nvSpPr>
              <p:spPr bwMode="auto">
                <a:xfrm>
                  <a:off x="1425" y="2453"/>
                  <a:ext cx="47" cy="103"/>
                </a:xfrm>
                <a:custGeom>
                  <a:avLst/>
                  <a:gdLst>
                    <a:gd name="T0" fmla="*/ 16 w 47"/>
                    <a:gd name="T1" fmla="*/ 0 h 103"/>
                    <a:gd name="T2" fmla="*/ 12 w 47"/>
                    <a:gd name="T3" fmla="*/ 1 h 103"/>
                    <a:gd name="T4" fmla="*/ 9 w 47"/>
                    <a:gd name="T5" fmla="*/ 4 h 103"/>
                    <a:gd name="T6" fmla="*/ 9 w 47"/>
                    <a:gd name="T7" fmla="*/ 8 h 103"/>
                    <a:gd name="T8" fmla="*/ 7 w 47"/>
                    <a:gd name="T9" fmla="*/ 14 h 103"/>
                    <a:gd name="T10" fmla="*/ 7 w 47"/>
                    <a:gd name="T11" fmla="*/ 22 h 103"/>
                    <a:gd name="T12" fmla="*/ 9 w 47"/>
                    <a:gd name="T13" fmla="*/ 36 h 103"/>
                    <a:gd name="T14" fmla="*/ 9 w 47"/>
                    <a:gd name="T15" fmla="*/ 42 h 103"/>
                    <a:gd name="T16" fmla="*/ 12 w 47"/>
                    <a:gd name="T17" fmla="*/ 45 h 103"/>
                    <a:gd name="T18" fmla="*/ 12 w 47"/>
                    <a:gd name="T19" fmla="*/ 61 h 103"/>
                    <a:gd name="T20" fmla="*/ 0 w 47"/>
                    <a:gd name="T21" fmla="*/ 70 h 103"/>
                    <a:gd name="T22" fmla="*/ 23 w 47"/>
                    <a:gd name="T23" fmla="*/ 102 h 103"/>
                    <a:gd name="T24" fmla="*/ 46 w 47"/>
                    <a:gd name="T25" fmla="*/ 70 h 103"/>
                    <a:gd name="T26" fmla="*/ 30 w 47"/>
                    <a:gd name="T27" fmla="*/ 58 h 103"/>
                    <a:gd name="T28" fmla="*/ 30 w 47"/>
                    <a:gd name="T29" fmla="*/ 45 h 103"/>
                    <a:gd name="T30" fmla="*/ 32 w 47"/>
                    <a:gd name="T31" fmla="*/ 38 h 103"/>
                    <a:gd name="T32" fmla="*/ 35 w 47"/>
                    <a:gd name="T33" fmla="*/ 36 h 103"/>
                    <a:gd name="T34" fmla="*/ 35 w 47"/>
                    <a:gd name="T35" fmla="*/ 22 h 103"/>
                    <a:gd name="T36" fmla="*/ 35 w 47"/>
                    <a:gd name="T37" fmla="*/ 19 h 103"/>
                    <a:gd name="T38" fmla="*/ 35 w 47"/>
                    <a:gd name="T39" fmla="*/ 13 h 103"/>
                    <a:gd name="T40" fmla="*/ 35 w 47"/>
                    <a:gd name="T41" fmla="*/ 7 h 103"/>
                    <a:gd name="T42" fmla="*/ 32 w 47"/>
                    <a:gd name="T43" fmla="*/ 1 h 103"/>
                    <a:gd name="T44" fmla="*/ 30 w 47"/>
                    <a:gd name="T45" fmla="*/ 0 h 103"/>
                    <a:gd name="T46" fmla="*/ 24 w 47"/>
                    <a:gd name="T47" fmla="*/ 0 h 103"/>
                    <a:gd name="T48" fmla="*/ 20 w 47"/>
                    <a:gd name="T49" fmla="*/ 0 h 103"/>
                    <a:gd name="T50" fmla="*/ 16 w 47"/>
                    <a:gd name="T51" fmla="*/ 0 h 10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
                    <a:gd name="T79" fmla="*/ 0 h 103"/>
                    <a:gd name="T80" fmla="*/ 47 w 47"/>
                    <a:gd name="T81" fmla="*/ 103 h 10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 h="103">
                      <a:moveTo>
                        <a:pt x="16" y="0"/>
                      </a:moveTo>
                      <a:lnTo>
                        <a:pt x="12" y="1"/>
                      </a:lnTo>
                      <a:lnTo>
                        <a:pt x="9" y="4"/>
                      </a:lnTo>
                      <a:lnTo>
                        <a:pt x="9" y="8"/>
                      </a:lnTo>
                      <a:lnTo>
                        <a:pt x="7" y="14"/>
                      </a:lnTo>
                      <a:lnTo>
                        <a:pt x="7" y="22"/>
                      </a:lnTo>
                      <a:lnTo>
                        <a:pt x="9" y="36"/>
                      </a:lnTo>
                      <a:lnTo>
                        <a:pt x="9" y="42"/>
                      </a:lnTo>
                      <a:lnTo>
                        <a:pt x="12" y="45"/>
                      </a:lnTo>
                      <a:lnTo>
                        <a:pt x="12" y="61"/>
                      </a:lnTo>
                      <a:lnTo>
                        <a:pt x="0" y="70"/>
                      </a:lnTo>
                      <a:lnTo>
                        <a:pt x="23" y="102"/>
                      </a:lnTo>
                      <a:lnTo>
                        <a:pt x="46" y="70"/>
                      </a:lnTo>
                      <a:lnTo>
                        <a:pt x="30" y="58"/>
                      </a:lnTo>
                      <a:lnTo>
                        <a:pt x="30" y="45"/>
                      </a:lnTo>
                      <a:lnTo>
                        <a:pt x="32" y="38"/>
                      </a:lnTo>
                      <a:lnTo>
                        <a:pt x="35" y="36"/>
                      </a:lnTo>
                      <a:lnTo>
                        <a:pt x="35" y="22"/>
                      </a:lnTo>
                      <a:lnTo>
                        <a:pt x="35" y="19"/>
                      </a:lnTo>
                      <a:lnTo>
                        <a:pt x="35" y="13"/>
                      </a:lnTo>
                      <a:lnTo>
                        <a:pt x="35" y="7"/>
                      </a:lnTo>
                      <a:lnTo>
                        <a:pt x="32" y="1"/>
                      </a:lnTo>
                      <a:lnTo>
                        <a:pt x="30" y="0"/>
                      </a:lnTo>
                      <a:lnTo>
                        <a:pt x="24" y="0"/>
                      </a:lnTo>
                      <a:lnTo>
                        <a:pt x="20" y="0"/>
                      </a:lnTo>
                      <a:lnTo>
                        <a:pt x="16" y="0"/>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207" name="Freeform 12"/>
                <p:cNvSpPr>
                  <a:spLocks/>
                </p:cNvSpPr>
                <p:nvPr/>
              </p:nvSpPr>
              <p:spPr bwMode="auto">
                <a:xfrm>
                  <a:off x="1436" y="2471"/>
                  <a:ext cx="25" cy="25"/>
                </a:xfrm>
                <a:custGeom>
                  <a:avLst/>
                  <a:gdLst>
                    <a:gd name="T0" fmla="*/ 3 w 25"/>
                    <a:gd name="T1" fmla="*/ 0 h 25"/>
                    <a:gd name="T2" fmla="*/ 7 w 25"/>
                    <a:gd name="T3" fmla="*/ 0 h 25"/>
                    <a:gd name="T4" fmla="*/ 15 w 25"/>
                    <a:gd name="T5" fmla="*/ 0 h 25"/>
                    <a:gd name="T6" fmla="*/ 15 w 25"/>
                    <a:gd name="T7" fmla="*/ 19 h 25"/>
                    <a:gd name="T8" fmla="*/ 24 w 25"/>
                    <a:gd name="T9" fmla="*/ 19 h 25"/>
                    <a:gd name="T10" fmla="*/ 19 w 25"/>
                    <a:gd name="T11" fmla="*/ 24 h 25"/>
                    <a:gd name="T12" fmla="*/ 15 w 25"/>
                    <a:gd name="T13" fmla="*/ 19 h 25"/>
                    <a:gd name="T14" fmla="*/ 15 w 25"/>
                    <a:gd name="T15" fmla="*/ 6 h 25"/>
                    <a:gd name="T16" fmla="*/ 7 w 25"/>
                    <a:gd name="T17" fmla="*/ 6 h 25"/>
                    <a:gd name="T18" fmla="*/ 12 w 25"/>
                    <a:gd name="T19" fmla="*/ 3 h 25"/>
                    <a:gd name="T20" fmla="*/ 3 w 25"/>
                    <a:gd name="T21" fmla="*/ 3 h 25"/>
                    <a:gd name="T22" fmla="*/ 0 w 25"/>
                    <a:gd name="T23" fmla="*/ 3 h 25"/>
                    <a:gd name="T24" fmla="*/ 3 w 25"/>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25"/>
                    <a:gd name="T41" fmla="*/ 25 w 25"/>
                    <a:gd name="T42" fmla="*/ 25 h 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25">
                      <a:moveTo>
                        <a:pt x="3" y="0"/>
                      </a:moveTo>
                      <a:lnTo>
                        <a:pt x="7" y="0"/>
                      </a:lnTo>
                      <a:lnTo>
                        <a:pt x="15" y="0"/>
                      </a:lnTo>
                      <a:lnTo>
                        <a:pt x="15" y="19"/>
                      </a:lnTo>
                      <a:lnTo>
                        <a:pt x="24" y="19"/>
                      </a:lnTo>
                      <a:lnTo>
                        <a:pt x="19" y="24"/>
                      </a:lnTo>
                      <a:lnTo>
                        <a:pt x="15" y="19"/>
                      </a:lnTo>
                      <a:lnTo>
                        <a:pt x="15" y="6"/>
                      </a:lnTo>
                      <a:lnTo>
                        <a:pt x="7" y="6"/>
                      </a:lnTo>
                      <a:lnTo>
                        <a:pt x="12" y="3"/>
                      </a:lnTo>
                      <a:lnTo>
                        <a:pt x="3" y="3"/>
                      </a:lnTo>
                      <a:lnTo>
                        <a:pt x="0" y="3"/>
                      </a:lnTo>
                      <a:lnTo>
                        <a:pt x="3" y="0"/>
                      </a:lnTo>
                    </a:path>
                  </a:pathLst>
                </a:custGeom>
                <a:solidFill>
                  <a:srgbClr val="B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86" name="Group 13"/>
              <p:cNvGrpSpPr>
                <a:grpSpLocks/>
              </p:cNvGrpSpPr>
              <p:nvPr/>
            </p:nvGrpSpPr>
            <p:grpSpPr bwMode="auto">
              <a:xfrm>
                <a:off x="1417" y="2676"/>
                <a:ext cx="92" cy="228"/>
                <a:chOff x="1417" y="2676"/>
                <a:chExt cx="92" cy="228"/>
              </a:xfrm>
            </p:grpSpPr>
            <p:grpSp>
              <p:nvGrpSpPr>
                <p:cNvPr id="1201" name="Group 14"/>
                <p:cNvGrpSpPr>
                  <a:grpSpLocks/>
                </p:cNvGrpSpPr>
                <p:nvPr/>
              </p:nvGrpSpPr>
              <p:grpSpPr bwMode="auto">
                <a:xfrm>
                  <a:off x="1417" y="2676"/>
                  <a:ext cx="92" cy="228"/>
                  <a:chOff x="1417" y="2676"/>
                  <a:chExt cx="92" cy="228"/>
                </a:xfrm>
              </p:grpSpPr>
              <p:sp>
                <p:nvSpPr>
                  <p:cNvPr id="1203" name="Freeform 15"/>
                  <p:cNvSpPr>
                    <a:spLocks/>
                  </p:cNvSpPr>
                  <p:nvPr/>
                </p:nvSpPr>
                <p:spPr bwMode="auto">
                  <a:xfrm>
                    <a:off x="1417" y="2722"/>
                    <a:ext cx="59" cy="182"/>
                  </a:xfrm>
                  <a:custGeom>
                    <a:avLst/>
                    <a:gdLst>
                      <a:gd name="T0" fmla="*/ 8 w 59"/>
                      <a:gd name="T1" fmla="*/ 4 h 182"/>
                      <a:gd name="T2" fmla="*/ 8 w 59"/>
                      <a:gd name="T3" fmla="*/ 56 h 182"/>
                      <a:gd name="T4" fmla="*/ 8 w 59"/>
                      <a:gd name="T5" fmla="*/ 99 h 182"/>
                      <a:gd name="T6" fmla="*/ 13 w 59"/>
                      <a:gd name="T7" fmla="*/ 140 h 182"/>
                      <a:gd name="T8" fmla="*/ 7 w 59"/>
                      <a:gd name="T9" fmla="*/ 159 h 182"/>
                      <a:gd name="T10" fmla="*/ 1 w 59"/>
                      <a:gd name="T11" fmla="*/ 172 h 182"/>
                      <a:gd name="T12" fmla="*/ 0 w 59"/>
                      <a:gd name="T13" fmla="*/ 175 h 182"/>
                      <a:gd name="T14" fmla="*/ 1 w 59"/>
                      <a:gd name="T15" fmla="*/ 181 h 182"/>
                      <a:gd name="T16" fmla="*/ 13 w 59"/>
                      <a:gd name="T17" fmla="*/ 181 h 182"/>
                      <a:gd name="T18" fmla="*/ 21 w 59"/>
                      <a:gd name="T19" fmla="*/ 157 h 182"/>
                      <a:gd name="T20" fmla="*/ 21 w 59"/>
                      <a:gd name="T21" fmla="*/ 140 h 182"/>
                      <a:gd name="T22" fmla="*/ 30 w 59"/>
                      <a:gd name="T23" fmla="*/ 91 h 182"/>
                      <a:gd name="T24" fmla="*/ 30 w 59"/>
                      <a:gd name="T25" fmla="*/ 77 h 182"/>
                      <a:gd name="T26" fmla="*/ 30 w 59"/>
                      <a:gd name="T27" fmla="*/ 101 h 182"/>
                      <a:gd name="T28" fmla="*/ 31 w 59"/>
                      <a:gd name="T29" fmla="*/ 136 h 182"/>
                      <a:gd name="T30" fmla="*/ 31 w 59"/>
                      <a:gd name="T31" fmla="*/ 152 h 182"/>
                      <a:gd name="T32" fmla="*/ 37 w 59"/>
                      <a:gd name="T33" fmla="*/ 166 h 182"/>
                      <a:gd name="T34" fmla="*/ 42 w 59"/>
                      <a:gd name="T35" fmla="*/ 178 h 182"/>
                      <a:gd name="T36" fmla="*/ 51 w 59"/>
                      <a:gd name="T37" fmla="*/ 178 h 182"/>
                      <a:gd name="T38" fmla="*/ 55 w 59"/>
                      <a:gd name="T39" fmla="*/ 175 h 182"/>
                      <a:gd name="T40" fmla="*/ 43 w 59"/>
                      <a:gd name="T41" fmla="*/ 152 h 182"/>
                      <a:gd name="T42" fmla="*/ 43 w 59"/>
                      <a:gd name="T43" fmla="*/ 137 h 182"/>
                      <a:gd name="T44" fmla="*/ 48 w 59"/>
                      <a:gd name="T45" fmla="*/ 115 h 182"/>
                      <a:gd name="T46" fmla="*/ 49 w 59"/>
                      <a:gd name="T47" fmla="*/ 76 h 182"/>
                      <a:gd name="T48" fmla="*/ 58 w 59"/>
                      <a:gd name="T49" fmla="*/ 0 h 182"/>
                      <a:gd name="T50" fmla="*/ 8 w 59"/>
                      <a:gd name="T51" fmla="*/ 4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182"/>
                      <a:gd name="T80" fmla="*/ 59 w 59"/>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182">
                        <a:moveTo>
                          <a:pt x="8" y="4"/>
                        </a:moveTo>
                        <a:lnTo>
                          <a:pt x="8" y="56"/>
                        </a:lnTo>
                        <a:lnTo>
                          <a:pt x="8" y="99"/>
                        </a:lnTo>
                        <a:lnTo>
                          <a:pt x="13" y="140"/>
                        </a:lnTo>
                        <a:lnTo>
                          <a:pt x="7" y="159"/>
                        </a:lnTo>
                        <a:lnTo>
                          <a:pt x="1" y="172"/>
                        </a:lnTo>
                        <a:lnTo>
                          <a:pt x="0" y="175"/>
                        </a:lnTo>
                        <a:lnTo>
                          <a:pt x="1" y="181"/>
                        </a:lnTo>
                        <a:lnTo>
                          <a:pt x="13" y="181"/>
                        </a:lnTo>
                        <a:lnTo>
                          <a:pt x="21" y="157"/>
                        </a:lnTo>
                        <a:lnTo>
                          <a:pt x="21" y="140"/>
                        </a:lnTo>
                        <a:lnTo>
                          <a:pt x="30" y="91"/>
                        </a:lnTo>
                        <a:lnTo>
                          <a:pt x="30" y="77"/>
                        </a:lnTo>
                        <a:lnTo>
                          <a:pt x="30" y="101"/>
                        </a:lnTo>
                        <a:lnTo>
                          <a:pt x="31" y="136"/>
                        </a:lnTo>
                        <a:lnTo>
                          <a:pt x="31" y="152"/>
                        </a:lnTo>
                        <a:lnTo>
                          <a:pt x="37" y="166"/>
                        </a:lnTo>
                        <a:lnTo>
                          <a:pt x="42" y="178"/>
                        </a:lnTo>
                        <a:lnTo>
                          <a:pt x="51" y="178"/>
                        </a:lnTo>
                        <a:lnTo>
                          <a:pt x="55" y="175"/>
                        </a:lnTo>
                        <a:lnTo>
                          <a:pt x="43" y="152"/>
                        </a:lnTo>
                        <a:lnTo>
                          <a:pt x="43" y="137"/>
                        </a:lnTo>
                        <a:lnTo>
                          <a:pt x="48" y="115"/>
                        </a:lnTo>
                        <a:lnTo>
                          <a:pt x="49" y="76"/>
                        </a:lnTo>
                        <a:lnTo>
                          <a:pt x="58" y="0"/>
                        </a:lnTo>
                        <a:lnTo>
                          <a:pt x="8" y="4"/>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204" name="Freeform 16"/>
                  <p:cNvSpPr>
                    <a:spLocks/>
                  </p:cNvSpPr>
                  <p:nvPr/>
                </p:nvSpPr>
                <p:spPr bwMode="auto">
                  <a:xfrm>
                    <a:off x="1485" y="2676"/>
                    <a:ext cx="24" cy="24"/>
                  </a:xfrm>
                  <a:custGeom>
                    <a:avLst/>
                    <a:gdLst>
                      <a:gd name="T0" fmla="*/ 23 w 24"/>
                      <a:gd name="T1" fmla="*/ 0 h 24"/>
                      <a:gd name="T2" fmla="*/ 23 w 24"/>
                      <a:gd name="T3" fmla="*/ 12 h 24"/>
                      <a:gd name="T4" fmla="*/ 0 w 24"/>
                      <a:gd name="T5" fmla="*/ 23 h 24"/>
                      <a:gd name="T6" fmla="*/ 13 w 24"/>
                      <a:gd name="T7" fmla="*/ 0 h 24"/>
                      <a:gd name="T8" fmla="*/ 23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3" y="0"/>
                        </a:moveTo>
                        <a:lnTo>
                          <a:pt x="23" y="12"/>
                        </a:lnTo>
                        <a:lnTo>
                          <a:pt x="0" y="23"/>
                        </a:lnTo>
                        <a:lnTo>
                          <a:pt x="13" y="0"/>
                        </a:lnTo>
                        <a:lnTo>
                          <a:pt x="23" y="0"/>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202" name="Freeform 17"/>
                <p:cNvSpPr>
                  <a:spLocks/>
                </p:cNvSpPr>
                <p:nvPr/>
              </p:nvSpPr>
              <p:spPr bwMode="auto">
                <a:xfrm>
                  <a:off x="1447" y="2728"/>
                  <a:ext cx="24" cy="79"/>
                </a:xfrm>
                <a:custGeom>
                  <a:avLst/>
                  <a:gdLst>
                    <a:gd name="T0" fmla="*/ 23 w 24"/>
                    <a:gd name="T1" fmla="*/ 0 h 79"/>
                    <a:gd name="T2" fmla="*/ 23 w 24"/>
                    <a:gd name="T3" fmla="*/ 26 h 79"/>
                    <a:gd name="T4" fmla="*/ 13 w 24"/>
                    <a:gd name="T5" fmla="*/ 40 h 79"/>
                    <a:gd name="T6" fmla="*/ 13 w 24"/>
                    <a:gd name="T7" fmla="*/ 58 h 79"/>
                    <a:gd name="T8" fmla="*/ 0 w 24"/>
                    <a:gd name="T9" fmla="*/ 75 h 79"/>
                    <a:gd name="T10" fmla="*/ 0 w 24"/>
                    <a:gd name="T11" fmla="*/ 78 h 79"/>
                    <a:gd name="T12" fmla="*/ 23 w 24"/>
                    <a:gd name="T13" fmla="*/ 0 h 79"/>
                    <a:gd name="T14" fmla="*/ 0 60000 65536"/>
                    <a:gd name="T15" fmla="*/ 0 60000 65536"/>
                    <a:gd name="T16" fmla="*/ 0 60000 65536"/>
                    <a:gd name="T17" fmla="*/ 0 60000 65536"/>
                    <a:gd name="T18" fmla="*/ 0 60000 65536"/>
                    <a:gd name="T19" fmla="*/ 0 60000 65536"/>
                    <a:gd name="T20" fmla="*/ 0 60000 65536"/>
                    <a:gd name="T21" fmla="*/ 0 w 24"/>
                    <a:gd name="T22" fmla="*/ 0 h 79"/>
                    <a:gd name="T23" fmla="*/ 24 w 24"/>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79">
                      <a:moveTo>
                        <a:pt x="23" y="0"/>
                      </a:moveTo>
                      <a:lnTo>
                        <a:pt x="23" y="26"/>
                      </a:lnTo>
                      <a:lnTo>
                        <a:pt x="13" y="40"/>
                      </a:lnTo>
                      <a:lnTo>
                        <a:pt x="13" y="58"/>
                      </a:lnTo>
                      <a:lnTo>
                        <a:pt x="0" y="75"/>
                      </a:lnTo>
                      <a:lnTo>
                        <a:pt x="0" y="78"/>
                      </a:lnTo>
                      <a:lnTo>
                        <a:pt x="23" y="0"/>
                      </a:lnTo>
                    </a:path>
                  </a:pathLst>
                </a:custGeom>
                <a:solidFill>
                  <a:srgbClr val="FF5F1F"/>
                </a:solidFill>
                <a:ln w="12700" cap="rnd">
                  <a:solidFill>
                    <a:srgbClr val="FF5F1F"/>
                  </a:solidFill>
                  <a:round/>
                  <a:headEnd/>
                  <a:tailEnd/>
                </a:ln>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87" name="Group 18"/>
              <p:cNvGrpSpPr>
                <a:grpSpLocks/>
              </p:cNvGrpSpPr>
              <p:nvPr/>
            </p:nvGrpSpPr>
            <p:grpSpPr bwMode="auto">
              <a:xfrm>
                <a:off x="1412" y="2878"/>
                <a:ext cx="67" cy="48"/>
                <a:chOff x="1412" y="2878"/>
                <a:chExt cx="67" cy="48"/>
              </a:xfrm>
            </p:grpSpPr>
            <p:sp>
              <p:nvSpPr>
                <p:cNvPr id="1199" name="Freeform 19"/>
                <p:cNvSpPr>
                  <a:spLocks/>
                </p:cNvSpPr>
                <p:nvPr/>
              </p:nvSpPr>
              <p:spPr bwMode="auto">
                <a:xfrm>
                  <a:off x="1448" y="2878"/>
                  <a:ext cx="31" cy="45"/>
                </a:xfrm>
                <a:custGeom>
                  <a:avLst/>
                  <a:gdLst>
                    <a:gd name="T0" fmla="*/ 1 w 31"/>
                    <a:gd name="T1" fmla="*/ 0 h 45"/>
                    <a:gd name="T2" fmla="*/ 0 w 31"/>
                    <a:gd name="T3" fmla="*/ 4 h 45"/>
                    <a:gd name="T4" fmla="*/ 0 w 31"/>
                    <a:gd name="T5" fmla="*/ 19 h 45"/>
                    <a:gd name="T6" fmla="*/ 1 w 31"/>
                    <a:gd name="T7" fmla="*/ 14 h 45"/>
                    <a:gd name="T8" fmla="*/ 7 w 31"/>
                    <a:gd name="T9" fmla="*/ 19 h 45"/>
                    <a:gd name="T10" fmla="*/ 7 w 31"/>
                    <a:gd name="T11" fmla="*/ 28 h 45"/>
                    <a:gd name="T12" fmla="*/ 12 w 31"/>
                    <a:gd name="T13" fmla="*/ 37 h 45"/>
                    <a:gd name="T14" fmla="*/ 20 w 31"/>
                    <a:gd name="T15" fmla="*/ 41 h 45"/>
                    <a:gd name="T16" fmla="*/ 24 w 31"/>
                    <a:gd name="T17" fmla="*/ 44 h 45"/>
                    <a:gd name="T18" fmla="*/ 30 w 31"/>
                    <a:gd name="T19" fmla="*/ 41 h 45"/>
                    <a:gd name="T20" fmla="*/ 30 w 31"/>
                    <a:gd name="T21" fmla="*/ 34 h 45"/>
                    <a:gd name="T22" fmla="*/ 24 w 31"/>
                    <a:gd name="T23" fmla="*/ 22 h 45"/>
                    <a:gd name="T24" fmla="*/ 21 w 31"/>
                    <a:gd name="T25" fmla="*/ 23 h 45"/>
                    <a:gd name="T26" fmla="*/ 20 w 31"/>
                    <a:gd name="T27" fmla="*/ 23 h 45"/>
                    <a:gd name="T28" fmla="*/ 12 w 31"/>
                    <a:gd name="T29" fmla="*/ 23 h 45"/>
                    <a:gd name="T30" fmla="*/ 9 w 31"/>
                    <a:gd name="T31" fmla="*/ 15 h 45"/>
                    <a:gd name="T32" fmla="*/ 4 w 31"/>
                    <a:gd name="T33" fmla="*/ 8 h 45"/>
                    <a:gd name="T34" fmla="*/ 1 w 31"/>
                    <a:gd name="T35" fmla="*/ 0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1"/>
                    <a:gd name="T55" fmla="*/ 0 h 45"/>
                    <a:gd name="T56" fmla="*/ 31 w 31"/>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1" h="45">
                      <a:moveTo>
                        <a:pt x="1" y="0"/>
                      </a:moveTo>
                      <a:lnTo>
                        <a:pt x="0" y="4"/>
                      </a:lnTo>
                      <a:lnTo>
                        <a:pt x="0" y="19"/>
                      </a:lnTo>
                      <a:lnTo>
                        <a:pt x="1" y="14"/>
                      </a:lnTo>
                      <a:lnTo>
                        <a:pt x="7" y="19"/>
                      </a:lnTo>
                      <a:lnTo>
                        <a:pt x="7" y="28"/>
                      </a:lnTo>
                      <a:lnTo>
                        <a:pt x="12" y="37"/>
                      </a:lnTo>
                      <a:lnTo>
                        <a:pt x="20" y="41"/>
                      </a:lnTo>
                      <a:lnTo>
                        <a:pt x="24" y="44"/>
                      </a:lnTo>
                      <a:lnTo>
                        <a:pt x="30" y="41"/>
                      </a:lnTo>
                      <a:lnTo>
                        <a:pt x="30" y="34"/>
                      </a:lnTo>
                      <a:lnTo>
                        <a:pt x="24" y="22"/>
                      </a:lnTo>
                      <a:lnTo>
                        <a:pt x="21" y="23"/>
                      </a:lnTo>
                      <a:lnTo>
                        <a:pt x="20" y="23"/>
                      </a:lnTo>
                      <a:lnTo>
                        <a:pt x="12" y="23"/>
                      </a:lnTo>
                      <a:lnTo>
                        <a:pt x="9" y="15"/>
                      </a:lnTo>
                      <a:lnTo>
                        <a:pt x="4" y="8"/>
                      </a:lnTo>
                      <a:lnTo>
                        <a:pt x="1" y="0"/>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200" name="Freeform 20"/>
                <p:cNvSpPr>
                  <a:spLocks/>
                </p:cNvSpPr>
                <p:nvPr/>
              </p:nvSpPr>
              <p:spPr bwMode="auto">
                <a:xfrm>
                  <a:off x="1412" y="2878"/>
                  <a:ext cx="25" cy="48"/>
                </a:xfrm>
                <a:custGeom>
                  <a:avLst/>
                  <a:gdLst>
                    <a:gd name="T0" fmla="*/ 24 w 25"/>
                    <a:gd name="T1" fmla="*/ 0 h 48"/>
                    <a:gd name="T2" fmla="*/ 24 w 25"/>
                    <a:gd name="T3" fmla="*/ 18 h 48"/>
                    <a:gd name="T4" fmla="*/ 21 w 25"/>
                    <a:gd name="T5" fmla="*/ 14 h 48"/>
                    <a:gd name="T6" fmla="*/ 21 w 25"/>
                    <a:gd name="T7" fmla="*/ 18 h 48"/>
                    <a:gd name="T8" fmla="*/ 18 w 25"/>
                    <a:gd name="T9" fmla="*/ 28 h 48"/>
                    <a:gd name="T10" fmla="*/ 15 w 25"/>
                    <a:gd name="T11" fmla="*/ 37 h 48"/>
                    <a:gd name="T12" fmla="*/ 10 w 25"/>
                    <a:gd name="T13" fmla="*/ 40 h 48"/>
                    <a:gd name="T14" fmla="*/ 7 w 25"/>
                    <a:gd name="T15" fmla="*/ 44 h 48"/>
                    <a:gd name="T16" fmla="*/ 1 w 25"/>
                    <a:gd name="T17" fmla="*/ 47 h 48"/>
                    <a:gd name="T18" fmla="*/ 0 w 25"/>
                    <a:gd name="T19" fmla="*/ 44 h 48"/>
                    <a:gd name="T20" fmla="*/ 0 w 25"/>
                    <a:gd name="T21" fmla="*/ 38 h 48"/>
                    <a:gd name="T22" fmla="*/ 0 w 25"/>
                    <a:gd name="T23" fmla="*/ 33 h 48"/>
                    <a:gd name="T24" fmla="*/ 0 w 25"/>
                    <a:gd name="T25" fmla="*/ 31 h 48"/>
                    <a:gd name="T26" fmla="*/ 1 w 25"/>
                    <a:gd name="T27" fmla="*/ 21 h 48"/>
                    <a:gd name="T28" fmla="*/ 4 w 25"/>
                    <a:gd name="T29" fmla="*/ 24 h 48"/>
                    <a:gd name="T30" fmla="*/ 10 w 25"/>
                    <a:gd name="T31" fmla="*/ 24 h 48"/>
                    <a:gd name="T32" fmla="*/ 14 w 25"/>
                    <a:gd name="T33" fmla="*/ 24 h 48"/>
                    <a:gd name="T34" fmla="*/ 21 w 25"/>
                    <a:gd name="T35" fmla="*/ 8 h 48"/>
                    <a:gd name="T36" fmla="*/ 24 w 25"/>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8"/>
                    <a:gd name="T59" fmla="*/ 25 w 25"/>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8">
                      <a:moveTo>
                        <a:pt x="24" y="0"/>
                      </a:moveTo>
                      <a:lnTo>
                        <a:pt x="24" y="18"/>
                      </a:lnTo>
                      <a:lnTo>
                        <a:pt x="21" y="14"/>
                      </a:lnTo>
                      <a:lnTo>
                        <a:pt x="21" y="18"/>
                      </a:lnTo>
                      <a:lnTo>
                        <a:pt x="18" y="28"/>
                      </a:lnTo>
                      <a:lnTo>
                        <a:pt x="15" y="37"/>
                      </a:lnTo>
                      <a:lnTo>
                        <a:pt x="10" y="40"/>
                      </a:lnTo>
                      <a:lnTo>
                        <a:pt x="7" y="44"/>
                      </a:lnTo>
                      <a:lnTo>
                        <a:pt x="1" y="47"/>
                      </a:lnTo>
                      <a:lnTo>
                        <a:pt x="0" y="44"/>
                      </a:lnTo>
                      <a:lnTo>
                        <a:pt x="0" y="38"/>
                      </a:lnTo>
                      <a:lnTo>
                        <a:pt x="0" y="33"/>
                      </a:lnTo>
                      <a:lnTo>
                        <a:pt x="0" y="31"/>
                      </a:lnTo>
                      <a:lnTo>
                        <a:pt x="1" y="21"/>
                      </a:lnTo>
                      <a:lnTo>
                        <a:pt x="4" y="24"/>
                      </a:lnTo>
                      <a:lnTo>
                        <a:pt x="10" y="24"/>
                      </a:lnTo>
                      <a:lnTo>
                        <a:pt x="14" y="24"/>
                      </a:lnTo>
                      <a:lnTo>
                        <a:pt x="21" y="8"/>
                      </a:lnTo>
                      <a:lnTo>
                        <a:pt x="24" y="0"/>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88" name="Group 21"/>
              <p:cNvGrpSpPr>
                <a:grpSpLocks/>
              </p:cNvGrpSpPr>
              <p:nvPr/>
            </p:nvGrpSpPr>
            <p:grpSpPr bwMode="auto">
              <a:xfrm>
                <a:off x="1400" y="2519"/>
                <a:ext cx="101" cy="354"/>
                <a:chOff x="1400" y="2519"/>
                <a:chExt cx="101" cy="354"/>
              </a:xfrm>
            </p:grpSpPr>
            <p:grpSp>
              <p:nvGrpSpPr>
                <p:cNvPr id="1190" name="Group 22"/>
                <p:cNvGrpSpPr>
                  <a:grpSpLocks/>
                </p:cNvGrpSpPr>
                <p:nvPr/>
              </p:nvGrpSpPr>
              <p:grpSpPr bwMode="auto">
                <a:xfrm>
                  <a:off x="1400" y="2519"/>
                  <a:ext cx="101" cy="354"/>
                  <a:chOff x="1400" y="2519"/>
                  <a:chExt cx="101" cy="354"/>
                </a:xfrm>
              </p:grpSpPr>
              <p:sp>
                <p:nvSpPr>
                  <p:cNvPr id="1195" name="Freeform 23"/>
                  <p:cNvSpPr>
                    <a:spLocks/>
                  </p:cNvSpPr>
                  <p:nvPr/>
                </p:nvSpPr>
                <p:spPr bwMode="auto">
                  <a:xfrm>
                    <a:off x="1400" y="2519"/>
                    <a:ext cx="101" cy="354"/>
                  </a:xfrm>
                  <a:custGeom>
                    <a:avLst/>
                    <a:gdLst>
                      <a:gd name="T0" fmla="*/ 27 w 101"/>
                      <a:gd name="T1" fmla="*/ 4 h 354"/>
                      <a:gd name="T2" fmla="*/ 7 w 101"/>
                      <a:gd name="T3" fmla="*/ 14 h 354"/>
                      <a:gd name="T4" fmla="*/ 1 w 101"/>
                      <a:gd name="T5" fmla="*/ 26 h 354"/>
                      <a:gd name="T6" fmla="*/ 0 w 101"/>
                      <a:gd name="T7" fmla="*/ 105 h 354"/>
                      <a:gd name="T8" fmla="*/ 0 w 101"/>
                      <a:gd name="T9" fmla="*/ 127 h 354"/>
                      <a:gd name="T10" fmla="*/ 13 w 101"/>
                      <a:gd name="T11" fmla="*/ 122 h 354"/>
                      <a:gd name="T12" fmla="*/ 13 w 101"/>
                      <a:gd name="T13" fmla="*/ 170 h 354"/>
                      <a:gd name="T14" fmla="*/ 16 w 101"/>
                      <a:gd name="T15" fmla="*/ 170 h 354"/>
                      <a:gd name="T16" fmla="*/ 24 w 101"/>
                      <a:gd name="T17" fmla="*/ 271 h 354"/>
                      <a:gd name="T18" fmla="*/ 24 w 101"/>
                      <a:gd name="T19" fmla="*/ 324 h 354"/>
                      <a:gd name="T20" fmla="*/ 24 w 101"/>
                      <a:gd name="T21" fmla="*/ 346 h 354"/>
                      <a:gd name="T22" fmla="*/ 30 w 101"/>
                      <a:gd name="T23" fmla="*/ 353 h 354"/>
                      <a:gd name="T24" fmla="*/ 40 w 101"/>
                      <a:gd name="T25" fmla="*/ 346 h 354"/>
                      <a:gd name="T26" fmla="*/ 44 w 101"/>
                      <a:gd name="T27" fmla="*/ 307 h 354"/>
                      <a:gd name="T28" fmla="*/ 48 w 101"/>
                      <a:gd name="T29" fmla="*/ 350 h 354"/>
                      <a:gd name="T30" fmla="*/ 55 w 101"/>
                      <a:gd name="T31" fmla="*/ 353 h 354"/>
                      <a:gd name="T32" fmla="*/ 61 w 101"/>
                      <a:gd name="T33" fmla="*/ 350 h 354"/>
                      <a:gd name="T34" fmla="*/ 68 w 101"/>
                      <a:gd name="T35" fmla="*/ 267 h 354"/>
                      <a:gd name="T36" fmla="*/ 78 w 101"/>
                      <a:gd name="T37" fmla="*/ 210 h 354"/>
                      <a:gd name="T38" fmla="*/ 91 w 101"/>
                      <a:gd name="T39" fmla="*/ 153 h 354"/>
                      <a:gd name="T40" fmla="*/ 100 w 101"/>
                      <a:gd name="T41" fmla="*/ 153 h 354"/>
                      <a:gd name="T42" fmla="*/ 91 w 101"/>
                      <a:gd name="T43" fmla="*/ 80 h 354"/>
                      <a:gd name="T44" fmla="*/ 91 w 101"/>
                      <a:gd name="T45" fmla="*/ 20 h 354"/>
                      <a:gd name="T46" fmla="*/ 90 w 101"/>
                      <a:gd name="T47" fmla="*/ 14 h 354"/>
                      <a:gd name="T48" fmla="*/ 66 w 101"/>
                      <a:gd name="T49" fmla="*/ 0 h 354"/>
                      <a:gd name="T50" fmla="*/ 48 w 101"/>
                      <a:gd name="T51" fmla="*/ 31 h 354"/>
                      <a:gd name="T52" fmla="*/ 27 w 101"/>
                      <a:gd name="T53" fmla="*/ 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1"/>
                      <a:gd name="T82" fmla="*/ 0 h 354"/>
                      <a:gd name="T83" fmla="*/ 101 w 101"/>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1" h="354">
                        <a:moveTo>
                          <a:pt x="27" y="4"/>
                        </a:moveTo>
                        <a:lnTo>
                          <a:pt x="7" y="14"/>
                        </a:lnTo>
                        <a:lnTo>
                          <a:pt x="1" y="26"/>
                        </a:lnTo>
                        <a:lnTo>
                          <a:pt x="0" y="105"/>
                        </a:lnTo>
                        <a:lnTo>
                          <a:pt x="0" y="127"/>
                        </a:lnTo>
                        <a:lnTo>
                          <a:pt x="13" y="122"/>
                        </a:lnTo>
                        <a:lnTo>
                          <a:pt x="13" y="170"/>
                        </a:lnTo>
                        <a:lnTo>
                          <a:pt x="16" y="170"/>
                        </a:lnTo>
                        <a:lnTo>
                          <a:pt x="24" y="271"/>
                        </a:lnTo>
                        <a:lnTo>
                          <a:pt x="24" y="324"/>
                        </a:lnTo>
                        <a:lnTo>
                          <a:pt x="24" y="346"/>
                        </a:lnTo>
                        <a:lnTo>
                          <a:pt x="30" y="353"/>
                        </a:lnTo>
                        <a:lnTo>
                          <a:pt x="40" y="346"/>
                        </a:lnTo>
                        <a:lnTo>
                          <a:pt x="44" y="307"/>
                        </a:lnTo>
                        <a:lnTo>
                          <a:pt x="48" y="350"/>
                        </a:lnTo>
                        <a:lnTo>
                          <a:pt x="55" y="353"/>
                        </a:lnTo>
                        <a:lnTo>
                          <a:pt x="61" y="350"/>
                        </a:lnTo>
                        <a:lnTo>
                          <a:pt x="68" y="267"/>
                        </a:lnTo>
                        <a:lnTo>
                          <a:pt x="78" y="210"/>
                        </a:lnTo>
                        <a:lnTo>
                          <a:pt x="91" y="153"/>
                        </a:lnTo>
                        <a:lnTo>
                          <a:pt x="100" y="153"/>
                        </a:lnTo>
                        <a:lnTo>
                          <a:pt x="91" y="80"/>
                        </a:lnTo>
                        <a:lnTo>
                          <a:pt x="91" y="20"/>
                        </a:lnTo>
                        <a:lnTo>
                          <a:pt x="90" y="14"/>
                        </a:lnTo>
                        <a:lnTo>
                          <a:pt x="66" y="0"/>
                        </a:lnTo>
                        <a:lnTo>
                          <a:pt x="48" y="31"/>
                        </a:lnTo>
                        <a:lnTo>
                          <a:pt x="27" y="4"/>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96" name="Group 24"/>
                  <p:cNvGrpSpPr>
                    <a:grpSpLocks/>
                  </p:cNvGrpSpPr>
                  <p:nvPr/>
                </p:nvGrpSpPr>
                <p:grpSpPr bwMode="auto">
                  <a:xfrm>
                    <a:off x="1413" y="2615"/>
                    <a:ext cx="47" cy="78"/>
                    <a:chOff x="1413" y="2615"/>
                    <a:chExt cx="47" cy="78"/>
                  </a:xfrm>
                </p:grpSpPr>
                <p:sp>
                  <p:nvSpPr>
                    <p:cNvPr id="1197" name="Freeform 25"/>
                    <p:cNvSpPr>
                      <a:spLocks/>
                    </p:cNvSpPr>
                    <p:nvPr/>
                  </p:nvSpPr>
                  <p:spPr bwMode="auto">
                    <a:xfrm>
                      <a:off x="1418" y="2615"/>
                      <a:ext cx="42" cy="78"/>
                    </a:xfrm>
                    <a:custGeom>
                      <a:avLst/>
                      <a:gdLst>
                        <a:gd name="T0" fmla="*/ 0 w 42"/>
                        <a:gd name="T1" fmla="*/ 77 h 78"/>
                        <a:gd name="T2" fmla="*/ 41 w 42"/>
                        <a:gd name="T3" fmla="*/ 74 h 78"/>
                        <a:gd name="T4" fmla="*/ 41 w 42"/>
                        <a:gd name="T5" fmla="*/ 0 h 78"/>
                        <a:gd name="T6" fmla="*/ 0 60000 65536"/>
                        <a:gd name="T7" fmla="*/ 0 60000 65536"/>
                        <a:gd name="T8" fmla="*/ 0 60000 65536"/>
                        <a:gd name="T9" fmla="*/ 0 w 42"/>
                        <a:gd name="T10" fmla="*/ 0 h 78"/>
                        <a:gd name="T11" fmla="*/ 42 w 42"/>
                        <a:gd name="T12" fmla="*/ 78 h 78"/>
                      </a:gdLst>
                      <a:ahLst/>
                      <a:cxnLst>
                        <a:cxn ang="T6">
                          <a:pos x="T0" y="T1"/>
                        </a:cxn>
                        <a:cxn ang="T7">
                          <a:pos x="T2" y="T3"/>
                        </a:cxn>
                        <a:cxn ang="T8">
                          <a:pos x="T4" y="T5"/>
                        </a:cxn>
                      </a:cxnLst>
                      <a:rect l="T9" t="T10" r="T11" b="T12"/>
                      <a:pathLst>
                        <a:path w="42" h="78">
                          <a:moveTo>
                            <a:pt x="0" y="77"/>
                          </a:moveTo>
                          <a:lnTo>
                            <a:pt x="41" y="74"/>
                          </a:lnTo>
                          <a:lnTo>
                            <a:pt x="41" y="0"/>
                          </a:lnTo>
                        </a:path>
                      </a:pathLst>
                    </a:custGeom>
                    <a:noFill/>
                    <a:ln w="12700" cap="rnd">
                      <a:solidFill>
                        <a:srgbClr val="5F3F1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98" name="Freeform 26"/>
                    <p:cNvSpPr>
                      <a:spLocks/>
                    </p:cNvSpPr>
                    <p:nvPr/>
                  </p:nvSpPr>
                  <p:spPr bwMode="auto">
                    <a:xfrm>
                      <a:off x="1413" y="2627"/>
                      <a:ext cx="46" cy="24"/>
                    </a:xfrm>
                    <a:custGeom>
                      <a:avLst/>
                      <a:gdLst>
                        <a:gd name="T0" fmla="*/ 0 w 46"/>
                        <a:gd name="T1" fmla="*/ 23 h 24"/>
                        <a:gd name="T2" fmla="*/ 14 w 46"/>
                        <a:gd name="T3" fmla="*/ 15 h 24"/>
                        <a:gd name="T4" fmla="*/ 45 w 46"/>
                        <a:gd name="T5" fmla="*/ 0 h 24"/>
                        <a:gd name="T6" fmla="*/ 0 60000 65536"/>
                        <a:gd name="T7" fmla="*/ 0 60000 65536"/>
                        <a:gd name="T8" fmla="*/ 0 60000 65536"/>
                        <a:gd name="T9" fmla="*/ 0 w 46"/>
                        <a:gd name="T10" fmla="*/ 0 h 24"/>
                        <a:gd name="T11" fmla="*/ 46 w 46"/>
                        <a:gd name="T12" fmla="*/ 24 h 24"/>
                      </a:gdLst>
                      <a:ahLst/>
                      <a:cxnLst>
                        <a:cxn ang="T6">
                          <a:pos x="T0" y="T1"/>
                        </a:cxn>
                        <a:cxn ang="T7">
                          <a:pos x="T2" y="T3"/>
                        </a:cxn>
                        <a:cxn ang="T8">
                          <a:pos x="T4" y="T5"/>
                        </a:cxn>
                      </a:cxnLst>
                      <a:rect l="T9" t="T10" r="T11" b="T12"/>
                      <a:pathLst>
                        <a:path w="46" h="24">
                          <a:moveTo>
                            <a:pt x="0" y="23"/>
                          </a:moveTo>
                          <a:lnTo>
                            <a:pt x="14" y="15"/>
                          </a:lnTo>
                          <a:lnTo>
                            <a:pt x="45" y="0"/>
                          </a:lnTo>
                        </a:path>
                      </a:pathLst>
                    </a:custGeom>
                    <a:noFill/>
                    <a:ln w="12700" cap="rnd">
                      <a:solidFill>
                        <a:srgbClr val="5F3F1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nvGrpSpPr>
                <p:cNvPr id="1191" name="Group 27"/>
                <p:cNvGrpSpPr>
                  <a:grpSpLocks/>
                </p:cNvGrpSpPr>
                <p:nvPr/>
              </p:nvGrpSpPr>
              <p:grpSpPr bwMode="auto">
                <a:xfrm>
                  <a:off x="1412" y="2556"/>
                  <a:ext cx="64" cy="85"/>
                  <a:chOff x="1412" y="2556"/>
                  <a:chExt cx="64" cy="85"/>
                </a:xfrm>
              </p:grpSpPr>
              <p:sp>
                <p:nvSpPr>
                  <p:cNvPr id="1192" name="Freeform 28"/>
                  <p:cNvSpPr>
                    <a:spLocks/>
                  </p:cNvSpPr>
                  <p:nvPr/>
                </p:nvSpPr>
                <p:spPr bwMode="auto">
                  <a:xfrm>
                    <a:off x="1419" y="2556"/>
                    <a:ext cx="53" cy="66"/>
                  </a:xfrm>
                  <a:custGeom>
                    <a:avLst/>
                    <a:gdLst>
                      <a:gd name="T0" fmla="*/ 0 w 53"/>
                      <a:gd name="T1" fmla="*/ 22 h 66"/>
                      <a:gd name="T2" fmla="*/ 31 w 53"/>
                      <a:gd name="T3" fmla="*/ 0 h 66"/>
                      <a:gd name="T4" fmla="*/ 52 w 53"/>
                      <a:gd name="T5" fmla="*/ 43 h 66"/>
                      <a:gd name="T6" fmla="*/ 16 w 53"/>
                      <a:gd name="T7" fmla="*/ 65 h 66"/>
                      <a:gd name="T8" fmla="*/ 0 w 53"/>
                      <a:gd name="T9" fmla="*/ 22 h 66"/>
                      <a:gd name="T10" fmla="*/ 0 60000 65536"/>
                      <a:gd name="T11" fmla="*/ 0 60000 65536"/>
                      <a:gd name="T12" fmla="*/ 0 60000 65536"/>
                      <a:gd name="T13" fmla="*/ 0 60000 65536"/>
                      <a:gd name="T14" fmla="*/ 0 60000 65536"/>
                      <a:gd name="T15" fmla="*/ 0 w 53"/>
                      <a:gd name="T16" fmla="*/ 0 h 66"/>
                      <a:gd name="T17" fmla="*/ 53 w 53"/>
                      <a:gd name="T18" fmla="*/ 66 h 66"/>
                    </a:gdLst>
                    <a:ahLst/>
                    <a:cxnLst>
                      <a:cxn ang="T10">
                        <a:pos x="T0" y="T1"/>
                      </a:cxn>
                      <a:cxn ang="T11">
                        <a:pos x="T2" y="T3"/>
                      </a:cxn>
                      <a:cxn ang="T12">
                        <a:pos x="T4" y="T5"/>
                      </a:cxn>
                      <a:cxn ang="T13">
                        <a:pos x="T6" y="T7"/>
                      </a:cxn>
                      <a:cxn ang="T14">
                        <a:pos x="T8" y="T9"/>
                      </a:cxn>
                    </a:cxnLst>
                    <a:rect l="T15" t="T16" r="T17" b="T18"/>
                    <a:pathLst>
                      <a:path w="53" h="66">
                        <a:moveTo>
                          <a:pt x="0" y="22"/>
                        </a:moveTo>
                        <a:lnTo>
                          <a:pt x="31" y="0"/>
                        </a:lnTo>
                        <a:lnTo>
                          <a:pt x="52" y="43"/>
                        </a:lnTo>
                        <a:lnTo>
                          <a:pt x="16" y="65"/>
                        </a:lnTo>
                        <a:lnTo>
                          <a:pt x="0" y="22"/>
                        </a:lnTo>
                      </a:path>
                    </a:pathLst>
                  </a:custGeom>
                  <a:solidFill>
                    <a:srgbClr val="DFD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93" name="Freeform 29"/>
                  <p:cNvSpPr>
                    <a:spLocks/>
                  </p:cNvSpPr>
                  <p:nvPr/>
                </p:nvSpPr>
                <p:spPr bwMode="auto">
                  <a:xfrm>
                    <a:off x="1451" y="2585"/>
                    <a:ext cx="25" cy="34"/>
                  </a:xfrm>
                  <a:custGeom>
                    <a:avLst/>
                    <a:gdLst>
                      <a:gd name="T0" fmla="*/ 0 w 25"/>
                      <a:gd name="T1" fmla="*/ 19 h 34"/>
                      <a:gd name="T2" fmla="*/ 4 w 25"/>
                      <a:gd name="T3" fmla="*/ 14 h 34"/>
                      <a:gd name="T4" fmla="*/ 9 w 25"/>
                      <a:gd name="T5" fmla="*/ 4 h 34"/>
                      <a:gd name="T6" fmla="*/ 13 w 25"/>
                      <a:gd name="T7" fmla="*/ 1 h 34"/>
                      <a:gd name="T8" fmla="*/ 15 w 25"/>
                      <a:gd name="T9" fmla="*/ 0 h 34"/>
                      <a:gd name="T10" fmla="*/ 18 w 25"/>
                      <a:gd name="T11" fmla="*/ 0 h 34"/>
                      <a:gd name="T12" fmla="*/ 18 w 25"/>
                      <a:gd name="T13" fmla="*/ 1 h 34"/>
                      <a:gd name="T14" fmla="*/ 24 w 25"/>
                      <a:gd name="T15" fmla="*/ 6 h 34"/>
                      <a:gd name="T16" fmla="*/ 24 w 25"/>
                      <a:gd name="T17" fmla="*/ 14 h 34"/>
                      <a:gd name="T18" fmla="*/ 24 w 25"/>
                      <a:gd name="T19" fmla="*/ 20 h 34"/>
                      <a:gd name="T20" fmla="*/ 15 w 25"/>
                      <a:gd name="T21" fmla="*/ 26 h 34"/>
                      <a:gd name="T22" fmla="*/ 1 w 25"/>
                      <a:gd name="T23" fmla="*/ 33 h 34"/>
                      <a:gd name="T24" fmla="*/ 0 w 25"/>
                      <a:gd name="T25" fmla="*/ 19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34"/>
                      <a:gd name="T41" fmla="*/ 25 w 25"/>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34">
                        <a:moveTo>
                          <a:pt x="0" y="19"/>
                        </a:moveTo>
                        <a:lnTo>
                          <a:pt x="4" y="14"/>
                        </a:lnTo>
                        <a:lnTo>
                          <a:pt x="9" y="4"/>
                        </a:lnTo>
                        <a:lnTo>
                          <a:pt x="13" y="1"/>
                        </a:lnTo>
                        <a:lnTo>
                          <a:pt x="15" y="0"/>
                        </a:lnTo>
                        <a:lnTo>
                          <a:pt x="18" y="0"/>
                        </a:lnTo>
                        <a:lnTo>
                          <a:pt x="18" y="1"/>
                        </a:lnTo>
                        <a:lnTo>
                          <a:pt x="24" y="6"/>
                        </a:lnTo>
                        <a:lnTo>
                          <a:pt x="24" y="14"/>
                        </a:lnTo>
                        <a:lnTo>
                          <a:pt x="24" y="20"/>
                        </a:lnTo>
                        <a:lnTo>
                          <a:pt x="15" y="26"/>
                        </a:lnTo>
                        <a:lnTo>
                          <a:pt x="1" y="33"/>
                        </a:lnTo>
                        <a:lnTo>
                          <a:pt x="0" y="19"/>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94" name="Freeform 30"/>
                  <p:cNvSpPr>
                    <a:spLocks/>
                  </p:cNvSpPr>
                  <p:nvPr/>
                </p:nvSpPr>
                <p:spPr bwMode="auto">
                  <a:xfrm>
                    <a:off x="1412" y="2604"/>
                    <a:ext cx="43" cy="37"/>
                  </a:xfrm>
                  <a:custGeom>
                    <a:avLst/>
                    <a:gdLst>
                      <a:gd name="T0" fmla="*/ 0 w 43"/>
                      <a:gd name="T1" fmla="*/ 36 h 37"/>
                      <a:gd name="T2" fmla="*/ 16 w 43"/>
                      <a:gd name="T3" fmla="*/ 30 h 37"/>
                      <a:gd name="T4" fmla="*/ 28 w 43"/>
                      <a:gd name="T5" fmla="*/ 22 h 37"/>
                      <a:gd name="T6" fmla="*/ 42 w 43"/>
                      <a:gd name="T7" fmla="*/ 15 h 37"/>
                      <a:gd name="T8" fmla="*/ 36 w 43"/>
                      <a:gd name="T9" fmla="*/ 0 h 37"/>
                      <a:gd name="T10" fmla="*/ 13 w 43"/>
                      <a:gd name="T11" fmla="*/ 8 h 37"/>
                      <a:gd name="T12" fmla="*/ 1 w 43"/>
                      <a:gd name="T13" fmla="*/ 14 h 37"/>
                      <a:gd name="T14" fmla="*/ 0 w 43"/>
                      <a:gd name="T15" fmla="*/ 12 h 37"/>
                      <a:gd name="T16" fmla="*/ 0 w 43"/>
                      <a:gd name="T17" fmla="*/ 36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7"/>
                      <a:gd name="T29" fmla="*/ 43 w 4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7">
                        <a:moveTo>
                          <a:pt x="0" y="36"/>
                        </a:moveTo>
                        <a:lnTo>
                          <a:pt x="16" y="30"/>
                        </a:lnTo>
                        <a:lnTo>
                          <a:pt x="28" y="22"/>
                        </a:lnTo>
                        <a:lnTo>
                          <a:pt x="42" y="15"/>
                        </a:lnTo>
                        <a:lnTo>
                          <a:pt x="36" y="0"/>
                        </a:lnTo>
                        <a:lnTo>
                          <a:pt x="13" y="8"/>
                        </a:lnTo>
                        <a:lnTo>
                          <a:pt x="1" y="14"/>
                        </a:lnTo>
                        <a:lnTo>
                          <a:pt x="0" y="12"/>
                        </a:lnTo>
                        <a:lnTo>
                          <a:pt x="0" y="36"/>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sp>
            <p:nvSpPr>
              <p:cNvPr id="1189" name="Freeform 31"/>
              <p:cNvSpPr>
                <a:spLocks/>
              </p:cNvSpPr>
              <p:nvPr/>
            </p:nvSpPr>
            <p:spPr bwMode="auto">
              <a:xfrm>
                <a:off x="1447" y="2702"/>
                <a:ext cx="24" cy="131"/>
              </a:xfrm>
              <a:custGeom>
                <a:avLst/>
                <a:gdLst>
                  <a:gd name="T0" fmla="*/ 23 w 24"/>
                  <a:gd name="T1" fmla="*/ 0 h 131"/>
                  <a:gd name="T2" fmla="*/ 13 w 24"/>
                  <a:gd name="T3" fmla="*/ 71 h 131"/>
                  <a:gd name="T4" fmla="*/ 0 w 24"/>
                  <a:gd name="T5" fmla="*/ 130 h 131"/>
                  <a:gd name="T6" fmla="*/ 0 60000 65536"/>
                  <a:gd name="T7" fmla="*/ 0 60000 65536"/>
                  <a:gd name="T8" fmla="*/ 0 60000 65536"/>
                  <a:gd name="T9" fmla="*/ 0 w 24"/>
                  <a:gd name="T10" fmla="*/ 0 h 131"/>
                  <a:gd name="T11" fmla="*/ 24 w 24"/>
                  <a:gd name="T12" fmla="*/ 131 h 131"/>
                </a:gdLst>
                <a:ahLst/>
                <a:cxnLst>
                  <a:cxn ang="T6">
                    <a:pos x="T0" y="T1"/>
                  </a:cxn>
                  <a:cxn ang="T7">
                    <a:pos x="T2" y="T3"/>
                  </a:cxn>
                  <a:cxn ang="T8">
                    <a:pos x="T4" y="T5"/>
                  </a:cxn>
                </a:cxnLst>
                <a:rect l="T9" t="T10" r="T11" b="T12"/>
                <a:pathLst>
                  <a:path w="24" h="131">
                    <a:moveTo>
                      <a:pt x="23" y="0"/>
                    </a:moveTo>
                    <a:lnTo>
                      <a:pt x="13" y="71"/>
                    </a:lnTo>
                    <a:lnTo>
                      <a:pt x="0" y="130"/>
                    </a:lnTo>
                  </a:path>
                </a:pathLst>
              </a:custGeom>
              <a:noFill/>
              <a:ln w="12700" cap="rnd">
                <a:solidFill>
                  <a:srgbClr val="5F3F1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070" name="Group 32"/>
            <p:cNvGrpSpPr>
              <a:grpSpLocks/>
            </p:cNvGrpSpPr>
            <p:nvPr/>
          </p:nvGrpSpPr>
          <p:grpSpPr bwMode="auto">
            <a:xfrm>
              <a:off x="1572" y="2424"/>
              <a:ext cx="145" cy="465"/>
              <a:chOff x="1572" y="2424"/>
              <a:chExt cx="145" cy="465"/>
            </a:xfrm>
          </p:grpSpPr>
          <p:grpSp>
            <p:nvGrpSpPr>
              <p:cNvPr id="1168" name="Group 33"/>
              <p:cNvGrpSpPr>
                <a:grpSpLocks/>
              </p:cNvGrpSpPr>
              <p:nvPr/>
            </p:nvGrpSpPr>
            <p:grpSpPr bwMode="auto">
              <a:xfrm>
                <a:off x="1572" y="2492"/>
                <a:ext cx="145" cy="130"/>
                <a:chOff x="1572" y="2492"/>
                <a:chExt cx="145" cy="130"/>
              </a:xfrm>
            </p:grpSpPr>
            <p:sp>
              <p:nvSpPr>
                <p:cNvPr id="1178" name="Freeform 34"/>
                <p:cNvSpPr>
                  <a:spLocks/>
                </p:cNvSpPr>
                <p:nvPr/>
              </p:nvSpPr>
              <p:spPr bwMode="auto">
                <a:xfrm>
                  <a:off x="1572" y="2492"/>
                  <a:ext cx="145" cy="130"/>
                </a:xfrm>
                <a:custGeom>
                  <a:avLst/>
                  <a:gdLst>
                    <a:gd name="T0" fmla="*/ 55 w 145"/>
                    <a:gd name="T1" fmla="*/ 0 h 130"/>
                    <a:gd name="T2" fmla="*/ 36 w 145"/>
                    <a:gd name="T3" fmla="*/ 8 h 130"/>
                    <a:gd name="T4" fmla="*/ 19 w 145"/>
                    <a:gd name="T5" fmla="*/ 19 h 130"/>
                    <a:gd name="T6" fmla="*/ 7 w 145"/>
                    <a:gd name="T7" fmla="*/ 54 h 130"/>
                    <a:gd name="T8" fmla="*/ 0 w 145"/>
                    <a:gd name="T9" fmla="*/ 83 h 130"/>
                    <a:gd name="T10" fmla="*/ 0 w 145"/>
                    <a:gd name="T11" fmla="*/ 88 h 130"/>
                    <a:gd name="T12" fmla="*/ 7 w 145"/>
                    <a:gd name="T13" fmla="*/ 105 h 130"/>
                    <a:gd name="T14" fmla="*/ 13 w 145"/>
                    <a:gd name="T15" fmla="*/ 108 h 130"/>
                    <a:gd name="T16" fmla="*/ 19 w 145"/>
                    <a:gd name="T17" fmla="*/ 108 h 130"/>
                    <a:gd name="T18" fmla="*/ 19 w 145"/>
                    <a:gd name="T19" fmla="*/ 114 h 130"/>
                    <a:gd name="T20" fmla="*/ 26 w 145"/>
                    <a:gd name="T21" fmla="*/ 107 h 130"/>
                    <a:gd name="T22" fmla="*/ 26 w 145"/>
                    <a:gd name="T23" fmla="*/ 123 h 130"/>
                    <a:gd name="T24" fmla="*/ 30 w 145"/>
                    <a:gd name="T25" fmla="*/ 129 h 130"/>
                    <a:gd name="T26" fmla="*/ 116 w 145"/>
                    <a:gd name="T27" fmla="*/ 129 h 130"/>
                    <a:gd name="T28" fmla="*/ 122 w 145"/>
                    <a:gd name="T29" fmla="*/ 120 h 130"/>
                    <a:gd name="T30" fmla="*/ 122 w 145"/>
                    <a:gd name="T31" fmla="*/ 107 h 130"/>
                    <a:gd name="T32" fmla="*/ 129 w 145"/>
                    <a:gd name="T33" fmla="*/ 119 h 130"/>
                    <a:gd name="T34" fmla="*/ 144 w 145"/>
                    <a:gd name="T35" fmla="*/ 91 h 130"/>
                    <a:gd name="T36" fmla="*/ 116 w 145"/>
                    <a:gd name="T37" fmla="*/ 14 h 130"/>
                    <a:gd name="T38" fmla="*/ 91 w 145"/>
                    <a:gd name="T39" fmla="*/ 4 h 130"/>
                    <a:gd name="T40" fmla="*/ 80 w 145"/>
                    <a:gd name="T41" fmla="*/ 0 h 130"/>
                    <a:gd name="T42" fmla="*/ 66 w 145"/>
                    <a:gd name="T43" fmla="*/ 13 h 130"/>
                    <a:gd name="T44" fmla="*/ 55 w 145"/>
                    <a:gd name="T45" fmla="*/ 0 h 1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130"/>
                    <a:gd name="T71" fmla="*/ 145 w 145"/>
                    <a:gd name="T72" fmla="*/ 130 h 1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130">
                      <a:moveTo>
                        <a:pt x="55" y="0"/>
                      </a:moveTo>
                      <a:lnTo>
                        <a:pt x="36" y="8"/>
                      </a:lnTo>
                      <a:lnTo>
                        <a:pt x="19" y="19"/>
                      </a:lnTo>
                      <a:lnTo>
                        <a:pt x="7" y="54"/>
                      </a:lnTo>
                      <a:lnTo>
                        <a:pt x="0" y="83"/>
                      </a:lnTo>
                      <a:lnTo>
                        <a:pt x="0" y="88"/>
                      </a:lnTo>
                      <a:lnTo>
                        <a:pt x="7" y="105"/>
                      </a:lnTo>
                      <a:lnTo>
                        <a:pt x="13" y="108"/>
                      </a:lnTo>
                      <a:lnTo>
                        <a:pt x="19" y="108"/>
                      </a:lnTo>
                      <a:lnTo>
                        <a:pt x="19" y="114"/>
                      </a:lnTo>
                      <a:lnTo>
                        <a:pt x="26" y="107"/>
                      </a:lnTo>
                      <a:lnTo>
                        <a:pt x="26" y="123"/>
                      </a:lnTo>
                      <a:lnTo>
                        <a:pt x="30" y="129"/>
                      </a:lnTo>
                      <a:lnTo>
                        <a:pt x="116" y="129"/>
                      </a:lnTo>
                      <a:lnTo>
                        <a:pt x="122" y="120"/>
                      </a:lnTo>
                      <a:lnTo>
                        <a:pt x="122" y="107"/>
                      </a:lnTo>
                      <a:lnTo>
                        <a:pt x="129" y="119"/>
                      </a:lnTo>
                      <a:lnTo>
                        <a:pt x="144" y="91"/>
                      </a:lnTo>
                      <a:lnTo>
                        <a:pt x="116" y="14"/>
                      </a:lnTo>
                      <a:lnTo>
                        <a:pt x="91" y="4"/>
                      </a:lnTo>
                      <a:lnTo>
                        <a:pt x="80" y="0"/>
                      </a:lnTo>
                      <a:lnTo>
                        <a:pt x="66" y="13"/>
                      </a:lnTo>
                      <a:lnTo>
                        <a:pt x="55" y="0"/>
                      </a:lnTo>
                    </a:path>
                  </a:pathLst>
                </a:custGeom>
                <a:solidFill>
                  <a:srgbClr val="3F7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79" name="Group 35"/>
                <p:cNvGrpSpPr>
                  <a:grpSpLocks/>
                </p:cNvGrpSpPr>
                <p:nvPr/>
              </p:nvGrpSpPr>
              <p:grpSpPr bwMode="auto">
                <a:xfrm>
                  <a:off x="1600" y="2506"/>
                  <a:ext cx="101" cy="116"/>
                  <a:chOff x="1600" y="2506"/>
                  <a:chExt cx="101" cy="116"/>
                </a:xfrm>
              </p:grpSpPr>
              <p:sp>
                <p:nvSpPr>
                  <p:cNvPr id="1180" name="Freeform 36"/>
                  <p:cNvSpPr>
                    <a:spLocks/>
                  </p:cNvSpPr>
                  <p:nvPr/>
                </p:nvSpPr>
                <p:spPr bwMode="auto">
                  <a:xfrm>
                    <a:off x="1634" y="2506"/>
                    <a:ext cx="24" cy="116"/>
                  </a:xfrm>
                  <a:custGeom>
                    <a:avLst/>
                    <a:gdLst>
                      <a:gd name="T0" fmla="*/ 6 w 24"/>
                      <a:gd name="T1" fmla="*/ 0 h 116"/>
                      <a:gd name="T2" fmla="*/ 2 w 24"/>
                      <a:gd name="T3" fmla="*/ 7 h 116"/>
                      <a:gd name="T4" fmla="*/ 6 w 24"/>
                      <a:gd name="T5" fmla="*/ 8 h 116"/>
                      <a:gd name="T6" fmla="*/ 0 w 24"/>
                      <a:gd name="T7" fmla="*/ 91 h 116"/>
                      <a:gd name="T8" fmla="*/ 0 w 24"/>
                      <a:gd name="T9" fmla="*/ 106 h 116"/>
                      <a:gd name="T10" fmla="*/ 12 w 24"/>
                      <a:gd name="T11" fmla="*/ 115 h 116"/>
                      <a:gd name="T12" fmla="*/ 23 w 24"/>
                      <a:gd name="T13" fmla="*/ 105 h 116"/>
                      <a:gd name="T14" fmla="*/ 23 w 24"/>
                      <a:gd name="T15" fmla="*/ 87 h 116"/>
                      <a:gd name="T16" fmla="*/ 14 w 24"/>
                      <a:gd name="T17" fmla="*/ 8 h 116"/>
                      <a:gd name="T18" fmla="*/ 16 w 24"/>
                      <a:gd name="T19" fmla="*/ 7 h 116"/>
                      <a:gd name="T20" fmla="*/ 14 w 24"/>
                      <a:gd name="T21" fmla="*/ 0 h 116"/>
                      <a:gd name="T22" fmla="*/ 8 w 24"/>
                      <a:gd name="T23" fmla="*/ 1 h 116"/>
                      <a:gd name="T24" fmla="*/ 6 w 24"/>
                      <a:gd name="T25" fmla="*/ 0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16"/>
                      <a:gd name="T41" fmla="*/ 24 w 24"/>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16">
                        <a:moveTo>
                          <a:pt x="6" y="0"/>
                        </a:moveTo>
                        <a:lnTo>
                          <a:pt x="2" y="7"/>
                        </a:lnTo>
                        <a:lnTo>
                          <a:pt x="6" y="8"/>
                        </a:lnTo>
                        <a:lnTo>
                          <a:pt x="0" y="91"/>
                        </a:lnTo>
                        <a:lnTo>
                          <a:pt x="0" y="106"/>
                        </a:lnTo>
                        <a:lnTo>
                          <a:pt x="12" y="115"/>
                        </a:lnTo>
                        <a:lnTo>
                          <a:pt x="23" y="105"/>
                        </a:lnTo>
                        <a:lnTo>
                          <a:pt x="23" y="87"/>
                        </a:lnTo>
                        <a:lnTo>
                          <a:pt x="14" y="8"/>
                        </a:lnTo>
                        <a:lnTo>
                          <a:pt x="16" y="7"/>
                        </a:lnTo>
                        <a:lnTo>
                          <a:pt x="14" y="0"/>
                        </a:lnTo>
                        <a:lnTo>
                          <a:pt x="8" y="1"/>
                        </a:lnTo>
                        <a:lnTo>
                          <a:pt x="6" y="0"/>
                        </a:lnTo>
                      </a:path>
                    </a:pathLst>
                  </a:custGeom>
                  <a:solidFill>
                    <a:srgbClr val="001F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81" name="Group 37"/>
                  <p:cNvGrpSpPr>
                    <a:grpSpLocks/>
                  </p:cNvGrpSpPr>
                  <p:nvPr/>
                </p:nvGrpSpPr>
                <p:grpSpPr bwMode="auto">
                  <a:xfrm>
                    <a:off x="1600" y="2555"/>
                    <a:ext cx="101" cy="40"/>
                    <a:chOff x="1600" y="2555"/>
                    <a:chExt cx="101" cy="40"/>
                  </a:xfrm>
                </p:grpSpPr>
                <p:sp>
                  <p:nvSpPr>
                    <p:cNvPr id="1182" name="Freeform 38"/>
                    <p:cNvSpPr>
                      <a:spLocks/>
                    </p:cNvSpPr>
                    <p:nvPr/>
                  </p:nvSpPr>
                  <p:spPr bwMode="auto">
                    <a:xfrm>
                      <a:off x="1622" y="2565"/>
                      <a:ext cx="78" cy="23"/>
                    </a:xfrm>
                    <a:custGeom>
                      <a:avLst/>
                      <a:gdLst>
                        <a:gd name="T0" fmla="*/ 7 w 78"/>
                        <a:gd name="T1" fmla="*/ 13 h 23"/>
                        <a:gd name="T2" fmla="*/ 57 w 78"/>
                        <a:gd name="T3" fmla="*/ 0 h 23"/>
                        <a:gd name="T4" fmla="*/ 77 w 78"/>
                        <a:gd name="T5" fmla="*/ 0 h 23"/>
                        <a:gd name="T6" fmla="*/ 13 w 78"/>
                        <a:gd name="T7" fmla="*/ 22 h 23"/>
                        <a:gd name="T8" fmla="*/ 0 w 78"/>
                        <a:gd name="T9" fmla="*/ 16 h 23"/>
                        <a:gd name="T10" fmla="*/ 7 w 78"/>
                        <a:gd name="T11" fmla="*/ 13 h 23"/>
                        <a:gd name="T12" fmla="*/ 0 60000 65536"/>
                        <a:gd name="T13" fmla="*/ 0 60000 65536"/>
                        <a:gd name="T14" fmla="*/ 0 60000 65536"/>
                        <a:gd name="T15" fmla="*/ 0 60000 65536"/>
                        <a:gd name="T16" fmla="*/ 0 60000 65536"/>
                        <a:gd name="T17" fmla="*/ 0 60000 65536"/>
                        <a:gd name="T18" fmla="*/ 0 w 78"/>
                        <a:gd name="T19" fmla="*/ 0 h 23"/>
                        <a:gd name="T20" fmla="*/ 78 w 7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78" h="23">
                          <a:moveTo>
                            <a:pt x="7" y="13"/>
                          </a:moveTo>
                          <a:lnTo>
                            <a:pt x="57" y="0"/>
                          </a:lnTo>
                          <a:lnTo>
                            <a:pt x="77" y="0"/>
                          </a:lnTo>
                          <a:lnTo>
                            <a:pt x="13" y="22"/>
                          </a:lnTo>
                          <a:lnTo>
                            <a:pt x="0" y="16"/>
                          </a:lnTo>
                          <a:lnTo>
                            <a:pt x="7" y="13"/>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83" name="Freeform 39"/>
                    <p:cNvSpPr>
                      <a:spLocks/>
                    </p:cNvSpPr>
                    <p:nvPr/>
                  </p:nvSpPr>
                  <p:spPr bwMode="auto">
                    <a:xfrm>
                      <a:off x="1657" y="2563"/>
                      <a:ext cx="44" cy="29"/>
                    </a:xfrm>
                    <a:custGeom>
                      <a:avLst/>
                      <a:gdLst>
                        <a:gd name="T0" fmla="*/ 22 w 44"/>
                        <a:gd name="T1" fmla="*/ 0 h 29"/>
                        <a:gd name="T2" fmla="*/ 4 w 44"/>
                        <a:gd name="T3" fmla="*/ 4 h 29"/>
                        <a:gd name="T4" fmla="*/ 4 w 44"/>
                        <a:gd name="T5" fmla="*/ 9 h 29"/>
                        <a:gd name="T6" fmla="*/ 0 w 44"/>
                        <a:gd name="T7" fmla="*/ 14 h 29"/>
                        <a:gd name="T8" fmla="*/ 7 w 44"/>
                        <a:gd name="T9" fmla="*/ 21 h 29"/>
                        <a:gd name="T10" fmla="*/ 16 w 44"/>
                        <a:gd name="T11" fmla="*/ 28 h 29"/>
                        <a:gd name="T12" fmla="*/ 29 w 44"/>
                        <a:gd name="T13" fmla="*/ 28 h 29"/>
                        <a:gd name="T14" fmla="*/ 43 w 44"/>
                        <a:gd name="T15" fmla="*/ 14 h 29"/>
                        <a:gd name="T16" fmla="*/ 43 w 44"/>
                        <a:gd name="T17" fmla="*/ 0 h 29"/>
                        <a:gd name="T18" fmla="*/ 29 w 44"/>
                        <a:gd name="T19" fmla="*/ 7 h 29"/>
                        <a:gd name="T20" fmla="*/ 22 w 44"/>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29"/>
                        <a:gd name="T35" fmla="*/ 44 w 44"/>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29">
                          <a:moveTo>
                            <a:pt x="22" y="0"/>
                          </a:moveTo>
                          <a:lnTo>
                            <a:pt x="4" y="4"/>
                          </a:lnTo>
                          <a:lnTo>
                            <a:pt x="4" y="9"/>
                          </a:lnTo>
                          <a:lnTo>
                            <a:pt x="0" y="14"/>
                          </a:lnTo>
                          <a:lnTo>
                            <a:pt x="7" y="21"/>
                          </a:lnTo>
                          <a:lnTo>
                            <a:pt x="16" y="28"/>
                          </a:lnTo>
                          <a:lnTo>
                            <a:pt x="29" y="28"/>
                          </a:lnTo>
                          <a:lnTo>
                            <a:pt x="43" y="14"/>
                          </a:lnTo>
                          <a:lnTo>
                            <a:pt x="43" y="0"/>
                          </a:lnTo>
                          <a:lnTo>
                            <a:pt x="29" y="7"/>
                          </a:lnTo>
                          <a:lnTo>
                            <a:pt x="22" y="0"/>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84" name="Freeform 40"/>
                    <p:cNvSpPr>
                      <a:spLocks/>
                    </p:cNvSpPr>
                    <p:nvPr/>
                  </p:nvSpPr>
                  <p:spPr bwMode="auto">
                    <a:xfrm>
                      <a:off x="1600" y="2555"/>
                      <a:ext cx="34" cy="40"/>
                    </a:xfrm>
                    <a:custGeom>
                      <a:avLst/>
                      <a:gdLst>
                        <a:gd name="T0" fmla="*/ 0 w 34"/>
                        <a:gd name="T1" fmla="*/ 21 h 40"/>
                        <a:gd name="T2" fmla="*/ 1 w 34"/>
                        <a:gd name="T3" fmla="*/ 15 h 40"/>
                        <a:gd name="T4" fmla="*/ 7 w 34"/>
                        <a:gd name="T5" fmla="*/ 7 h 40"/>
                        <a:gd name="T6" fmla="*/ 7 w 34"/>
                        <a:gd name="T7" fmla="*/ 1 h 40"/>
                        <a:gd name="T8" fmla="*/ 20 w 34"/>
                        <a:gd name="T9" fmla="*/ 0 h 40"/>
                        <a:gd name="T10" fmla="*/ 27 w 34"/>
                        <a:gd name="T11" fmla="*/ 0 h 40"/>
                        <a:gd name="T12" fmla="*/ 33 w 34"/>
                        <a:gd name="T13" fmla="*/ 17 h 40"/>
                        <a:gd name="T14" fmla="*/ 30 w 34"/>
                        <a:gd name="T15" fmla="*/ 21 h 40"/>
                        <a:gd name="T16" fmla="*/ 27 w 34"/>
                        <a:gd name="T17" fmla="*/ 28 h 40"/>
                        <a:gd name="T18" fmla="*/ 20 w 34"/>
                        <a:gd name="T19" fmla="*/ 30 h 40"/>
                        <a:gd name="T20" fmla="*/ 14 w 34"/>
                        <a:gd name="T21" fmla="*/ 30 h 40"/>
                        <a:gd name="T22" fmla="*/ 11 w 34"/>
                        <a:gd name="T23" fmla="*/ 30 h 40"/>
                        <a:gd name="T24" fmla="*/ 10 w 34"/>
                        <a:gd name="T25" fmla="*/ 36 h 40"/>
                        <a:gd name="T26" fmla="*/ 1 w 34"/>
                        <a:gd name="T27" fmla="*/ 39 h 40"/>
                        <a:gd name="T28" fmla="*/ 0 w 34"/>
                        <a:gd name="T29" fmla="*/ 39 h 40"/>
                        <a:gd name="T30" fmla="*/ 0 w 34"/>
                        <a:gd name="T31" fmla="*/ 21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
                        <a:gd name="T49" fmla="*/ 0 h 40"/>
                        <a:gd name="T50" fmla="*/ 34 w 3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 h="40">
                          <a:moveTo>
                            <a:pt x="0" y="21"/>
                          </a:moveTo>
                          <a:lnTo>
                            <a:pt x="1" y="15"/>
                          </a:lnTo>
                          <a:lnTo>
                            <a:pt x="7" y="7"/>
                          </a:lnTo>
                          <a:lnTo>
                            <a:pt x="7" y="1"/>
                          </a:lnTo>
                          <a:lnTo>
                            <a:pt x="20" y="0"/>
                          </a:lnTo>
                          <a:lnTo>
                            <a:pt x="27" y="0"/>
                          </a:lnTo>
                          <a:lnTo>
                            <a:pt x="33" y="17"/>
                          </a:lnTo>
                          <a:lnTo>
                            <a:pt x="30" y="21"/>
                          </a:lnTo>
                          <a:lnTo>
                            <a:pt x="27" y="28"/>
                          </a:lnTo>
                          <a:lnTo>
                            <a:pt x="20" y="30"/>
                          </a:lnTo>
                          <a:lnTo>
                            <a:pt x="14" y="30"/>
                          </a:lnTo>
                          <a:lnTo>
                            <a:pt x="11" y="30"/>
                          </a:lnTo>
                          <a:lnTo>
                            <a:pt x="10" y="36"/>
                          </a:lnTo>
                          <a:lnTo>
                            <a:pt x="1" y="39"/>
                          </a:lnTo>
                          <a:lnTo>
                            <a:pt x="0" y="39"/>
                          </a:lnTo>
                          <a:lnTo>
                            <a:pt x="0" y="21"/>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grpSp>
            <p:nvGrpSpPr>
              <p:cNvPr id="1169" name="Group 41"/>
              <p:cNvGrpSpPr>
                <a:grpSpLocks/>
              </p:cNvGrpSpPr>
              <p:nvPr/>
            </p:nvGrpSpPr>
            <p:grpSpPr bwMode="auto">
              <a:xfrm>
                <a:off x="1577" y="2424"/>
                <a:ext cx="136" cy="465"/>
                <a:chOff x="1577" y="2424"/>
                <a:chExt cx="136" cy="465"/>
              </a:xfrm>
            </p:grpSpPr>
            <p:grpSp>
              <p:nvGrpSpPr>
                <p:cNvPr id="1170" name="Group 42"/>
                <p:cNvGrpSpPr>
                  <a:grpSpLocks/>
                </p:cNvGrpSpPr>
                <p:nvPr/>
              </p:nvGrpSpPr>
              <p:grpSpPr bwMode="auto">
                <a:xfrm>
                  <a:off x="1620" y="2424"/>
                  <a:ext cx="47" cy="84"/>
                  <a:chOff x="1620" y="2424"/>
                  <a:chExt cx="47" cy="84"/>
                </a:xfrm>
              </p:grpSpPr>
              <p:sp>
                <p:nvSpPr>
                  <p:cNvPr id="1175" name="Freeform 43"/>
                  <p:cNvSpPr>
                    <a:spLocks/>
                  </p:cNvSpPr>
                  <p:nvPr/>
                </p:nvSpPr>
                <p:spPr bwMode="auto">
                  <a:xfrm>
                    <a:off x="1623" y="2431"/>
                    <a:ext cx="43" cy="77"/>
                  </a:xfrm>
                  <a:custGeom>
                    <a:avLst/>
                    <a:gdLst>
                      <a:gd name="T0" fmla="*/ 0 w 43"/>
                      <a:gd name="T1" fmla="*/ 32 h 77"/>
                      <a:gd name="T2" fmla="*/ 0 w 43"/>
                      <a:gd name="T3" fmla="*/ 37 h 77"/>
                      <a:gd name="T4" fmla="*/ 1 w 43"/>
                      <a:gd name="T5" fmla="*/ 41 h 77"/>
                      <a:gd name="T6" fmla="*/ 4 w 43"/>
                      <a:gd name="T7" fmla="*/ 44 h 77"/>
                      <a:gd name="T8" fmla="*/ 7 w 43"/>
                      <a:gd name="T9" fmla="*/ 44 h 77"/>
                      <a:gd name="T10" fmla="*/ 7 w 43"/>
                      <a:gd name="T11" fmla="*/ 60 h 77"/>
                      <a:gd name="T12" fmla="*/ 19 w 43"/>
                      <a:gd name="T13" fmla="*/ 76 h 77"/>
                      <a:gd name="T14" fmla="*/ 32 w 43"/>
                      <a:gd name="T15" fmla="*/ 62 h 77"/>
                      <a:gd name="T16" fmla="*/ 33 w 43"/>
                      <a:gd name="T17" fmla="*/ 60 h 77"/>
                      <a:gd name="T18" fmla="*/ 33 w 43"/>
                      <a:gd name="T19" fmla="*/ 55 h 77"/>
                      <a:gd name="T20" fmla="*/ 36 w 43"/>
                      <a:gd name="T21" fmla="*/ 51 h 77"/>
                      <a:gd name="T22" fmla="*/ 39 w 43"/>
                      <a:gd name="T23" fmla="*/ 47 h 77"/>
                      <a:gd name="T24" fmla="*/ 42 w 43"/>
                      <a:gd name="T25" fmla="*/ 39 h 77"/>
                      <a:gd name="T26" fmla="*/ 42 w 43"/>
                      <a:gd name="T27" fmla="*/ 34 h 77"/>
                      <a:gd name="T28" fmla="*/ 42 w 43"/>
                      <a:gd name="T29" fmla="*/ 22 h 77"/>
                      <a:gd name="T30" fmla="*/ 42 w 43"/>
                      <a:gd name="T31" fmla="*/ 16 h 77"/>
                      <a:gd name="T32" fmla="*/ 42 w 43"/>
                      <a:gd name="T33" fmla="*/ 8 h 77"/>
                      <a:gd name="T34" fmla="*/ 39 w 43"/>
                      <a:gd name="T35" fmla="*/ 4 h 77"/>
                      <a:gd name="T36" fmla="*/ 33 w 43"/>
                      <a:gd name="T37" fmla="*/ 1 h 77"/>
                      <a:gd name="T38" fmla="*/ 28 w 43"/>
                      <a:gd name="T39" fmla="*/ 0 h 77"/>
                      <a:gd name="T40" fmla="*/ 21 w 43"/>
                      <a:gd name="T41" fmla="*/ 0 h 77"/>
                      <a:gd name="T42" fmla="*/ 16 w 43"/>
                      <a:gd name="T43" fmla="*/ 0 h 77"/>
                      <a:gd name="T44" fmla="*/ 12 w 43"/>
                      <a:gd name="T45" fmla="*/ 1 h 77"/>
                      <a:gd name="T46" fmla="*/ 7 w 43"/>
                      <a:gd name="T47" fmla="*/ 4 h 77"/>
                      <a:gd name="T48" fmla="*/ 4 w 43"/>
                      <a:gd name="T49" fmla="*/ 7 h 77"/>
                      <a:gd name="T50" fmla="*/ 1 w 43"/>
                      <a:gd name="T51" fmla="*/ 13 h 77"/>
                      <a:gd name="T52" fmla="*/ 0 w 43"/>
                      <a:gd name="T53" fmla="*/ 14 h 77"/>
                      <a:gd name="T54" fmla="*/ 0 w 43"/>
                      <a:gd name="T55" fmla="*/ 18 h 77"/>
                      <a:gd name="T56" fmla="*/ 0 w 43"/>
                      <a:gd name="T57" fmla="*/ 24 h 77"/>
                      <a:gd name="T58" fmla="*/ 0 w 43"/>
                      <a:gd name="T59" fmla="*/ 30 h 77"/>
                      <a:gd name="T60" fmla="*/ 0 w 43"/>
                      <a:gd name="T61" fmla="*/ 32 h 7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77"/>
                      <a:gd name="T95" fmla="*/ 43 w 43"/>
                      <a:gd name="T96" fmla="*/ 77 h 7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77">
                        <a:moveTo>
                          <a:pt x="0" y="32"/>
                        </a:moveTo>
                        <a:lnTo>
                          <a:pt x="0" y="37"/>
                        </a:lnTo>
                        <a:lnTo>
                          <a:pt x="1" y="41"/>
                        </a:lnTo>
                        <a:lnTo>
                          <a:pt x="4" y="44"/>
                        </a:lnTo>
                        <a:lnTo>
                          <a:pt x="7" y="44"/>
                        </a:lnTo>
                        <a:lnTo>
                          <a:pt x="7" y="60"/>
                        </a:lnTo>
                        <a:lnTo>
                          <a:pt x="19" y="76"/>
                        </a:lnTo>
                        <a:lnTo>
                          <a:pt x="32" y="62"/>
                        </a:lnTo>
                        <a:lnTo>
                          <a:pt x="33" y="60"/>
                        </a:lnTo>
                        <a:lnTo>
                          <a:pt x="33" y="55"/>
                        </a:lnTo>
                        <a:lnTo>
                          <a:pt x="36" y="51"/>
                        </a:lnTo>
                        <a:lnTo>
                          <a:pt x="39" y="47"/>
                        </a:lnTo>
                        <a:lnTo>
                          <a:pt x="42" y="39"/>
                        </a:lnTo>
                        <a:lnTo>
                          <a:pt x="42" y="34"/>
                        </a:lnTo>
                        <a:lnTo>
                          <a:pt x="42" y="22"/>
                        </a:lnTo>
                        <a:lnTo>
                          <a:pt x="42" y="16"/>
                        </a:lnTo>
                        <a:lnTo>
                          <a:pt x="42" y="8"/>
                        </a:lnTo>
                        <a:lnTo>
                          <a:pt x="39" y="4"/>
                        </a:lnTo>
                        <a:lnTo>
                          <a:pt x="33" y="1"/>
                        </a:lnTo>
                        <a:lnTo>
                          <a:pt x="28" y="0"/>
                        </a:lnTo>
                        <a:lnTo>
                          <a:pt x="21" y="0"/>
                        </a:lnTo>
                        <a:lnTo>
                          <a:pt x="16" y="0"/>
                        </a:lnTo>
                        <a:lnTo>
                          <a:pt x="12" y="1"/>
                        </a:lnTo>
                        <a:lnTo>
                          <a:pt x="7" y="4"/>
                        </a:lnTo>
                        <a:lnTo>
                          <a:pt x="4" y="7"/>
                        </a:lnTo>
                        <a:lnTo>
                          <a:pt x="1" y="13"/>
                        </a:lnTo>
                        <a:lnTo>
                          <a:pt x="0" y="14"/>
                        </a:lnTo>
                        <a:lnTo>
                          <a:pt x="0" y="18"/>
                        </a:lnTo>
                        <a:lnTo>
                          <a:pt x="0" y="24"/>
                        </a:lnTo>
                        <a:lnTo>
                          <a:pt x="0" y="30"/>
                        </a:lnTo>
                        <a:lnTo>
                          <a:pt x="0" y="32"/>
                        </a:lnTo>
                      </a:path>
                    </a:pathLst>
                  </a:custGeom>
                  <a:solidFill>
                    <a:srgbClr val="FF9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76" name="Freeform 44"/>
                  <p:cNvSpPr>
                    <a:spLocks/>
                  </p:cNvSpPr>
                  <p:nvPr/>
                </p:nvSpPr>
                <p:spPr bwMode="auto">
                  <a:xfrm>
                    <a:off x="1621" y="2434"/>
                    <a:ext cx="30" cy="73"/>
                  </a:xfrm>
                  <a:custGeom>
                    <a:avLst/>
                    <a:gdLst>
                      <a:gd name="T0" fmla="*/ 1 w 30"/>
                      <a:gd name="T1" fmla="*/ 4 h 73"/>
                      <a:gd name="T2" fmla="*/ 4 w 30"/>
                      <a:gd name="T3" fmla="*/ 1 h 73"/>
                      <a:gd name="T4" fmla="*/ 7 w 30"/>
                      <a:gd name="T5" fmla="*/ 0 h 73"/>
                      <a:gd name="T6" fmla="*/ 15 w 30"/>
                      <a:gd name="T7" fmla="*/ 7 h 73"/>
                      <a:gd name="T8" fmla="*/ 15 w 30"/>
                      <a:gd name="T9" fmla="*/ 20 h 73"/>
                      <a:gd name="T10" fmla="*/ 22 w 30"/>
                      <a:gd name="T11" fmla="*/ 22 h 73"/>
                      <a:gd name="T12" fmla="*/ 29 w 30"/>
                      <a:gd name="T13" fmla="*/ 22 h 73"/>
                      <a:gd name="T14" fmla="*/ 29 w 30"/>
                      <a:gd name="T15" fmla="*/ 37 h 73"/>
                      <a:gd name="T16" fmla="*/ 26 w 30"/>
                      <a:gd name="T17" fmla="*/ 37 h 73"/>
                      <a:gd name="T18" fmla="*/ 22 w 30"/>
                      <a:gd name="T19" fmla="*/ 37 h 73"/>
                      <a:gd name="T20" fmla="*/ 22 w 30"/>
                      <a:gd name="T21" fmla="*/ 24 h 73"/>
                      <a:gd name="T22" fmla="*/ 15 w 30"/>
                      <a:gd name="T23" fmla="*/ 27 h 73"/>
                      <a:gd name="T24" fmla="*/ 14 w 30"/>
                      <a:gd name="T25" fmla="*/ 27 h 73"/>
                      <a:gd name="T26" fmla="*/ 12 w 30"/>
                      <a:gd name="T27" fmla="*/ 33 h 73"/>
                      <a:gd name="T28" fmla="*/ 15 w 30"/>
                      <a:gd name="T29" fmla="*/ 37 h 73"/>
                      <a:gd name="T30" fmla="*/ 12 w 30"/>
                      <a:gd name="T31" fmla="*/ 40 h 73"/>
                      <a:gd name="T32" fmla="*/ 12 w 30"/>
                      <a:gd name="T33" fmla="*/ 50 h 73"/>
                      <a:gd name="T34" fmla="*/ 15 w 30"/>
                      <a:gd name="T35" fmla="*/ 52 h 73"/>
                      <a:gd name="T36" fmla="*/ 21 w 30"/>
                      <a:gd name="T37" fmla="*/ 56 h 73"/>
                      <a:gd name="T38" fmla="*/ 19 w 30"/>
                      <a:gd name="T39" fmla="*/ 72 h 73"/>
                      <a:gd name="T40" fmla="*/ 7 w 30"/>
                      <a:gd name="T41" fmla="*/ 56 h 73"/>
                      <a:gd name="T42" fmla="*/ 7 w 30"/>
                      <a:gd name="T43" fmla="*/ 40 h 73"/>
                      <a:gd name="T44" fmla="*/ 1 w 30"/>
                      <a:gd name="T45" fmla="*/ 40 h 73"/>
                      <a:gd name="T46" fmla="*/ 0 w 30"/>
                      <a:gd name="T47" fmla="*/ 27 h 73"/>
                      <a:gd name="T48" fmla="*/ 0 w 30"/>
                      <a:gd name="T49" fmla="*/ 24 h 73"/>
                      <a:gd name="T50" fmla="*/ 0 w 30"/>
                      <a:gd name="T51" fmla="*/ 20 h 73"/>
                      <a:gd name="T52" fmla="*/ 0 w 30"/>
                      <a:gd name="T53" fmla="*/ 16 h 73"/>
                      <a:gd name="T54" fmla="*/ 0 w 30"/>
                      <a:gd name="T55" fmla="*/ 14 h 73"/>
                      <a:gd name="T56" fmla="*/ 0 w 30"/>
                      <a:gd name="T57" fmla="*/ 9 h 73"/>
                      <a:gd name="T58" fmla="*/ 1 w 30"/>
                      <a:gd name="T59" fmla="*/ 4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
                      <a:gd name="T91" fmla="*/ 0 h 73"/>
                      <a:gd name="T92" fmla="*/ 30 w 3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 h="73">
                        <a:moveTo>
                          <a:pt x="1" y="4"/>
                        </a:moveTo>
                        <a:lnTo>
                          <a:pt x="4" y="1"/>
                        </a:lnTo>
                        <a:lnTo>
                          <a:pt x="7" y="0"/>
                        </a:lnTo>
                        <a:lnTo>
                          <a:pt x="15" y="7"/>
                        </a:lnTo>
                        <a:lnTo>
                          <a:pt x="15" y="20"/>
                        </a:lnTo>
                        <a:lnTo>
                          <a:pt x="22" y="22"/>
                        </a:lnTo>
                        <a:lnTo>
                          <a:pt x="29" y="22"/>
                        </a:lnTo>
                        <a:lnTo>
                          <a:pt x="29" y="37"/>
                        </a:lnTo>
                        <a:lnTo>
                          <a:pt x="26" y="37"/>
                        </a:lnTo>
                        <a:lnTo>
                          <a:pt x="22" y="37"/>
                        </a:lnTo>
                        <a:lnTo>
                          <a:pt x="22" y="24"/>
                        </a:lnTo>
                        <a:lnTo>
                          <a:pt x="15" y="27"/>
                        </a:lnTo>
                        <a:lnTo>
                          <a:pt x="14" y="27"/>
                        </a:lnTo>
                        <a:lnTo>
                          <a:pt x="12" y="33"/>
                        </a:lnTo>
                        <a:lnTo>
                          <a:pt x="15" y="37"/>
                        </a:lnTo>
                        <a:lnTo>
                          <a:pt x="12" y="40"/>
                        </a:lnTo>
                        <a:lnTo>
                          <a:pt x="12" y="50"/>
                        </a:lnTo>
                        <a:lnTo>
                          <a:pt x="15" y="52"/>
                        </a:lnTo>
                        <a:lnTo>
                          <a:pt x="21" y="56"/>
                        </a:lnTo>
                        <a:lnTo>
                          <a:pt x="19" y="72"/>
                        </a:lnTo>
                        <a:lnTo>
                          <a:pt x="7" y="56"/>
                        </a:lnTo>
                        <a:lnTo>
                          <a:pt x="7" y="40"/>
                        </a:lnTo>
                        <a:lnTo>
                          <a:pt x="1" y="40"/>
                        </a:lnTo>
                        <a:lnTo>
                          <a:pt x="0" y="27"/>
                        </a:lnTo>
                        <a:lnTo>
                          <a:pt x="0" y="24"/>
                        </a:lnTo>
                        <a:lnTo>
                          <a:pt x="0" y="20"/>
                        </a:lnTo>
                        <a:lnTo>
                          <a:pt x="0" y="16"/>
                        </a:lnTo>
                        <a:lnTo>
                          <a:pt x="0" y="14"/>
                        </a:lnTo>
                        <a:lnTo>
                          <a:pt x="0" y="9"/>
                        </a:lnTo>
                        <a:lnTo>
                          <a:pt x="1" y="4"/>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77" name="Freeform 45"/>
                  <p:cNvSpPr>
                    <a:spLocks/>
                  </p:cNvSpPr>
                  <p:nvPr/>
                </p:nvSpPr>
                <p:spPr bwMode="auto">
                  <a:xfrm>
                    <a:off x="1620" y="2424"/>
                    <a:ext cx="47" cy="40"/>
                  </a:xfrm>
                  <a:custGeom>
                    <a:avLst/>
                    <a:gdLst>
                      <a:gd name="T0" fmla="*/ 0 w 47"/>
                      <a:gd name="T1" fmla="*/ 30 h 40"/>
                      <a:gd name="T2" fmla="*/ 0 w 47"/>
                      <a:gd name="T3" fmla="*/ 25 h 40"/>
                      <a:gd name="T4" fmla="*/ 1 w 47"/>
                      <a:gd name="T5" fmla="*/ 21 h 40"/>
                      <a:gd name="T6" fmla="*/ 1 w 47"/>
                      <a:gd name="T7" fmla="*/ 14 h 40"/>
                      <a:gd name="T8" fmla="*/ 4 w 47"/>
                      <a:gd name="T9" fmla="*/ 8 h 40"/>
                      <a:gd name="T10" fmla="*/ 7 w 47"/>
                      <a:gd name="T11" fmla="*/ 7 h 40"/>
                      <a:gd name="T12" fmla="*/ 8 w 47"/>
                      <a:gd name="T13" fmla="*/ 4 h 40"/>
                      <a:gd name="T14" fmla="*/ 10 w 47"/>
                      <a:gd name="T15" fmla="*/ 1 h 40"/>
                      <a:gd name="T16" fmla="*/ 16 w 47"/>
                      <a:gd name="T17" fmla="*/ 1 h 40"/>
                      <a:gd name="T18" fmla="*/ 21 w 47"/>
                      <a:gd name="T19" fmla="*/ 0 h 40"/>
                      <a:gd name="T20" fmla="*/ 25 w 47"/>
                      <a:gd name="T21" fmla="*/ 0 h 40"/>
                      <a:gd name="T22" fmla="*/ 30 w 47"/>
                      <a:gd name="T23" fmla="*/ 0 h 40"/>
                      <a:gd name="T24" fmla="*/ 36 w 47"/>
                      <a:gd name="T25" fmla="*/ 1 h 40"/>
                      <a:gd name="T26" fmla="*/ 37 w 47"/>
                      <a:gd name="T27" fmla="*/ 4 h 40"/>
                      <a:gd name="T28" fmla="*/ 40 w 47"/>
                      <a:gd name="T29" fmla="*/ 7 h 40"/>
                      <a:gd name="T30" fmla="*/ 46 w 47"/>
                      <a:gd name="T31" fmla="*/ 10 h 40"/>
                      <a:gd name="T32" fmla="*/ 43 w 47"/>
                      <a:gd name="T33" fmla="*/ 14 h 40"/>
                      <a:gd name="T34" fmla="*/ 43 w 47"/>
                      <a:gd name="T35" fmla="*/ 17 h 40"/>
                      <a:gd name="T36" fmla="*/ 43 w 47"/>
                      <a:gd name="T37" fmla="*/ 18 h 40"/>
                      <a:gd name="T38" fmla="*/ 46 w 47"/>
                      <a:gd name="T39" fmla="*/ 24 h 40"/>
                      <a:gd name="T40" fmla="*/ 46 w 47"/>
                      <a:gd name="T41" fmla="*/ 29 h 40"/>
                      <a:gd name="T42" fmla="*/ 43 w 47"/>
                      <a:gd name="T43" fmla="*/ 34 h 40"/>
                      <a:gd name="T44" fmla="*/ 43 w 47"/>
                      <a:gd name="T45" fmla="*/ 25 h 40"/>
                      <a:gd name="T46" fmla="*/ 43 w 47"/>
                      <a:gd name="T47" fmla="*/ 21 h 40"/>
                      <a:gd name="T48" fmla="*/ 40 w 47"/>
                      <a:gd name="T49" fmla="*/ 18 h 40"/>
                      <a:gd name="T50" fmla="*/ 40 w 47"/>
                      <a:gd name="T51" fmla="*/ 17 h 40"/>
                      <a:gd name="T52" fmla="*/ 37 w 47"/>
                      <a:gd name="T53" fmla="*/ 17 h 40"/>
                      <a:gd name="T54" fmla="*/ 33 w 47"/>
                      <a:gd name="T55" fmla="*/ 17 h 40"/>
                      <a:gd name="T56" fmla="*/ 30 w 47"/>
                      <a:gd name="T57" fmla="*/ 17 h 40"/>
                      <a:gd name="T58" fmla="*/ 28 w 47"/>
                      <a:gd name="T59" fmla="*/ 17 h 40"/>
                      <a:gd name="T60" fmla="*/ 23 w 47"/>
                      <a:gd name="T61" fmla="*/ 17 h 40"/>
                      <a:gd name="T62" fmla="*/ 25 w 47"/>
                      <a:gd name="T63" fmla="*/ 18 h 40"/>
                      <a:gd name="T64" fmla="*/ 23 w 47"/>
                      <a:gd name="T65" fmla="*/ 18 h 40"/>
                      <a:gd name="T66" fmla="*/ 21 w 47"/>
                      <a:gd name="T67" fmla="*/ 18 h 40"/>
                      <a:gd name="T68" fmla="*/ 16 w 47"/>
                      <a:gd name="T69" fmla="*/ 18 h 40"/>
                      <a:gd name="T70" fmla="*/ 14 w 47"/>
                      <a:gd name="T71" fmla="*/ 17 h 40"/>
                      <a:gd name="T72" fmla="*/ 10 w 47"/>
                      <a:gd name="T73" fmla="*/ 17 h 40"/>
                      <a:gd name="T74" fmla="*/ 8 w 47"/>
                      <a:gd name="T75" fmla="*/ 17 h 40"/>
                      <a:gd name="T76" fmla="*/ 10 w 47"/>
                      <a:gd name="T77" fmla="*/ 18 h 40"/>
                      <a:gd name="T78" fmla="*/ 10 w 47"/>
                      <a:gd name="T79" fmla="*/ 21 h 40"/>
                      <a:gd name="T80" fmla="*/ 10 w 47"/>
                      <a:gd name="T81" fmla="*/ 24 h 40"/>
                      <a:gd name="T82" fmla="*/ 8 w 47"/>
                      <a:gd name="T83" fmla="*/ 25 h 40"/>
                      <a:gd name="T84" fmla="*/ 8 w 47"/>
                      <a:gd name="T85" fmla="*/ 30 h 40"/>
                      <a:gd name="T86" fmla="*/ 8 w 47"/>
                      <a:gd name="T87" fmla="*/ 34 h 40"/>
                      <a:gd name="T88" fmla="*/ 8 w 47"/>
                      <a:gd name="T89" fmla="*/ 39 h 40"/>
                      <a:gd name="T90" fmla="*/ 7 w 47"/>
                      <a:gd name="T91" fmla="*/ 36 h 40"/>
                      <a:gd name="T92" fmla="*/ 1 w 47"/>
                      <a:gd name="T93" fmla="*/ 34 h 40"/>
                      <a:gd name="T94" fmla="*/ 1 w 47"/>
                      <a:gd name="T95" fmla="*/ 36 h 40"/>
                      <a:gd name="T96" fmla="*/ 0 w 47"/>
                      <a:gd name="T97" fmla="*/ 3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
                      <a:gd name="T148" fmla="*/ 0 h 40"/>
                      <a:gd name="T149" fmla="*/ 47 w 47"/>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 h="40">
                        <a:moveTo>
                          <a:pt x="0" y="30"/>
                        </a:moveTo>
                        <a:lnTo>
                          <a:pt x="0" y="25"/>
                        </a:lnTo>
                        <a:lnTo>
                          <a:pt x="1" y="21"/>
                        </a:lnTo>
                        <a:lnTo>
                          <a:pt x="1" y="14"/>
                        </a:lnTo>
                        <a:lnTo>
                          <a:pt x="4" y="8"/>
                        </a:lnTo>
                        <a:lnTo>
                          <a:pt x="7" y="7"/>
                        </a:lnTo>
                        <a:lnTo>
                          <a:pt x="8" y="4"/>
                        </a:lnTo>
                        <a:lnTo>
                          <a:pt x="10" y="1"/>
                        </a:lnTo>
                        <a:lnTo>
                          <a:pt x="16" y="1"/>
                        </a:lnTo>
                        <a:lnTo>
                          <a:pt x="21" y="0"/>
                        </a:lnTo>
                        <a:lnTo>
                          <a:pt x="25" y="0"/>
                        </a:lnTo>
                        <a:lnTo>
                          <a:pt x="30" y="0"/>
                        </a:lnTo>
                        <a:lnTo>
                          <a:pt x="36" y="1"/>
                        </a:lnTo>
                        <a:lnTo>
                          <a:pt x="37" y="4"/>
                        </a:lnTo>
                        <a:lnTo>
                          <a:pt x="40" y="7"/>
                        </a:lnTo>
                        <a:lnTo>
                          <a:pt x="46" y="10"/>
                        </a:lnTo>
                        <a:lnTo>
                          <a:pt x="43" y="14"/>
                        </a:lnTo>
                        <a:lnTo>
                          <a:pt x="43" y="17"/>
                        </a:lnTo>
                        <a:lnTo>
                          <a:pt x="43" y="18"/>
                        </a:lnTo>
                        <a:lnTo>
                          <a:pt x="46" y="24"/>
                        </a:lnTo>
                        <a:lnTo>
                          <a:pt x="46" y="29"/>
                        </a:lnTo>
                        <a:lnTo>
                          <a:pt x="43" y="34"/>
                        </a:lnTo>
                        <a:lnTo>
                          <a:pt x="43" y="25"/>
                        </a:lnTo>
                        <a:lnTo>
                          <a:pt x="43" y="21"/>
                        </a:lnTo>
                        <a:lnTo>
                          <a:pt x="40" y="18"/>
                        </a:lnTo>
                        <a:lnTo>
                          <a:pt x="40" y="17"/>
                        </a:lnTo>
                        <a:lnTo>
                          <a:pt x="37" y="17"/>
                        </a:lnTo>
                        <a:lnTo>
                          <a:pt x="33" y="17"/>
                        </a:lnTo>
                        <a:lnTo>
                          <a:pt x="30" y="17"/>
                        </a:lnTo>
                        <a:lnTo>
                          <a:pt x="28" y="17"/>
                        </a:lnTo>
                        <a:lnTo>
                          <a:pt x="23" y="17"/>
                        </a:lnTo>
                        <a:lnTo>
                          <a:pt x="25" y="18"/>
                        </a:lnTo>
                        <a:lnTo>
                          <a:pt x="23" y="18"/>
                        </a:lnTo>
                        <a:lnTo>
                          <a:pt x="21" y="18"/>
                        </a:lnTo>
                        <a:lnTo>
                          <a:pt x="16" y="18"/>
                        </a:lnTo>
                        <a:lnTo>
                          <a:pt x="14" y="17"/>
                        </a:lnTo>
                        <a:lnTo>
                          <a:pt x="10" y="17"/>
                        </a:lnTo>
                        <a:lnTo>
                          <a:pt x="8" y="17"/>
                        </a:lnTo>
                        <a:lnTo>
                          <a:pt x="10" y="18"/>
                        </a:lnTo>
                        <a:lnTo>
                          <a:pt x="10" y="21"/>
                        </a:lnTo>
                        <a:lnTo>
                          <a:pt x="10" y="24"/>
                        </a:lnTo>
                        <a:lnTo>
                          <a:pt x="8" y="25"/>
                        </a:lnTo>
                        <a:lnTo>
                          <a:pt x="8" y="30"/>
                        </a:lnTo>
                        <a:lnTo>
                          <a:pt x="8" y="34"/>
                        </a:lnTo>
                        <a:lnTo>
                          <a:pt x="8" y="39"/>
                        </a:lnTo>
                        <a:lnTo>
                          <a:pt x="7" y="36"/>
                        </a:lnTo>
                        <a:lnTo>
                          <a:pt x="1" y="34"/>
                        </a:lnTo>
                        <a:lnTo>
                          <a:pt x="1" y="36"/>
                        </a:lnTo>
                        <a:lnTo>
                          <a:pt x="0" y="3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71" name="Group 46"/>
                <p:cNvGrpSpPr>
                  <a:grpSpLocks/>
                </p:cNvGrpSpPr>
                <p:nvPr/>
              </p:nvGrpSpPr>
              <p:grpSpPr bwMode="auto">
                <a:xfrm>
                  <a:off x="1577" y="2858"/>
                  <a:ext cx="136" cy="31"/>
                  <a:chOff x="1577" y="2858"/>
                  <a:chExt cx="136" cy="31"/>
                </a:xfrm>
              </p:grpSpPr>
              <p:sp>
                <p:nvSpPr>
                  <p:cNvPr id="1173" name="Freeform 47"/>
                  <p:cNvSpPr>
                    <a:spLocks/>
                  </p:cNvSpPr>
                  <p:nvPr/>
                </p:nvSpPr>
                <p:spPr bwMode="auto">
                  <a:xfrm>
                    <a:off x="1577" y="2858"/>
                    <a:ext cx="58" cy="31"/>
                  </a:xfrm>
                  <a:custGeom>
                    <a:avLst/>
                    <a:gdLst>
                      <a:gd name="T0" fmla="*/ 26 w 58"/>
                      <a:gd name="T1" fmla="*/ 1 h 31"/>
                      <a:gd name="T2" fmla="*/ 19 w 58"/>
                      <a:gd name="T3" fmla="*/ 8 h 31"/>
                      <a:gd name="T4" fmla="*/ 13 w 58"/>
                      <a:gd name="T5" fmla="*/ 13 h 31"/>
                      <a:gd name="T6" fmla="*/ 4 w 58"/>
                      <a:gd name="T7" fmla="*/ 16 h 31"/>
                      <a:gd name="T8" fmla="*/ 0 w 58"/>
                      <a:gd name="T9" fmla="*/ 20 h 31"/>
                      <a:gd name="T10" fmla="*/ 0 w 58"/>
                      <a:gd name="T11" fmla="*/ 25 h 31"/>
                      <a:gd name="T12" fmla="*/ 4 w 58"/>
                      <a:gd name="T13" fmla="*/ 27 h 31"/>
                      <a:gd name="T14" fmla="*/ 13 w 58"/>
                      <a:gd name="T15" fmla="*/ 30 h 31"/>
                      <a:gd name="T16" fmla="*/ 19 w 58"/>
                      <a:gd name="T17" fmla="*/ 30 h 31"/>
                      <a:gd name="T18" fmla="*/ 26 w 58"/>
                      <a:gd name="T19" fmla="*/ 30 h 31"/>
                      <a:gd name="T20" fmla="*/ 30 w 58"/>
                      <a:gd name="T21" fmla="*/ 25 h 31"/>
                      <a:gd name="T22" fmla="*/ 41 w 58"/>
                      <a:gd name="T23" fmla="*/ 22 h 31"/>
                      <a:gd name="T24" fmla="*/ 57 w 58"/>
                      <a:gd name="T25" fmla="*/ 16 h 31"/>
                      <a:gd name="T26" fmla="*/ 57 w 58"/>
                      <a:gd name="T27" fmla="*/ 6 h 31"/>
                      <a:gd name="T28" fmla="*/ 54 w 58"/>
                      <a:gd name="T29" fmla="*/ 0 h 31"/>
                      <a:gd name="T30" fmla="*/ 26 w 58"/>
                      <a:gd name="T31" fmla="*/ 1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
                      <a:gd name="T49" fmla="*/ 0 h 31"/>
                      <a:gd name="T50" fmla="*/ 58 w 58"/>
                      <a:gd name="T51" fmla="*/ 31 h 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 h="31">
                        <a:moveTo>
                          <a:pt x="26" y="1"/>
                        </a:moveTo>
                        <a:lnTo>
                          <a:pt x="19" y="8"/>
                        </a:lnTo>
                        <a:lnTo>
                          <a:pt x="13" y="13"/>
                        </a:lnTo>
                        <a:lnTo>
                          <a:pt x="4" y="16"/>
                        </a:lnTo>
                        <a:lnTo>
                          <a:pt x="0" y="20"/>
                        </a:lnTo>
                        <a:lnTo>
                          <a:pt x="0" y="25"/>
                        </a:lnTo>
                        <a:lnTo>
                          <a:pt x="4" y="27"/>
                        </a:lnTo>
                        <a:lnTo>
                          <a:pt x="13" y="30"/>
                        </a:lnTo>
                        <a:lnTo>
                          <a:pt x="19" y="30"/>
                        </a:lnTo>
                        <a:lnTo>
                          <a:pt x="26" y="30"/>
                        </a:lnTo>
                        <a:lnTo>
                          <a:pt x="30" y="25"/>
                        </a:lnTo>
                        <a:lnTo>
                          <a:pt x="41" y="22"/>
                        </a:lnTo>
                        <a:lnTo>
                          <a:pt x="57" y="16"/>
                        </a:lnTo>
                        <a:lnTo>
                          <a:pt x="57" y="6"/>
                        </a:lnTo>
                        <a:lnTo>
                          <a:pt x="54" y="0"/>
                        </a:lnTo>
                        <a:lnTo>
                          <a:pt x="26" y="1"/>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74" name="Freeform 48"/>
                  <p:cNvSpPr>
                    <a:spLocks/>
                  </p:cNvSpPr>
                  <p:nvPr/>
                </p:nvSpPr>
                <p:spPr bwMode="auto">
                  <a:xfrm>
                    <a:off x="1650" y="2859"/>
                    <a:ext cx="63" cy="26"/>
                  </a:xfrm>
                  <a:custGeom>
                    <a:avLst/>
                    <a:gdLst>
                      <a:gd name="T0" fmla="*/ 1 w 63"/>
                      <a:gd name="T1" fmla="*/ 0 h 26"/>
                      <a:gd name="T2" fmla="*/ 0 w 63"/>
                      <a:gd name="T3" fmla="*/ 8 h 26"/>
                      <a:gd name="T4" fmla="*/ 1 w 63"/>
                      <a:gd name="T5" fmla="*/ 14 h 26"/>
                      <a:gd name="T6" fmla="*/ 14 w 63"/>
                      <a:gd name="T7" fmla="*/ 20 h 26"/>
                      <a:gd name="T8" fmla="*/ 22 w 63"/>
                      <a:gd name="T9" fmla="*/ 20 h 26"/>
                      <a:gd name="T10" fmla="*/ 33 w 63"/>
                      <a:gd name="T11" fmla="*/ 22 h 26"/>
                      <a:gd name="T12" fmla="*/ 46 w 63"/>
                      <a:gd name="T13" fmla="*/ 25 h 26"/>
                      <a:gd name="T14" fmla="*/ 62 w 63"/>
                      <a:gd name="T15" fmla="*/ 25 h 26"/>
                      <a:gd name="T16" fmla="*/ 62 w 63"/>
                      <a:gd name="T17" fmla="*/ 20 h 26"/>
                      <a:gd name="T18" fmla="*/ 62 w 63"/>
                      <a:gd name="T19" fmla="*/ 17 h 26"/>
                      <a:gd name="T20" fmla="*/ 48 w 63"/>
                      <a:gd name="T21" fmla="*/ 10 h 26"/>
                      <a:gd name="T22" fmla="*/ 35 w 63"/>
                      <a:gd name="T23" fmla="*/ 2 h 26"/>
                      <a:gd name="T24" fmla="*/ 27 w 63"/>
                      <a:gd name="T25" fmla="*/ 0 h 26"/>
                      <a:gd name="T26" fmla="*/ 1 w 63"/>
                      <a:gd name="T27" fmla="*/ 0 h 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26"/>
                      <a:gd name="T44" fmla="*/ 63 w 63"/>
                      <a:gd name="T45" fmla="*/ 26 h 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26">
                        <a:moveTo>
                          <a:pt x="1" y="0"/>
                        </a:moveTo>
                        <a:lnTo>
                          <a:pt x="0" y="8"/>
                        </a:lnTo>
                        <a:lnTo>
                          <a:pt x="1" y="14"/>
                        </a:lnTo>
                        <a:lnTo>
                          <a:pt x="14" y="20"/>
                        </a:lnTo>
                        <a:lnTo>
                          <a:pt x="22" y="20"/>
                        </a:lnTo>
                        <a:lnTo>
                          <a:pt x="33" y="22"/>
                        </a:lnTo>
                        <a:lnTo>
                          <a:pt x="46" y="25"/>
                        </a:lnTo>
                        <a:lnTo>
                          <a:pt x="62" y="25"/>
                        </a:lnTo>
                        <a:lnTo>
                          <a:pt x="62" y="20"/>
                        </a:lnTo>
                        <a:lnTo>
                          <a:pt x="62" y="17"/>
                        </a:lnTo>
                        <a:lnTo>
                          <a:pt x="48" y="10"/>
                        </a:lnTo>
                        <a:lnTo>
                          <a:pt x="35" y="2"/>
                        </a:lnTo>
                        <a:lnTo>
                          <a:pt x="27" y="0"/>
                        </a:lnTo>
                        <a:lnTo>
                          <a:pt x="1"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72" name="Freeform 49"/>
                <p:cNvSpPr>
                  <a:spLocks/>
                </p:cNvSpPr>
                <p:nvPr/>
              </p:nvSpPr>
              <p:spPr bwMode="auto">
                <a:xfrm>
                  <a:off x="1598" y="2622"/>
                  <a:ext cx="95" cy="244"/>
                </a:xfrm>
                <a:custGeom>
                  <a:avLst/>
                  <a:gdLst>
                    <a:gd name="T0" fmla="*/ 1 w 95"/>
                    <a:gd name="T1" fmla="*/ 0 h 244"/>
                    <a:gd name="T2" fmla="*/ 0 w 95"/>
                    <a:gd name="T3" fmla="*/ 20 h 244"/>
                    <a:gd name="T4" fmla="*/ 0 w 95"/>
                    <a:gd name="T5" fmla="*/ 55 h 244"/>
                    <a:gd name="T6" fmla="*/ 0 w 95"/>
                    <a:gd name="T7" fmla="*/ 91 h 244"/>
                    <a:gd name="T8" fmla="*/ 1 w 95"/>
                    <a:gd name="T9" fmla="*/ 115 h 244"/>
                    <a:gd name="T10" fmla="*/ 1 w 95"/>
                    <a:gd name="T11" fmla="*/ 126 h 244"/>
                    <a:gd name="T12" fmla="*/ 1 w 95"/>
                    <a:gd name="T13" fmla="*/ 163 h 244"/>
                    <a:gd name="T14" fmla="*/ 1 w 95"/>
                    <a:gd name="T15" fmla="*/ 190 h 244"/>
                    <a:gd name="T16" fmla="*/ 4 w 95"/>
                    <a:gd name="T17" fmla="*/ 227 h 244"/>
                    <a:gd name="T18" fmla="*/ 4 w 95"/>
                    <a:gd name="T19" fmla="*/ 236 h 244"/>
                    <a:gd name="T20" fmla="*/ 8 w 95"/>
                    <a:gd name="T21" fmla="*/ 243 h 244"/>
                    <a:gd name="T22" fmla="*/ 33 w 95"/>
                    <a:gd name="T23" fmla="*/ 236 h 244"/>
                    <a:gd name="T24" fmla="*/ 40 w 95"/>
                    <a:gd name="T25" fmla="*/ 157 h 244"/>
                    <a:gd name="T26" fmla="*/ 40 w 95"/>
                    <a:gd name="T27" fmla="*/ 108 h 244"/>
                    <a:gd name="T28" fmla="*/ 43 w 95"/>
                    <a:gd name="T29" fmla="*/ 66 h 244"/>
                    <a:gd name="T30" fmla="*/ 49 w 95"/>
                    <a:gd name="T31" fmla="*/ 133 h 244"/>
                    <a:gd name="T32" fmla="*/ 51 w 95"/>
                    <a:gd name="T33" fmla="*/ 234 h 244"/>
                    <a:gd name="T34" fmla="*/ 74 w 95"/>
                    <a:gd name="T35" fmla="*/ 243 h 244"/>
                    <a:gd name="T36" fmla="*/ 79 w 95"/>
                    <a:gd name="T37" fmla="*/ 236 h 244"/>
                    <a:gd name="T38" fmla="*/ 85 w 95"/>
                    <a:gd name="T39" fmla="*/ 147 h 244"/>
                    <a:gd name="T40" fmla="*/ 85 w 95"/>
                    <a:gd name="T41" fmla="*/ 104 h 244"/>
                    <a:gd name="T42" fmla="*/ 94 w 95"/>
                    <a:gd name="T43" fmla="*/ 9 h 244"/>
                    <a:gd name="T44" fmla="*/ 91 w 95"/>
                    <a:gd name="T45" fmla="*/ 0 h 244"/>
                    <a:gd name="T46" fmla="*/ 1 w 95"/>
                    <a:gd name="T47" fmla="*/ 0 h 24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5"/>
                    <a:gd name="T73" fmla="*/ 0 h 244"/>
                    <a:gd name="T74" fmla="*/ 95 w 95"/>
                    <a:gd name="T75" fmla="*/ 244 h 24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5" h="244">
                      <a:moveTo>
                        <a:pt x="1" y="0"/>
                      </a:moveTo>
                      <a:lnTo>
                        <a:pt x="0" y="20"/>
                      </a:lnTo>
                      <a:lnTo>
                        <a:pt x="0" y="55"/>
                      </a:lnTo>
                      <a:lnTo>
                        <a:pt x="0" y="91"/>
                      </a:lnTo>
                      <a:lnTo>
                        <a:pt x="1" y="115"/>
                      </a:lnTo>
                      <a:lnTo>
                        <a:pt x="1" y="126"/>
                      </a:lnTo>
                      <a:lnTo>
                        <a:pt x="1" y="163"/>
                      </a:lnTo>
                      <a:lnTo>
                        <a:pt x="1" y="190"/>
                      </a:lnTo>
                      <a:lnTo>
                        <a:pt x="4" y="227"/>
                      </a:lnTo>
                      <a:lnTo>
                        <a:pt x="4" y="236"/>
                      </a:lnTo>
                      <a:lnTo>
                        <a:pt x="8" y="243"/>
                      </a:lnTo>
                      <a:lnTo>
                        <a:pt x="33" y="236"/>
                      </a:lnTo>
                      <a:lnTo>
                        <a:pt x="40" y="157"/>
                      </a:lnTo>
                      <a:lnTo>
                        <a:pt x="40" y="108"/>
                      </a:lnTo>
                      <a:lnTo>
                        <a:pt x="43" y="66"/>
                      </a:lnTo>
                      <a:lnTo>
                        <a:pt x="49" y="133"/>
                      </a:lnTo>
                      <a:lnTo>
                        <a:pt x="51" y="234"/>
                      </a:lnTo>
                      <a:lnTo>
                        <a:pt x="74" y="243"/>
                      </a:lnTo>
                      <a:lnTo>
                        <a:pt x="79" y="236"/>
                      </a:lnTo>
                      <a:lnTo>
                        <a:pt x="85" y="147"/>
                      </a:lnTo>
                      <a:lnTo>
                        <a:pt x="85" y="104"/>
                      </a:lnTo>
                      <a:lnTo>
                        <a:pt x="94" y="9"/>
                      </a:lnTo>
                      <a:lnTo>
                        <a:pt x="91" y="0"/>
                      </a:lnTo>
                      <a:lnTo>
                        <a:pt x="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nvGrpSpPr>
            <p:cNvPr id="1071" name="Group 50"/>
            <p:cNvGrpSpPr>
              <a:grpSpLocks/>
            </p:cNvGrpSpPr>
            <p:nvPr/>
          </p:nvGrpSpPr>
          <p:grpSpPr bwMode="auto">
            <a:xfrm>
              <a:off x="1478" y="2453"/>
              <a:ext cx="153" cy="468"/>
              <a:chOff x="1478" y="2453"/>
              <a:chExt cx="153" cy="468"/>
            </a:xfrm>
          </p:grpSpPr>
          <p:grpSp>
            <p:nvGrpSpPr>
              <p:cNvPr id="1145" name="Group 51"/>
              <p:cNvGrpSpPr>
                <a:grpSpLocks/>
              </p:cNvGrpSpPr>
              <p:nvPr/>
            </p:nvGrpSpPr>
            <p:grpSpPr bwMode="auto">
              <a:xfrm>
                <a:off x="1478" y="2513"/>
                <a:ext cx="153" cy="408"/>
                <a:chOff x="1478" y="2513"/>
                <a:chExt cx="153" cy="408"/>
              </a:xfrm>
            </p:grpSpPr>
            <p:grpSp>
              <p:nvGrpSpPr>
                <p:cNvPr id="1156" name="Group 52"/>
                <p:cNvGrpSpPr>
                  <a:grpSpLocks/>
                </p:cNvGrpSpPr>
                <p:nvPr/>
              </p:nvGrpSpPr>
              <p:grpSpPr bwMode="auto">
                <a:xfrm>
                  <a:off x="1480" y="2878"/>
                  <a:ext cx="138" cy="43"/>
                  <a:chOff x="1480" y="2878"/>
                  <a:chExt cx="138" cy="43"/>
                </a:xfrm>
              </p:grpSpPr>
              <p:sp>
                <p:nvSpPr>
                  <p:cNvPr id="1166" name="Freeform 53"/>
                  <p:cNvSpPr>
                    <a:spLocks/>
                  </p:cNvSpPr>
                  <p:nvPr/>
                </p:nvSpPr>
                <p:spPr bwMode="auto">
                  <a:xfrm>
                    <a:off x="1480" y="2887"/>
                    <a:ext cx="41" cy="34"/>
                  </a:xfrm>
                  <a:custGeom>
                    <a:avLst/>
                    <a:gdLst>
                      <a:gd name="T0" fmla="*/ 14 w 41"/>
                      <a:gd name="T1" fmla="*/ 4 h 34"/>
                      <a:gd name="T2" fmla="*/ 4 w 41"/>
                      <a:gd name="T3" fmla="*/ 14 h 34"/>
                      <a:gd name="T4" fmla="*/ 0 w 41"/>
                      <a:gd name="T5" fmla="*/ 21 h 34"/>
                      <a:gd name="T6" fmla="*/ 0 w 41"/>
                      <a:gd name="T7" fmla="*/ 30 h 34"/>
                      <a:gd name="T8" fmla="*/ 4 w 41"/>
                      <a:gd name="T9" fmla="*/ 33 h 34"/>
                      <a:gd name="T10" fmla="*/ 18 w 41"/>
                      <a:gd name="T11" fmla="*/ 30 h 34"/>
                      <a:gd name="T12" fmla="*/ 25 w 41"/>
                      <a:gd name="T13" fmla="*/ 27 h 34"/>
                      <a:gd name="T14" fmla="*/ 29 w 41"/>
                      <a:gd name="T15" fmla="*/ 20 h 34"/>
                      <a:gd name="T16" fmla="*/ 40 w 41"/>
                      <a:gd name="T17" fmla="*/ 14 h 34"/>
                      <a:gd name="T18" fmla="*/ 40 w 41"/>
                      <a:gd name="T19" fmla="*/ 7 h 34"/>
                      <a:gd name="T20" fmla="*/ 37 w 41"/>
                      <a:gd name="T21" fmla="*/ 0 h 34"/>
                      <a:gd name="T22" fmla="*/ 26 w 41"/>
                      <a:gd name="T23" fmla="*/ 4 h 34"/>
                      <a:gd name="T24" fmla="*/ 14 w 41"/>
                      <a:gd name="T25" fmla="*/ 4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
                      <a:gd name="T40" fmla="*/ 0 h 34"/>
                      <a:gd name="T41" fmla="*/ 41 w 4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 h="34">
                        <a:moveTo>
                          <a:pt x="14" y="4"/>
                        </a:moveTo>
                        <a:lnTo>
                          <a:pt x="4" y="14"/>
                        </a:lnTo>
                        <a:lnTo>
                          <a:pt x="0" y="21"/>
                        </a:lnTo>
                        <a:lnTo>
                          <a:pt x="0" y="30"/>
                        </a:lnTo>
                        <a:lnTo>
                          <a:pt x="4" y="33"/>
                        </a:lnTo>
                        <a:lnTo>
                          <a:pt x="18" y="30"/>
                        </a:lnTo>
                        <a:lnTo>
                          <a:pt x="25" y="27"/>
                        </a:lnTo>
                        <a:lnTo>
                          <a:pt x="29" y="20"/>
                        </a:lnTo>
                        <a:lnTo>
                          <a:pt x="40" y="14"/>
                        </a:lnTo>
                        <a:lnTo>
                          <a:pt x="40" y="7"/>
                        </a:lnTo>
                        <a:lnTo>
                          <a:pt x="37" y="0"/>
                        </a:lnTo>
                        <a:lnTo>
                          <a:pt x="26" y="4"/>
                        </a:lnTo>
                        <a:lnTo>
                          <a:pt x="14" y="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67" name="Freeform 54"/>
                  <p:cNvSpPr>
                    <a:spLocks/>
                  </p:cNvSpPr>
                  <p:nvPr/>
                </p:nvSpPr>
                <p:spPr bwMode="auto">
                  <a:xfrm>
                    <a:off x="1573" y="2878"/>
                    <a:ext cx="45" cy="34"/>
                  </a:xfrm>
                  <a:custGeom>
                    <a:avLst/>
                    <a:gdLst>
                      <a:gd name="T0" fmla="*/ 0 w 45"/>
                      <a:gd name="T1" fmla="*/ 1 h 34"/>
                      <a:gd name="T2" fmla="*/ 0 w 45"/>
                      <a:gd name="T3" fmla="*/ 13 h 34"/>
                      <a:gd name="T4" fmla="*/ 4 w 45"/>
                      <a:gd name="T5" fmla="*/ 18 h 34"/>
                      <a:gd name="T6" fmla="*/ 11 w 45"/>
                      <a:gd name="T7" fmla="*/ 19 h 34"/>
                      <a:gd name="T8" fmla="*/ 16 w 45"/>
                      <a:gd name="T9" fmla="*/ 23 h 34"/>
                      <a:gd name="T10" fmla="*/ 23 w 45"/>
                      <a:gd name="T11" fmla="*/ 28 h 34"/>
                      <a:gd name="T12" fmla="*/ 35 w 45"/>
                      <a:gd name="T13" fmla="*/ 33 h 34"/>
                      <a:gd name="T14" fmla="*/ 41 w 45"/>
                      <a:gd name="T15" fmla="*/ 30 h 34"/>
                      <a:gd name="T16" fmla="*/ 44 w 45"/>
                      <a:gd name="T17" fmla="*/ 28 h 34"/>
                      <a:gd name="T18" fmla="*/ 44 w 45"/>
                      <a:gd name="T19" fmla="*/ 24 h 34"/>
                      <a:gd name="T20" fmla="*/ 38 w 45"/>
                      <a:gd name="T21" fmla="*/ 18 h 34"/>
                      <a:gd name="T22" fmla="*/ 28 w 45"/>
                      <a:gd name="T23" fmla="*/ 11 h 34"/>
                      <a:gd name="T24" fmla="*/ 21 w 45"/>
                      <a:gd name="T25" fmla="*/ 2 h 34"/>
                      <a:gd name="T26" fmla="*/ 19 w 45"/>
                      <a:gd name="T27" fmla="*/ 0 h 34"/>
                      <a:gd name="T28" fmla="*/ 0 w 45"/>
                      <a:gd name="T29" fmla="*/ 1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34"/>
                      <a:gd name="T47" fmla="*/ 45 w 45"/>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34">
                        <a:moveTo>
                          <a:pt x="0" y="1"/>
                        </a:moveTo>
                        <a:lnTo>
                          <a:pt x="0" y="13"/>
                        </a:lnTo>
                        <a:lnTo>
                          <a:pt x="4" y="18"/>
                        </a:lnTo>
                        <a:lnTo>
                          <a:pt x="11" y="19"/>
                        </a:lnTo>
                        <a:lnTo>
                          <a:pt x="16" y="23"/>
                        </a:lnTo>
                        <a:lnTo>
                          <a:pt x="23" y="28"/>
                        </a:lnTo>
                        <a:lnTo>
                          <a:pt x="35" y="33"/>
                        </a:lnTo>
                        <a:lnTo>
                          <a:pt x="41" y="30"/>
                        </a:lnTo>
                        <a:lnTo>
                          <a:pt x="44" y="28"/>
                        </a:lnTo>
                        <a:lnTo>
                          <a:pt x="44" y="24"/>
                        </a:lnTo>
                        <a:lnTo>
                          <a:pt x="38" y="18"/>
                        </a:lnTo>
                        <a:lnTo>
                          <a:pt x="28" y="11"/>
                        </a:lnTo>
                        <a:lnTo>
                          <a:pt x="21" y="2"/>
                        </a:lnTo>
                        <a:lnTo>
                          <a:pt x="19" y="0"/>
                        </a:lnTo>
                        <a:lnTo>
                          <a:pt x="0" y="1"/>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57" name="Group 55"/>
                <p:cNvGrpSpPr>
                  <a:grpSpLocks/>
                </p:cNvGrpSpPr>
                <p:nvPr/>
              </p:nvGrpSpPr>
              <p:grpSpPr bwMode="auto">
                <a:xfrm>
                  <a:off x="1478" y="2513"/>
                  <a:ext cx="153" cy="383"/>
                  <a:chOff x="1478" y="2513"/>
                  <a:chExt cx="153" cy="383"/>
                </a:xfrm>
              </p:grpSpPr>
              <p:grpSp>
                <p:nvGrpSpPr>
                  <p:cNvPr id="1158" name="Group 56"/>
                  <p:cNvGrpSpPr>
                    <a:grpSpLocks/>
                  </p:cNvGrpSpPr>
                  <p:nvPr/>
                </p:nvGrpSpPr>
                <p:grpSpPr bwMode="auto">
                  <a:xfrm>
                    <a:off x="1496" y="2513"/>
                    <a:ext cx="98" cy="122"/>
                    <a:chOff x="1496" y="2513"/>
                    <a:chExt cx="98" cy="122"/>
                  </a:xfrm>
                </p:grpSpPr>
                <p:sp>
                  <p:nvSpPr>
                    <p:cNvPr id="1163" name="Freeform 57"/>
                    <p:cNvSpPr>
                      <a:spLocks/>
                    </p:cNvSpPr>
                    <p:nvPr/>
                  </p:nvSpPr>
                  <p:spPr bwMode="auto">
                    <a:xfrm>
                      <a:off x="1496" y="2519"/>
                      <a:ext cx="98" cy="116"/>
                    </a:xfrm>
                    <a:custGeom>
                      <a:avLst/>
                      <a:gdLst>
                        <a:gd name="T0" fmla="*/ 0 w 98"/>
                        <a:gd name="T1" fmla="*/ 20 h 116"/>
                        <a:gd name="T2" fmla="*/ 29 w 98"/>
                        <a:gd name="T3" fmla="*/ 0 h 116"/>
                        <a:gd name="T4" fmla="*/ 59 w 98"/>
                        <a:gd name="T5" fmla="*/ 49 h 116"/>
                        <a:gd name="T6" fmla="*/ 65 w 98"/>
                        <a:gd name="T7" fmla="*/ 1 h 116"/>
                        <a:gd name="T8" fmla="*/ 87 w 98"/>
                        <a:gd name="T9" fmla="*/ 7 h 116"/>
                        <a:gd name="T10" fmla="*/ 97 w 98"/>
                        <a:gd name="T11" fmla="*/ 26 h 116"/>
                        <a:gd name="T12" fmla="*/ 94 w 98"/>
                        <a:gd name="T13" fmla="*/ 115 h 116"/>
                        <a:gd name="T14" fmla="*/ 8 w 98"/>
                        <a:gd name="T15" fmla="*/ 115 h 116"/>
                        <a:gd name="T16" fmla="*/ 0 w 98"/>
                        <a:gd name="T17" fmla="*/ 2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116"/>
                        <a:gd name="T29" fmla="*/ 98 w 98"/>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116">
                          <a:moveTo>
                            <a:pt x="0" y="20"/>
                          </a:moveTo>
                          <a:lnTo>
                            <a:pt x="29" y="0"/>
                          </a:lnTo>
                          <a:lnTo>
                            <a:pt x="59" y="49"/>
                          </a:lnTo>
                          <a:lnTo>
                            <a:pt x="65" y="1"/>
                          </a:lnTo>
                          <a:lnTo>
                            <a:pt x="87" y="7"/>
                          </a:lnTo>
                          <a:lnTo>
                            <a:pt x="97" y="26"/>
                          </a:lnTo>
                          <a:lnTo>
                            <a:pt x="94" y="115"/>
                          </a:lnTo>
                          <a:lnTo>
                            <a:pt x="8" y="115"/>
                          </a:lnTo>
                          <a:lnTo>
                            <a:pt x="0" y="20"/>
                          </a:lnTo>
                        </a:path>
                      </a:pathLst>
                    </a:custGeom>
                    <a:solidFill>
                      <a:srgbClr val="7F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64" name="Freeform 58"/>
                    <p:cNvSpPr>
                      <a:spLocks/>
                    </p:cNvSpPr>
                    <p:nvPr/>
                  </p:nvSpPr>
                  <p:spPr bwMode="auto">
                    <a:xfrm>
                      <a:off x="1525" y="2513"/>
                      <a:ext cx="38" cy="67"/>
                    </a:xfrm>
                    <a:custGeom>
                      <a:avLst/>
                      <a:gdLst>
                        <a:gd name="T0" fmla="*/ 0 w 38"/>
                        <a:gd name="T1" fmla="*/ 7 h 67"/>
                        <a:gd name="T2" fmla="*/ 1 w 38"/>
                        <a:gd name="T3" fmla="*/ 0 h 67"/>
                        <a:gd name="T4" fmla="*/ 25 w 38"/>
                        <a:gd name="T5" fmla="*/ 13 h 67"/>
                        <a:gd name="T6" fmla="*/ 31 w 38"/>
                        <a:gd name="T7" fmla="*/ 4 h 67"/>
                        <a:gd name="T8" fmla="*/ 34 w 38"/>
                        <a:gd name="T9" fmla="*/ 7 h 67"/>
                        <a:gd name="T10" fmla="*/ 37 w 38"/>
                        <a:gd name="T11" fmla="*/ 45 h 67"/>
                        <a:gd name="T12" fmla="*/ 37 w 38"/>
                        <a:gd name="T13" fmla="*/ 66 h 67"/>
                        <a:gd name="T14" fmla="*/ 0 w 38"/>
                        <a:gd name="T15" fmla="*/ 7 h 67"/>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67"/>
                        <a:gd name="T26" fmla="*/ 38 w 38"/>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67">
                          <a:moveTo>
                            <a:pt x="0" y="7"/>
                          </a:moveTo>
                          <a:lnTo>
                            <a:pt x="1" y="0"/>
                          </a:lnTo>
                          <a:lnTo>
                            <a:pt x="25" y="13"/>
                          </a:lnTo>
                          <a:lnTo>
                            <a:pt x="31" y="4"/>
                          </a:lnTo>
                          <a:lnTo>
                            <a:pt x="34" y="7"/>
                          </a:lnTo>
                          <a:lnTo>
                            <a:pt x="37" y="45"/>
                          </a:lnTo>
                          <a:lnTo>
                            <a:pt x="37" y="66"/>
                          </a:lnTo>
                          <a:lnTo>
                            <a:pt x="0" y="7"/>
                          </a:lnTo>
                        </a:path>
                      </a:pathLst>
                    </a:custGeom>
                    <a:solidFill>
                      <a:srgbClr val="FFD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65" name="Freeform 59"/>
                    <p:cNvSpPr>
                      <a:spLocks/>
                    </p:cNvSpPr>
                    <p:nvPr/>
                  </p:nvSpPr>
                  <p:spPr bwMode="auto">
                    <a:xfrm>
                      <a:off x="1536" y="2524"/>
                      <a:ext cx="26" cy="24"/>
                    </a:xfrm>
                    <a:custGeom>
                      <a:avLst/>
                      <a:gdLst>
                        <a:gd name="T0" fmla="*/ 0 w 26"/>
                        <a:gd name="T1" fmla="*/ 23 h 24"/>
                        <a:gd name="T2" fmla="*/ 13 w 26"/>
                        <a:gd name="T3" fmla="*/ 0 h 24"/>
                        <a:gd name="T4" fmla="*/ 25 w 26"/>
                        <a:gd name="T5" fmla="*/ 18 h 24"/>
                        <a:gd name="T6" fmla="*/ 0 60000 65536"/>
                        <a:gd name="T7" fmla="*/ 0 60000 65536"/>
                        <a:gd name="T8" fmla="*/ 0 60000 65536"/>
                        <a:gd name="T9" fmla="*/ 0 w 26"/>
                        <a:gd name="T10" fmla="*/ 0 h 24"/>
                        <a:gd name="T11" fmla="*/ 26 w 26"/>
                        <a:gd name="T12" fmla="*/ 24 h 24"/>
                      </a:gdLst>
                      <a:ahLst/>
                      <a:cxnLst>
                        <a:cxn ang="T6">
                          <a:pos x="T0" y="T1"/>
                        </a:cxn>
                        <a:cxn ang="T7">
                          <a:pos x="T2" y="T3"/>
                        </a:cxn>
                        <a:cxn ang="T8">
                          <a:pos x="T4" y="T5"/>
                        </a:cxn>
                      </a:cxnLst>
                      <a:rect l="T9" t="T10" r="T11" b="T12"/>
                      <a:pathLst>
                        <a:path w="26" h="24">
                          <a:moveTo>
                            <a:pt x="0" y="23"/>
                          </a:moveTo>
                          <a:lnTo>
                            <a:pt x="13" y="0"/>
                          </a:lnTo>
                          <a:lnTo>
                            <a:pt x="25"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59" name="Group 60"/>
                  <p:cNvGrpSpPr>
                    <a:grpSpLocks/>
                  </p:cNvGrpSpPr>
                  <p:nvPr/>
                </p:nvGrpSpPr>
                <p:grpSpPr bwMode="auto">
                  <a:xfrm>
                    <a:off x="1478" y="2518"/>
                    <a:ext cx="153" cy="378"/>
                    <a:chOff x="1478" y="2518"/>
                    <a:chExt cx="153" cy="378"/>
                  </a:xfrm>
                </p:grpSpPr>
                <p:sp>
                  <p:nvSpPr>
                    <p:cNvPr id="1160" name="Freeform 61"/>
                    <p:cNvSpPr>
                      <a:spLocks/>
                    </p:cNvSpPr>
                    <p:nvPr/>
                  </p:nvSpPr>
                  <p:spPr bwMode="auto">
                    <a:xfrm>
                      <a:off x="1478" y="2518"/>
                      <a:ext cx="153" cy="378"/>
                    </a:xfrm>
                    <a:custGeom>
                      <a:avLst/>
                      <a:gdLst>
                        <a:gd name="T0" fmla="*/ 45 w 153"/>
                        <a:gd name="T1" fmla="*/ 0 h 378"/>
                        <a:gd name="T2" fmla="*/ 8 w 153"/>
                        <a:gd name="T3" fmla="*/ 27 h 378"/>
                        <a:gd name="T4" fmla="*/ 0 w 153"/>
                        <a:gd name="T5" fmla="*/ 117 h 378"/>
                        <a:gd name="T6" fmla="*/ 27 w 153"/>
                        <a:gd name="T7" fmla="*/ 174 h 378"/>
                        <a:gd name="T8" fmla="*/ 27 w 153"/>
                        <a:gd name="T9" fmla="*/ 186 h 378"/>
                        <a:gd name="T10" fmla="*/ 29 w 153"/>
                        <a:gd name="T11" fmla="*/ 201 h 378"/>
                        <a:gd name="T12" fmla="*/ 33 w 153"/>
                        <a:gd name="T13" fmla="*/ 208 h 378"/>
                        <a:gd name="T14" fmla="*/ 27 w 153"/>
                        <a:gd name="T15" fmla="*/ 270 h 378"/>
                        <a:gd name="T16" fmla="*/ 20 w 153"/>
                        <a:gd name="T17" fmla="*/ 374 h 378"/>
                        <a:gd name="T18" fmla="*/ 27 w 153"/>
                        <a:gd name="T19" fmla="*/ 377 h 378"/>
                        <a:gd name="T20" fmla="*/ 45 w 153"/>
                        <a:gd name="T21" fmla="*/ 370 h 378"/>
                        <a:gd name="T22" fmla="*/ 56 w 153"/>
                        <a:gd name="T23" fmla="*/ 300 h 378"/>
                        <a:gd name="T24" fmla="*/ 62 w 153"/>
                        <a:gd name="T25" fmla="*/ 276 h 378"/>
                        <a:gd name="T26" fmla="*/ 78 w 153"/>
                        <a:gd name="T27" fmla="*/ 208 h 378"/>
                        <a:gd name="T28" fmla="*/ 81 w 153"/>
                        <a:gd name="T29" fmla="*/ 279 h 378"/>
                        <a:gd name="T30" fmla="*/ 88 w 153"/>
                        <a:gd name="T31" fmla="*/ 362 h 378"/>
                        <a:gd name="T32" fmla="*/ 114 w 153"/>
                        <a:gd name="T33" fmla="*/ 364 h 378"/>
                        <a:gd name="T34" fmla="*/ 117 w 153"/>
                        <a:gd name="T35" fmla="*/ 274 h 378"/>
                        <a:gd name="T36" fmla="*/ 114 w 153"/>
                        <a:gd name="T37" fmla="*/ 182 h 378"/>
                        <a:gd name="T38" fmla="*/ 114 w 153"/>
                        <a:gd name="T39" fmla="*/ 138 h 378"/>
                        <a:gd name="T40" fmla="*/ 120 w 153"/>
                        <a:gd name="T41" fmla="*/ 122 h 378"/>
                        <a:gd name="T42" fmla="*/ 123 w 153"/>
                        <a:gd name="T43" fmla="*/ 124 h 378"/>
                        <a:gd name="T44" fmla="*/ 149 w 153"/>
                        <a:gd name="T45" fmla="*/ 109 h 378"/>
                        <a:gd name="T46" fmla="*/ 152 w 153"/>
                        <a:gd name="T47" fmla="*/ 80 h 378"/>
                        <a:gd name="T48" fmla="*/ 110 w 153"/>
                        <a:gd name="T49" fmla="*/ 9 h 378"/>
                        <a:gd name="T50" fmla="*/ 81 w 153"/>
                        <a:gd name="T51" fmla="*/ 0 h 378"/>
                        <a:gd name="T52" fmla="*/ 87 w 153"/>
                        <a:gd name="T53" fmla="*/ 45 h 378"/>
                        <a:gd name="T54" fmla="*/ 81 w 153"/>
                        <a:gd name="T55" fmla="*/ 93 h 378"/>
                        <a:gd name="T56" fmla="*/ 69 w 153"/>
                        <a:gd name="T57" fmla="*/ 49 h 378"/>
                        <a:gd name="T58" fmla="*/ 45 w 153"/>
                        <a:gd name="T59" fmla="*/ 0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3"/>
                        <a:gd name="T91" fmla="*/ 0 h 378"/>
                        <a:gd name="T92" fmla="*/ 153 w 153"/>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3" h="378">
                          <a:moveTo>
                            <a:pt x="45" y="0"/>
                          </a:moveTo>
                          <a:lnTo>
                            <a:pt x="8" y="27"/>
                          </a:lnTo>
                          <a:lnTo>
                            <a:pt x="0" y="117"/>
                          </a:lnTo>
                          <a:lnTo>
                            <a:pt x="27" y="174"/>
                          </a:lnTo>
                          <a:lnTo>
                            <a:pt x="27" y="186"/>
                          </a:lnTo>
                          <a:lnTo>
                            <a:pt x="29" y="201"/>
                          </a:lnTo>
                          <a:lnTo>
                            <a:pt x="33" y="208"/>
                          </a:lnTo>
                          <a:lnTo>
                            <a:pt x="27" y="270"/>
                          </a:lnTo>
                          <a:lnTo>
                            <a:pt x="20" y="374"/>
                          </a:lnTo>
                          <a:lnTo>
                            <a:pt x="27" y="377"/>
                          </a:lnTo>
                          <a:lnTo>
                            <a:pt x="45" y="370"/>
                          </a:lnTo>
                          <a:lnTo>
                            <a:pt x="56" y="300"/>
                          </a:lnTo>
                          <a:lnTo>
                            <a:pt x="62" y="276"/>
                          </a:lnTo>
                          <a:lnTo>
                            <a:pt x="78" y="208"/>
                          </a:lnTo>
                          <a:lnTo>
                            <a:pt x="81" y="279"/>
                          </a:lnTo>
                          <a:lnTo>
                            <a:pt x="88" y="362"/>
                          </a:lnTo>
                          <a:lnTo>
                            <a:pt x="114" y="364"/>
                          </a:lnTo>
                          <a:lnTo>
                            <a:pt x="117" y="274"/>
                          </a:lnTo>
                          <a:lnTo>
                            <a:pt x="114" y="182"/>
                          </a:lnTo>
                          <a:lnTo>
                            <a:pt x="114" y="138"/>
                          </a:lnTo>
                          <a:lnTo>
                            <a:pt x="120" y="122"/>
                          </a:lnTo>
                          <a:lnTo>
                            <a:pt x="123" y="124"/>
                          </a:lnTo>
                          <a:lnTo>
                            <a:pt x="149" y="109"/>
                          </a:lnTo>
                          <a:lnTo>
                            <a:pt x="152" y="80"/>
                          </a:lnTo>
                          <a:lnTo>
                            <a:pt x="110" y="9"/>
                          </a:lnTo>
                          <a:lnTo>
                            <a:pt x="81" y="0"/>
                          </a:lnTo>
                          <a:lnTo>
                            <a:pt x="87" y="45"/>
                          </a:lnTo>
                          <a:lnTo>
                            <a:pt x="81" y="93"/>
                          </a:lnTo>
                          <a:lnTo>
                            <a:pt x="69" y="49"/>
                          </a:lnTo>
                          <a:lnTo>
                            <a:pt x="45" y="0"/>
                          </a:lnTo>
                        </a:path>
                      </a:pathLst>
                    </a:custGeom>
                    <a:solidFill>
                      <a:srgbClr val="5F3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61" name="Freeform 62"/>
                    <p:cNvSpPr>
                      <a:spLocks/>
                    </p:cNvSpPr>
                    <p:nvPr/>
                  </p:nvSpPr>
                  <p:spPr bwMode="auto">
                    <a:xfrm>
                      <a:off x="1485" y="2560"/>
                      <a:ext cx="36" cy="95"/>
                    </a:xfrm>
                    <a:custGeom>
                      <a:avLst/>
                      <a:gdLst>
                        <a:gd name="T0" fmla="*/ 14 w 36"/>
                        <a:gd name="T1" fmla="*/ 0 h 95"/>
                        <a:gd name="T2" fmla="*/ 20 w 36"/>
                        <a:gd name="T3" fmla="*/ 21 h 95"/>
                        <a:gd name="T4" fmla="*/ 19 w 36"/>
                        <a:gd name="T5" fmla="*/ 55 h 95"/>
                        <a:gd name="T6" fmla="*/ 0 w 36"/>
                        <a:gd name="T7" fmla="*/ 60 h 95"/>
                        <a:gd name="T8" fmla="*/ 19 w 36"/>
                        <a:gd name="T9" fmla="*/ 62 h 95"/>
                        <a:gd name="T10" fmla="*/ 22 w 36"/>
                        <a:gd name="T11" fmla="*/ 84 h 95"/>
                        <a:gd name="T12" fmla="*/ 35 w 36"/>
                        <a:gd name="T13" fmla="*/ 94 h 95"/>
                        <a:gd name="T14" fmla="*/ 30 w 36"/>
                        <a:gd name="T15" fmla="*/ 74 h 95"/>
                        <a:gd name="T16" fmla="*/ 26 w 36"/>
                        <a:gd name="T17" fmla="*/ 67 h 95"/>
                        <a:gd name="T18" fmla="*/ 25 w 36"/>
                        <a:gd name="T19" fmla="*/ 44 h 95"/>
                        <a:gd name="T20" fmla="*/ 14 w 36"/>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95"/>
                        <a:gd name="T35" fmla="*/ 36 w 36"/>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95">
                          <a:moveTo>
                            <a:pt x="14" y="0"/>
                          </a:moveTo>
                          <a:lnTo>
                            <a:pt x="20" y="21"/>
                          </a:lnTo>
                          <a:lnTo>
                            <a:pt x="19" y="55"/>
                          </a:lnTo>
                          <a:lnTo>
                            <a:pt x="0" y="60"/>
                          </a:lnTo>
                          <a:lnTo>
                            <a:pt x="19" y="62"/>
                          </a:lnTo>
                          <a:lnTo>
                            <a:pt x="22" y="84"/>
                          </a:lnTo>
                          <a:lnTo>
                            <a:pt x="35" y="94"/>
                          </a:lnTo>
                          <a:lnTo>
                            <a:pt x="30" y="74"/>
                          </a:lnTo>
                          <a:lnTo>
                            <a:pt x="26" y="67"/>
                          </a:lnTo>
                          <a:lnTo>
                            <a:pt x="25" y="44"/>
                          </a:lnTo>
                          <a:lnTo>
                            <a:pt x="14" y="0"/>
                          </a:lnTo>
                        </a:path>
                      </a:pathLst>
                    </a:custGeom>
                    <a:solidFill>
                      <a:srgbClr val="3F1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62" name="Freeform 63"/>
                    <p:cNvSpPr>
                      <a:spLocks/>
                    </p:cNvSpPr>
                    <p:nvPr/>
                  </p:nvSpPr>
                  <p:spPr bwMode="auto">
                    <a:xfrm>
                      <a:off x="1520" y="2565"/>
                      <a:ext cx="24" cy="23"/>
                    </a:xfrm>
                    <a:custGeom>
                      <a:avLst/>
                      <a:gdLst>
                        <a:gd name="T0" fmla="*/ 0 w 24"/>
                        <a:gd name="T1" fmla="*/ 22 h 23"/>
                        <a:gd name="T2" fmla="*/ 4 w 24"/>
                        <a:gd name="T3" fmla="*/ 0 h 23"/>
                        <a:gd name="T4" fmla="*/ 23 w 24"/>
                        <a:gd name="T5" fmla="*/ 16 h 23"/>
                        <a:gd name="T6" fmla="*/ 0 w 24"/>
                        <a:gd name="T7" fmla="*/ 22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4" y="0"/>
                          </a:lnTo>
                          <a:lnTo>
                            <a:pt x="23" y="16"/>
                          </a:lnTo>
                          <a:lnTo>
                            <a:pt x="0" y="22"/>
                          </a:lnTo>
                        </a:path>
                      </a:pathLst>
                    </a:custGeom>
                    <a:solidFill>
                      <a:srgbClr val="FFDFB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grpSp>
            <p:nvGrpSpPr>
              <p:cNvPr id="1146" name="Group 64"/>
              <p:cNvGrpSpPr>
                <a:grpSpLocks/>
              </p:cNvGrpSpPr>
              <p:nvPr/>
            </p:nvGrpSpPr>
            <p:grpSpPr bwMode="auto">
              <a:xfrm>
                <a:off x="1519" y="2453"/>
                <a:ext cx="81" cy="192"/>
                <a:chOff x="1519" y="2453"/>
                <a:chExt cx="81" cy="192"/>
              </a:xfrm>
            </p:grpSpPr>
            <p:grpSp>
              <p:nvGrpSpPr>
                <p:cNvPr id="1147" name="Group 65"/>
                <p:cNvGrpSpPr>
                  <a:grpSpLocks/>
                </p:cNvGrpSpPr>
                <p:nvPr/>
              </p:nvGrpSpPr>
              <p:grpSpPr bwMode="auto">
                <a:xfrm>
                  <a:off x="1519" y="2453"/>
                  <a:ext cx="62" cy="72"/>
                  <a:chOff x="1519" y="2453"/>
                  <a:chExt cx="62" cy="72"/>
                </a:xfrm>
              </p:grpSpPr>
              <p:grpSp>
                <p:nvGrpSpPr>
                  <p:cNvPr id="1149" name="Group 66"/>
                  <p:cNvGrpSpPr>
                    <a:grpSpLocks/>
                  </p:cNvGrpSpPr>
                  <p:nvPr/>
                </p:nvGrpSpPr>
                <p:grpSpPr bwMode="auto">
                  <a:xfrm>
                    <a:off x="1519" y="2454"/>
                    <a:ext cx="62" cy="71"/>
                    <a:chOff x="1519" y="2454"/>
                    <a:chExt cx="62" cy="71"/>
                  </a:xfrm>
                </p:grpSpPr>
                <p:sp>
                  <p:nvSpPr>
                    <p:cNvPr id="1151" name="Freeform 67"/>
                    <p:cNvSpPr>
                      <a:spLocks/>
                    </p:cNvSpPr>
                    <p:nvPr/>
                  </p:nvSpPr>
                  <p:spPr bwMode="auto">
                    <a:xfrm>
                      <a:off x="1519" y="2454"/>
                      <a:ext cx="44" cy="71"/>
                    </a:xfrm>
                    <a:custGeom>
                      <a:avLst/>
                      <a:gdLst>
                        <a:gd name="T0" fmla="*/ 40 w 44"/>
                        <a:gd name="T1" fmla="*/ 8 h 71"/>
                        <a:gd name="T2" fmla="*/ 43 w 44"/>
                        <a:gd name="T3" fmla="*/ 22 h 71"/>
                        <a:gd name="T4" fmla="*/ 40 w 44"/>
                        <a:gd name="T5" fmla="*/ 25 h 71"/>
                        <a:gd name="T6" fmla="*/ 43 w 44"/>
                        <a:gd name="T7" fmla="*/ 30 h 71"/>
                        <a:gd name="T8" fmla="*/ 40 w 44"/>
                        <a:gd name="T9" fmla="*/ 32 h 71"/>
                        <a:gd name="T10" fmla="*/ 40 w 44"/>
                        <a:gd name="T11" fmla="*/ 41 h 71"/>
                        <a:gd name="T12" fmla="*/ 40 w 44"/>
                        <a:gd name="T13" fmla="*/ 47 h 71"/>
                        <a:gd name="T14" fmla="*/ 40 w 44"/>
                        <a:gd name="T15" fmla="*/ 50 h 71"/>
                        <a:gd name="T16" fmla="*/ 37 w 44"/>
                        <a:gd name="T17" fmla="*/ 55 h 71"/>
                        <a:gd name="T18" fmla="*/ 34 w 44"/>
                        <a:gd name="T19" fmla="*/ 60 h 71"/>
                        <a:gd name="T20" fmla="*/ 34 w 44"/>
                        <a:gd name="T21" fmla="*/ 61 h 71"/>
                        <a:gd name="T22" fmla="*/ 27 w 44"/>
                        <a:gd name="T23" fmla="*/ 70 h 71"/>
                        <a:gd name="T24" fmla="*/ 4 w 44"/>
                        <a:gd name="T25" fmla="*/ 60 h 71"/>
                        <a:gd name="T26" fmla="*/ 4 w 44"/>
                        <a:gd name="T27" fmla="*/ 43 h 71"/>
                        <a:gd name="T28" fmla="*/ 4 w 44"/>
                        <a:gd name="T29" fmla="*/ 41 h 71"/>
                        <a:gd name="T30" fmla="*/ 1 w 44"/>
                        <a:gd name="T31" fmla="*/ 37 h 71"/>
                        <a:gd name="T32" fmla="*/ 0 w 44"/>
                        <a:gd name="T33" fmla="*/ 32 h 71"/>
                        <a:gd name="T34" fmla="*/ 0 w 44"/>
                        <a:gd name="T35" fmla="*/ 25 h 71"/>
                        <a:gd name="T36" fmla="*/ 1 w 44"/>
                        <a:gd name="T37" fmla="*/ 22 h 71"/>
                        <a:gd name="T38" fmla="*/ 1 w 44"/>
                        <a:gd name="T39" fmla="*/ 20 h 71"/>
                        <a:gd name="T40" fmla="*/ 1 w 44"/>
                        <a:gd name="T41" fmla="*/ 14 h 71"/>
                        <a:gd name="T42" fmla="*/ 1 w 44"/>
                        <a:gd name="T43" fmla="*/ 13 h 71"/>
                        <a:gd name="T44" fmla="*/ 4 w 44"/>
                        <a:gd name="T45" fmla="*/ 7 h 71"/>
                        <a:gd name="T46" fmla="*/ 4 w 44"/>
                        <a:gd name="T47" fmla="*/ 4 h 71"/>
                        <a:gd name="T48" fmla="*/ 8 w 44"/>
                        <a:gd name="T49" fmla="*/ 0 h 71"/>
                        <a:gd name="T50" fmla="*/ 14 w 44"/>
                        <a:gd name="T51" fmla="*/ 0 h 71"/>
                        <a:gd name="T52" fmla="*/ 19 w 44"/>
                        <a:gd name="T53" fmla="*/ 0 h 71"/>
                        <a:gd name="T54" fmla="*/ 23 w 44"/>
                        <a:gd name="T55" fmla="*/ 0 h 71"/>
                        <a:gd name="T56" fmla="*/ 27 w 44"/>
                        <a:gd name="T57" fmla="*/ 0 h 71"/>
                        <a:gd name="T58" fmla="*/ 33 w 44"/>
                        <a:gd name="T59" fmla="*/ 0 h 71"/>
                        <a:gd name="T60" fmla="*/ 37 w 44"/>
                        <a:gd name="T61" fmla="*/ 1 h 71"/>
                        <a:gd name="T62" fmla="*/ 37 w 44"/>
                        <a:gd name="T63" fmla="*/ 4 h 71"/>
                        <a:gd name="T64" fmla="*/ 40 w 44"/>
                        <a:gd name="T65" fmla="*/ 7 h 71"/>
                        <a:gd name="T66" fmla="*/ 40 w 44"/>
                        <a:gd name="T67" fmla="*/ 8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
                        <a:gd name="T103" fmla="*/ 0 h 71"/>
                        <a:gd name="T104" fmla="*/ 44 w 4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 h="71">
                          <a:moveTo>
                            <a:pt x="40" y="8"/>
                          </a:moveTo>
                          <a:lnTo>
                            <a:pt x="43" y="22"/>
                          </a:lnTo>
                          <a:lnTo>
                            <a:pt x="40" y="25"/>
                          </a:lnTo>
                          <a:lnTo>
                            <a:pt x="43" y="30"/>
                          </a:lnTo>
                          <a:lnTo>
                            <a:pt x="40" y="32"/>
                          </a:lnTo>
                          <a:lnTo>
                            <a:pt x="40" y="41"/>
                          </a:lnTo>
                          <a:lnTo>
                            <a:pt x="40" y="47"/>
                          </a:lnTo>
                          <a:lnTo>
                            <a:pt x="40" y="50"/>
                          </a:lnTo>
                          <a:lnTo>
                            <a:pt x="37" y="55"/>
                          </a:lnTo>
                          <a:lnTo>
                            <a:pt x="34" y="60"/>
                          </a:lnTo>
                          <a:lnTo>
                            <a:pt x="34" y="61"/>
                          </a:lnTo>
                          <a:lnTo>
                            <a:pt x="27" y="70"/>
                          </a:lnTo>
                          <a:lnTo>
                            <a:pt x="4" y="60"/>
                          </a:lnTo>
                          <a:lnTo>
                            <a:pt x="4" y="43"/>
                          </a:lnTo>
                          <a:lnTo>
                            <a:pt x="4" y="41"/>
                          </a:lnTo>
                          <a:lnTo>
                            <a:pt x="1" y="37"/>
                          </a:lnTo>
                          <a:lnTo>
                            <a:pt x="0" y="32"/>
                          </a:lnTo>
                          <a:lnTo>
                            <a:pt x="0" y="25"/>
                          </a:lnTo>
                          <a:lnTo>
                            <a:pt x="1" y="22"/>
                          </a:lnTo>
                          <a:lnTo>
                            <a:pt x="1" y="20"/>
                          </a:lnTo>
                          <a:lnTo>
                            <a:pt x="1" y="14"/>
                          </a:lnTo>
                          <a:lnTo>
                            <a:pt x="1" y="13"/>
                          </a:lnTo>
                          <a:lnTo>
                            <a:pt x="4" y="7"/>
                          </a:lnTo>
                          <a:lnTo>
                            <a:pt x="4" y="4"/>
                          </a:lnTo>
                          <a:lnTo>
                            <a:pt x="8" y="0"/>
                          </a:lnTo>
                          <a:lnTo>
                            <a:pt x="14" y="0"/>
                          </a:lnTo>
                          <a:lnTo>
                            <a:pt x="19" y="0"/>
                          </a:lnTo>
                          <a:lnTo>
                            <a:pt x="23" y="0"/>
                          </a:lnTo>
                          <a:lnTo>
                            <a:pt x="27" y="0"/>
                          </a:lnTo>
                          <a:lnTo>
                            <a:pt x="33" y="0"/>
                          </a:lnTo>
                          <a:lnTo>
                            <a:pt x="37" y="1"/>
                          </a:lnTo>
                          <a:lnTo>
                            <a:pt x="37" y="4"/>
                          </a:lnTo>
                          <a:lnTo>
                            <a:pt x="40" y="7"/>
                          </a:lnTo>
                          <a:lnTo>
                            <a:pt x="40" y="8"/>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52" name="Group 68"/>
                    <p:cNvGrpSpPr>
                      <a:grpSpLocks/>
                    </p:cNvGrpSpPr>
                    <p:nvPr/>
                  </p:nvGrpSpPr>
                  <p:grpSpPr bwMode="auto">
                    <a:xfrm>
                      <a:off x="1525" y="2476"/>
                      <a:ext cx="56" cy="42"/>
                      <a:chOff x="1525" y="2476"/>
                      <a:chExt cx="56" cy="42"/>
                    </a:xfrm>
                  </p:grpSpPr>
                  <p:sp>
                    <p:nvSpPr>
                      <p:cNvPr id="1153" name="Freeform 69"/>
                      <p:cNvSpPr>
                        <a:spLocks/>
                      </p:cNvSpPr>
                      <p:nvPr/>
                    </p:nvSpPr>
                    <p:spPr bwMode="auto">
                      <a:xfrm>
                        <a:off x="1539" y="2476"/>
                        <a:ext cx="24" cy="24"/>
                      </a:xfrm>
                      <a:custGeom>
                        <a:avLst/>
                        <a:gdLst>
                          <a:gd name="T0" fmla="*/ 0 w 24"/>
                          <a:gd name="T1" fmla="*/ 0 h 24"/>
                          <a:gd name="T2" fmla="*/ 12 w 24"/>
                          <a:gd name="T3" fmla="*/ 0 h 24"/>
                          <a:gd name="T4" fmla="*/ 14 w 24"/>
                          <a:gd name="T5" fmla="*/ 0 h 24"/>
                          <a:gd name="T6" fmla="*/ 18 w 24"/>
                          <a:gd name="T7" fmla="*/ 12 h 24"/>
                          <a:gd name="T8" fmla="*/ 23 w 24"/>
                          <a:gd name="T9" fmla="*/ 12 h 24"/>
                          <a:gd name="T10" fmla="*/ 18 w 24"/>
                          <a:gd name="T11" fmla="*/ 12 h 24"/>
                          <a:gd name="T12" fmla="*/ 18 w 24"/>
                          <a:gd name="T13" fmla="*/ 23 h 24"/>
                          <a:gd name="T14" fmla="*/ 12 w 24"/>
                          <a:gd name="T15" fmla="*/ 23 h 24"/>
                          <a:gd name="T16" fmla="*/ 2 w 24"/>
                          <a:gd name="T17" fmla="*/ 23 h 24"/>
                          <a:gd name="T18" fmla="*/ 7 w 24"/>
                          <a:gd name="T19" fmla="*/ 23 h 24"/>
                          <a:gd name="T20" fmla="*/ 2 w 24"/>
                          <a:gd name="T21" fmla="*/ 12 h 24"/>
                          <a:gd name="T22" fmla="*/ 0 w 24"/>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0" y="0"/>
                            </a:moveTo>
                            <a:lnTo>
                              <a:pt x="12" y="0"/>
                            </a:lnTo>
                            <a:lnTo>
                              <a:pt x="14" y="0"/>
                            </a:lnTo>
                            <a:lnTo>
                              <a:pt x="18" y="12"/>
                            </a:lnTo>
                            <a:lnTo>
                              <a:pt x="23" y="12"/>
                            </a:lnTo>
                            <a:lnTo>
                              <a:pt x="18" y="12"/>
                            </a:lnTo>
                            <a:lnTo>
                              <a:pt x="18" y="23"/>
                            </a:lnTo>
                            <a:lnTo>
                              <a:pt x="12" y="23"/>
                            </a:lnTo>
                            <a:lnTo>
                              <a:pt x="2" y="23"/>
                            </a:lnTo>
                            <a:lnTo>
                              <a:pt x="7" y="23"/>
                            </a:lnTo>
                            <a:lnTo>
                              <a:pt x="2" y="12"/>
                            </a:lnTo>
                            <a:lnTo>
                              <a:pt x="0" y="0"/>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54" name="Freeform 70"/>
                      <p:cNvSpPr>
                        <a:spLocks/>
                      </p:cNvSpPr>
                      <p:nvPr/>
                    </p:nvSpPr>
                    <p:spPr bwMode="auto">
                      <a:xfrm>
                        <a:off x="1557" y="2493"/>
                        <a:ext cx="24" cy="25"/>
                      </a:xfrm>
                      <a:custGeom>
                        <a:avLst/>
                        <a:gdLst>
                          <a:gd name="T0" fmla="*/ 0 w 24"/>
                          <a:gd name="T1" fmla="*/ 0 h 25"/>
                          <a:gd name="T2" fmla="*/ 23 w 24"/>
                          <a:gd name="T3" fmla="*/ 0 h 25"/>
                          <a:gd name="T4" fmla="*/ 23 w 24"/>
                          <a:gd name="T5" fmla="*/ 24 h 25"/>
                          <a:gd name="T6" fmla="*/ 0 w 24"/>
                          <a:gd name="T7" fmla="*/ 0 h 25"/>
                          <a:gd name="T8" fmla="*/ 0 60000 65536"/>
                          <a:gd name="T9" fmla="*/ 0 60000 65536"/>
                          <a:gd name="T10" fmla="*/ 0 60000 65536"/>
                          <a:gd name="T11" fmla="*/ 0 60000 65536"/>
                          <a:gd name="T12" fmla="*/ 0 w 24"/>
                          <a:gd name="T13" fmla="*/ 0 h 25"/>
                          <a:gd name="T14" fmla="*/ 24 w 24"/>
                          <a:gd name="T15" fmla="*/ 25 h 25"/>
                        </a:gdLst>
                        <a:ahLst/>
                        <a:cxnLst>
                          <a:cxn ang="T8">
                            <a:pos x="T0" y="T1"/>
                          </a:cxn>
                          <a:cxn ang="T9">
                            <a:pos x="T2" y="T3"/>
                          </a:cxn>
                          <a:cxn ang="T10">
                            <a:pos x="T4" y="T5"/>
                          </a:cxn>
                          <a:cxn ang="T11">
                            <a:pos x="T6" y="T7"/>
                          </a:cxn>
                        </a:cxnLst>
                        <a:rect l="T12" t="T13" r="T14" b="T15"/>
                        <a:pathLst>
                          <a:path w="24" h="25">
                            <a:moveTo>
                              <a:pt x="0" y="0"/>
                            </a:moveTo>
                            <a:lnTo>
                              <a:pt x="23" y="0"/>
                            </a:lnTo>
                            <a:lnTo>
                              <a:pt x="23" y="24"/>
                            </a:lnTo>
                            <a:lnTo>
                              <a:pt x="0" y="0"/>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55" name="Freeform 71"/>
                      <p:cNvSpPr>
                        <a:spLocks/>
                      </p:cNvSpPr>
                      <p:nvPr/>
                    </p:nvSpPr>
                    <p:spPr bwMode="auto">
                      <a:xfrm>
                        <a:off x="1525" y="2493"/>
                        <a:ext cx="24" cy="25"/>
                      </a:xfrm>
                      <a:custGeom>
                        <a:avLst/>
                        <a:gdLst>
                          <a:gd name="T0" fmla="*/ 0 w 24"/>
                          <a:gd name="T1" fmla="*/ 3 h 25"/>
                          <a:gd name="T2" fmla="*/ 1 w 24"/>
                          <a:gd name="T3" fmla="*/ 3 h 25"/>
                          <a:gd name="T4" fmla="*/ 8 w 24"/>
                          <a:gd name="T5" fmla="*/ 16 h 25"/>
                          <a:gd name="T6" fmla="*/ 23 w 24"/>
                          <a:gd name="T7" fmla="*/ 24 h 25"/>
                          <a:gd name="T8" fmla="*/ 7 w 24"/>
                          <a:gd name="T9" fmla="*/ 19 h 25"/>
                          <a:gd name="T10" fmla="*/ 1 w 24"/>
                          <a:gd name="T11" fmla="*/ 13 h 25"/>
                          <a:gd name="T12" fmla="*/ 0 w 24"/>
                          <a:gd name="T13" fmla="*/ 13 h 25"/>
                          <a:gd name="T14" fmla="*/ 0 w 24"/>
                          <a:gd name="T15" fmla="*/ 0 h 25"/>
                          <a:gd name="T16" fmla="*/ 0 w 24"/>
                          <a:gd name="T17" fmla="*/ 3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5"/>
                          <a:gd name="T29" fmla="*/ 24 w 24"/>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5">
                            <a:moveTo>
                              <a:pt x="0" y="3"/>
                            </a:moveTo>
                            <a:lnTo>
                              <a:pt x="1" y="3"/>
                            </a:lnTo>
                            <a:lnTo>
                              <a:pt x="8" y="16"/>
                            </a:lnTo>
                            <a:lnTo>
                              <a:pt x="23" y="24"/>
                            </a:lnTo>
                            <a:lnTo>
                              <a:pt x="7" y="19"/>
                            </a:lnTo>
                            <a:lnTo>
                              <a:pt x="1" y="13"/>
                            </a:lnTo>
                            <a:lnTo>
                              <a:pt x="0" y="13"/>
                            </a:lnTo>
                            <a:lnTo>
                              <a:pt x="0" y="0"/>
                            </a:lnTo>
                            <a:lnTo>
                              <a:pt x="0" y="3"/>
                            </a:lnTo>
                          </a:path>
                        </a:pathLst>
                      </a:custGeom>
                      <a:solidFill>
                        <a:srgbClr val="7F5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sp>
                <p:nvSpPr>
                  <p:cNvPr id="1150" name="Freeform 72"/>
                  <p:cNvSpPr>
                    <a:spLocks/>
                  </p:cNvSpPr>
                  <p:nvPr/>
                </p:nvSpPr>
                <p:spPr bwMode="auto">
                  <a:xfrm>
                    <a:off x="1519" y="2453"/>
                    <a:ext cx="48" cy="45"/>
                  </a:xfrm>
                  <a:custGeom>
                    <a:avLst/>
                    <a:gdLst>
                      <a:gd name="T0" fmla="*/ 7 w 48"/>
                      <a:gd name="T1" fmla="*/ 44 h 45"/>
                      <a:gd name="T2" fmla="*/ 4 w 48"/>
                      <a:gd name="T3" fmla="*/ 38 h 45"/>
                      <a:gd name="T4" fmla="*/ 1 w 48"/>
                      <a:gd name="T5" fmla="*/ 30 h 45"/>
                      <a:gd name="T6" fmla="*/ 0 w 48"/>
                      <a:gd name="T7" fmla="*/ 23 h 45"/>
                      <a:gd name="T8" fmla="*/ 0 w 48"/>
                      <a:gd name="T9" fmla="*/ 14 h 45"/>
                      <a:gd name="T10" fmla="*/ 1 w 48"/>
                      <a:gd name="T11" fmla="*/ 7 h 45"/>
                      <a:gd name="T12" fmla="*/ 7 w 48"/>
                      <a:gd name="T13" fmla="*/ 4 h 45"/>
                      <a:gd name="T14" fmla="*/ 10 w 48"/>
                      <a:gd name="T15" fmla="*/ 1 h 45"/>
                      <a:gd name="T16" fmla="*/ 21 w 48"/>
                      <a:gd name="T17" fmla="*/ 0 h 45"/>
                      <a:gd name="T18" fmla="*/ 31 w 48"/>
                      <a:gd name="T19" fmla="*/ 1 h 45"/>
                      <a:gd name="T20" fmla="*/ 38 w 48"/>
                      <a:gd name="T21" fmla="*/ 4 h 45"/>
                      <a:gd name="T22" fmla="*/ 44 w 48"/>
                      <a:gd name="T23" fmla="*/ 4 h 45"/>
                      <a:gd name="T24" fmla="*/ 47 w 48"/>
                      <a:gd name="T25" fmla="*/ 4 h 45"/>
                      <a:gd name="T26" fmla="*/ 44 w 48"/>
                      <a:gd name="T27" fmla="*/ 7 h 45"/>
                      <a:gd name="T28" fmla="*/ 40 w 48"/>
                      <a:gd name="T29" fmla="*/ 11 h 45"/>
                      <a:gd name="T30" fmla="*/ 40 w 48"/>
                      <a:gd name="T31" fmla="*/ 14 h 45"/>
                      <a:gd name="T32" fmla="*/ 38 w 48"/>
                      <a:gd name="T33" fmla="*/ 11 h 45"/>
                      <a:gd name="T34" fmla="*/ 31 w 48"/>
                      <a:gd name="T35" fmla="*/ 8 h 45"/>
                      <a:gd name="T36" fmla="*/ 26 w 48"/>
                      <a:gd name="T37" fmla="*/ 8 h 45"/>
                      <a:gd name="T38" fmla="*/ 21 w 48"/>
                      <a:gd name="T39" fmla="*/ 8 h 45"/>
                      <a:gd name="T40" fmla="*/ 16 w 48"/>
                      <a:gd name="T41" fmla="*/ 8 h 45"/>
                      <a:gd name="T42" fmla="*/ 18 w 48"/>
                      <a:gd name="T43" fmla="*/ 11 h 45"/>
                      <a:gd name="T44" fmla="*/ 18 w 48"/>
                      <a:gd name="T45" fmla="*/ 14 h 45"/>
                      <a:gd name="T46" fmla="*/ 16 w 48"/>
                      <a:gd name="T47" fmla="*/ 16 h 45"/>
                      <a:gd name="T48" fmla="*/ 14 w 48"/>
                      <a:gd name="T49" fmla="*/ 21 h 45"/>
                      <a:gd name="T50" fmla="*/ 10 w 48"/>
                      <a:gd name="T51" fmla="*/ 24 h 45"/>
                      <a:gd name="T52" fmla="*/ 10 w 48"/>
                      <a:gd name="T53" fmla="*/ 30 h 45"/>
                      <a:gd name="T54" fmla="*/ 8 w 48"/>
                      <a:gd name="T55" fmla="*/ 28 h 45"/>
                      <a:gd name="T56" fmla="*/ 8 w 48"/>
                      <a:gd name="T57" fmla="*/ 24 h 45"/>
                      <a:gd name="T58" fmla="*/ 7 w 48"/>
                      <a:gd name="T59" fmla="*/ 23 h 45"/>
                      <a:gd name="T60" fmla="*/ 1 w 48"/>
                      <a:gd name="T61" fmla="*/ 24 h 45"/>
                      <a:gd name="T62" fmla="*/ 4 w 48"/>
                      <a:gd name="T63" fmla="*/ 35 h 45"/>
                      <a:gd name="T64" fmla="*/ 4 w 48"/>
                      <a:gd name="T65" fmla="*/ 38 h 45"/>
                      <a:gd name="T66" fmla="*/ 7 w 48"/>
                      <a:gd name="T67" fmla="*/ 44 h 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
                      <a:gd name="T103" fmla="*/ 0 h 45"/>
                      <a:gd name="T104" fmla="*/ 48 w 48"/>
                      <a:gd name="T105" fmla="*/ 45 h 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 h="45">
                        <a:moveTo>
                          <a:pt x="7" y="44"/>
                        </a:moveTo>
                        <a:lnTo>
                          <a:pt x="4" y="38"/>
                        </a:lnTo>
                        <a:lnTo>
                          <a:pt x="1" y="30"/>
                        </a:lnTo>
                        <a:lnTo>
                          <a:pt x="0" y="23"/>
                        </a:lnTo>
                        <a:lnTo>
                          <a:pt x="0" y="14"/>
                        </a:lnTo>
                        <a:lnTo>
                          <a:pt x="1" y="7"/>
                        </a:lnTo>
                        <a:lnTo>
                          <a:pt x="7" y="4"/>
                        </a:lnTo>
                        <a:lnTo>
                          <a:pt x="10" y="1"/>
                        </a:lnTo>
                        <a:lnTo>
                          <a:pt x="21" y="0"/>
                        </a:lnTo>
                        <a:lnTo>
                          <a:pt x="31" y="1"/>
                        </a:lnTo>
                        <a:lnTo>
                          <a:pt x="38" y="4"/>
                        </a:lnTo>
                        <a:lnTo>
                          <a:pt x="44" y="4"/>
                        </a:lnTo>
                        <a:lnTo>
                          <a:pt x="47" y="4"/>
                        </a:lnTo>
                        <a:lnTo>
                          <a:pt x="44" y="7"/>
                        </a:lnTo>
                        <a:lnTo>
                          <a:pt x="40" y="11"/>
                        </a:lnTo>
                        <a:lnTo>
                          <a:pt x="40" y="14"/>
                        </a:lnTo>
                        <a:lnTo>
                          <a:pt x="38" y="11"/>
                        </a:lnTo>
                        <a:lnTo>
                          <a:pt x="31" y="8"/>
                        </a:lnTo>
                        <a:lnTo>
                          <a:pt x="26" y="8"/>
                        </a:lnTo>
                        <a:lnTo>
                          <a:pt x="21" y="8"/>
                        </a:lnTo>
                        <a:lnTo>
                          <a:pt x="16" y="8"/>
                        </a:lnTo>
                        <a:lnTo>
                          <a:pt x="18" y="11"/>
                        </a:lnTo>
                        <a:lnTo>
                          <a:pt x="18" y="14"/>
                        </a:lnTo>
                        <a:lnTo>
                          <a:pt x="16" y="16"/>
                        </a:lnTo>
                        <a:lnTo>
                          <a:pt x="14" y="21"/>
                        </a:lnTo>
                        <a:lnTo>
                          <a:pt x="10" y="24"/>
                        </a:lnTo>
                        <a:lnTo>
                          <a:pt x="10" y="30"/>
                        </a:lnTo>
                        <a:lnTo>
                          <a:pt x="8" y="28"/>
                        </a:lnTo>
                        <a:lnTo>
                          <a:pt x="8" y="24"/>
                        </a:lnTo>
                        <a:lnTo>
                          <a:pt x="7" y="23"/>
                        </a:lnTo>
                        <a:lnTo>
                          <a:pt x="1" y="24"/>
                        </a:lnTo>
                        <a:lnTo>
                          <a:pt x="4" y="35"/>
                        </a:lnTo>
                        <a:lnTo>
                          <a:pt x="4" y="38"/>
                        </a:lnTo>
                        <a:lnTo>
                          <a:pt x="7" y="44"/>
                        </a:lnTo>
                      </a:path>
                    </a:pathLst>
                  </a:custGeom>
                  <a:solidFill>
                    <a:srgbClr val="BF7F1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48" name="Freeform 73"/>
                <p:cNvSpPr>
                  <a:spLocks/>
                </p:cNvSpPr>
                <p:nvPr/>
              </p:nvSpPr>
              <p:spPr bwMode="auto">
                <a:xfrm>
                  <a:off x="1559" y="2621"/>
                  <a:ext cx="41" cy="24"/>
                </a:xfrm>
                <a:custGeom>
                  <a:avLst/>
                  <a:gdLst>
                    <a:gd name="T0" fmla="*/ 40 w 41"/>
                    <a:gd name="T1" fmla="*/ 20 h 24"/>
                    <a:gd name="T2" fmla="*/ 30 w 41"/>
                    <a:gd name="T3" fmla="*/ 23 h 24"/>
                    <a:gd name="T4" fmla="*/ 17 w 41"/>
                    <a:gd name="T5" fmla="*/ 23 h 24"/>
                    <a:gd name="T6" fmla="*/ 7 w 41"/>
                    <a:gd name="T7" fmla="*/ 16 h 24"/>
                    <a:gd name="T8" fmla="*/ 0 w 41"/>
                    <a:gd name="T9" fmla="*/ 1 h 24"/>
                    <a:gd name="T10" fmla="*/ 17 w 41"/>
                    <a:gd name="T11" fmla="*/ 4 h 24"/>
                    <a:gd name="T12" fmla="*/ 17 w 41"/>
                    <a:gd name="T13" fmla="*/ 0 h 24"/>
                    <a:gd name="T14" fmla="*/ 24 w 41"/>
                    <a:gd name="T15" fmla="*/ 0 h 24"/>
                    <a:gd name="T16" fmla="*/ 34 w 41"/>
                    <a:gd name="T17" fmla="*/ 4 h 24"/>
                    <a:gd name="T18" fmla="*/ 37 w 41"/>
                    <a:gd name="T19" fmla="*/ 4 h 24"/>
                    <a:gd name="T20" fmla="*/ 40 w 41"/>
                    <a:gd name="T21" fmla="*/ 2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24"/>
                    <a:gd name="T35" fmla="*/ 41 w 41"/>
                    <a:gd name="T36" fmla="*/ 24 h 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24">
                      <a:moveTo>
                        <a:pt x="40" y="20"/>
                      </a:moveTo>
                      <a:lnTo>
                        <a:pt x="30" y="23"/>
                      </a:lnTo>
                      <a:lnTo>
                        <a:pt x="17" y="23"/>
                      </a:lnTo>
                      <a:lnTo>
                        <a:pt x="7" y="16"/>
                      </a:lnTo>
                      <a:lnTo>
                        <a:pt x="0" y="1"/>
                      </a:lnTo>
                      <a:lnTo>
                        <a:pt x="17" y="4"/>
                      </a:lnTo>
                      <a:lnTo>
                        <a:pt x="17" y="0"/>
                      </a:lnTo>
                      <a:lnTo>
                        <a:pt x="24" y="0"/>
                      </a:lnTo>
                      <a:lnTo>
                        <a:pt x="34" y="4"/>
                      </a:lnTo>
                      <a:lnTo>
                        <a:pt x="37" y="4"/>
                      </a:lnTo>
                      <a:lnTo>
                        <a:pt x="40" y="20"/>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nvGrpSpPr>
            <p:cNvPr id="1072" name="Group 74"/>
            <p:cNvGrpSpPr>
              <a:grpSpLocks/>
            </p:cNvGrpSpPr>
            <p:nvPr/>
          </p:nvGrpSpPr>
          <p:grpSpPr bwMode="auto">
            <a:xfrm>
              <a:off x="1081" y="2471"/>
              <a:ext cx="102" cy="455"/>
              <a:chOff x="1081" y="2471"/>
              <a:chExt cx="102" cy="455"/>
            </a:xfrm>
          </p:grpSpPr>
          <p:grpSp>
            <p:nvGrpSpPr>
              <p:cNvPr id="1126" name="Group 75"/>
              <p:cNvGrpSpPr>
                <a:grpSpLocks/>
              </p:cNvGrpSpPr>
              <p:nvPr/>
            </p:nvGrpSpPr>
            <p:grpSpPr bwMode="auto">
              <a:xfrm>
                <a:off x="1081" y="2613"/>
                <a:ext cx="97" cy="133"/>
                <a:chOff x="1081" y="2613"/>
                <a:chExt cx="97" cy="133"/>
              </a:xfrm>
            </p:grpSpPr>
            <p:sp>
              <p:nvSpPr>
                <p:cNvPr id="1143" name="Freeform 76"/>
                <p:cNvSpPr>
                  <a:spLocks/>
                </p:cNvSpPr>
                <p:nvPr/>
              </p:nvSpPr>
              <p:spPr bwMode="auto">
                <a:xfrm>
                  <a:off x="1081" y="2619"/>
                  <a:ext cx="25" cy="127"/>
                </a:xfrm>
                <a:custGeom>
                  <a:avLst/>
                  <a:gdLst>
                    <a:gd name="T0" fmla="*/ 1 w 25"/>
                    <a:gd name="T1" fmla="*/ 0 h 127"/>
                    <a:gd name="T2" fmla="*/ 0 w 25"/>
                    <a:gd name="T3" fmla="*/ 27 h 127"/>
                    <a:gd name="T4" fmla="*/ 4 w 25"/>
                    <a:gd name="T5" fmla="*/ 67 h 127"/>
                    <a:gd name="T6" fmla="*/ 7 w 25"/>
                    <a:gd name="T7" fmla="*/ 98 h 127"/>
                    <a:gd name="T8" fmla="*/ 14 w 25"/>
                    <a:gd name="T9" fmla="*/ 120 h 127"/>
                    <a:gd name="T10" fmla="*/ 15 w 25"/>
                    <a:gd name="T11" fmla="*/ 126 h 127"/>
                    <a:gd name="T12" fmla="*/ 18 w 25"/>
                    <a:gd name="T13" fmla="*/ 117 h 127"/>
                    <a:gd name="T14" fmla="*/ 18 w 25"/>
                    <a:gd name="T15" fmla="*/ 104 h 127"/>
                    <a:gd name="T16" fmla="*/ 24 w 25"/>
                    <a:gd name="T17" fmla="*/ 98 h 127"/>
                    <a:gd name="T18" fmla="*/ 15 w 25"/>
                    <a:gd name="T19" fmla="*/ 88 h 127"/>
                    <a:gd name="T20" fmla="*/ 10 w 25"/>
                    <a:gd name="T21" fmla="*/ 81 h 127"/>
                    <a:gd name="T22" fmla="*/ 14 w 25"/>
                    <a:gd name="T23" fmla="*/ 25 h 127"/>
                    <a:gd name="T24" fmla="*/ 15 w 25"/>
                    <a:gd name="T25" fmla="*/ 1 h 127"/>
                    <a:gd name="T26" fmla="*/ 1 w 25"/>
                    <a:gd name="T27" fmla="*/ 0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127"/>
                    <a:gd name="T44" fmla="*/ 25 w 25"/>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127">
                      <a:moveTo>
                        <a:pt x="1" y="0"/>
                      </a:moveTo>
                      <a:lnTo>
                        <a:pt x="0" y="27"/>
                      </a:lnTo>
                      <a:lnTo>
                        <a:pt x="4" y="67"/>
                      </a:lnTo>
                      <a:lnTo>
                        <a:pt x="7" y="98"/>
                      </a:lnTo>
                      <a:lnTo>
                        <a:pt x="14" y="120"/>
                      </a:lnTo>
                      <a:lnTo>
                        <a:pt x="15" y="126"/>
                      </a:lnTo>
                      <a:lnTo>
                        <a:pt x="18" y="117"/>
                      </a:lnTo>
                      <a:lnTo>
                        <a:pt x="18" y="104"/>
                      </a:lnTo>
                      <a:lnTo>
                        <a:pt x="24" y="98"/>
                      </a:lnTo>
                      <a:lnTo>
                        <a:pt x="15" y="88"/>
                      </a:lnTo>
                      <a:lnTo>
                        <a:pt x="10" y="81"/>
                      </a:lnTo>
                      <a:lnTo>
                        <a:pt x="14" y="25"/>
                      </a:lnTo>
                      <a:lnTo>
                        <a:pt x="15" y="1"/>
                      </a:lnTo>
                      <a:lnTo>
                        <a:pt x="1" y="0"/>
                      </a:lnTo>
                    </a:path>
                  </a:pathLst>
                </a:custGeom>
                <a:solidFill>
                  <a:srgbClr val="FFB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44" name="Freeform 77"/>
                <p:cNvSpPr>
                  <a:spLocks/>
                </p:cNvSpPr>
                <p:nvPr/>
              </p:nvSpPr>
              <p:spPr bwMode="auto">
                <a:xfrm>
                  <a:off x="1154" y="2613"/>
                  <a:ext cx="24" cy="119"/>
                </a:xfrm>
                <a:custGeom>
                  <a:avLst/>
                  <a:gdLst>
                    <a:gd name="T0" fmla="*/ 7 w 24"/>
                    <a:gd name="T1" fmla="*/ 4 h 119"/>
                    <a:gd name="T2" fmla="*/ 8 w 24"/>
                    <a:gd name="T3" fmla="*/ 24 h 119"/>
                    <a:gd name="T4" fmla="*/ 8 w 24"/>
                    <a:gd name="T5" fmla="*/ 73 h 119"/>
                    <a:gd name="T6" fmla="*/ 0 w 24"/>
                    <a:gd name="T7" fmla="*/ 96 h 119"/>
                    <a:gd name="T8" fmla="*/ 1 w 24"/>
                    <a:gd name="T9" fmla="*/ 96 h 119"/>
                    <a:gd name="T10" fmla="*/ 0 w 24"/>
                    <a:gd name="T11" fmla="*/ 109 h 119"/>
                    <a:gd name="T12" fmla="*/ 1 w 24"/>
                    <a:gd name="T13" fmla="*/ 118 h 119"/>
                    <a:gd name="T14" fmla="*/ 8 w 24"/>
                    <a:gd name="T15" fmla="*/ 102 h 119"/>
                    <a:gd name="T16" fmla="*/ 14 w 24"/>
                    <a:gd name="T17" fmla="*/ 75 h 119"/>
                    <a:gd name="T18" fmla="*/ 23 w 24"/>
                    <a:gd name="T19" fmla="*/ 20 h 119"/>
                    <a:gd name="T20" fmla="*/ 20 w 24"/>
                    <a:gd name="T21" fmla="*/ 0 h 119"/>
                    <a:gd name="T22" fmla="*/ 7 w 24"/>
                    <a:gd name="T23" fmla="*/ 4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119"/>
                    <a:gd name="T38" fmla="*/ 24 w 24"/>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119">
                      <a:moveTo>
                        <a:pt x="7" y="4"/>
                      </a:moveTo>
                      <a:lnTo>
                        <a:pt x="8" y="24"/>
                      </a:lnTo>
                      <a:lnTo>
                        <a:pt x="8" y="73"/>
                      </a:lnTo>
                      <a:lnTo>
                        <a:pt x="0" y="96"/>
                      </a:lnTo>
                      <a:lnTo>
                        <a:pt x="1" y="96"/>
                      </a:lnTo>
                      <a:lnTo>
                        <a:pt x="0" y="109"/>
                      </a:lnTo>
                      <a:lnTo>
                        <a:pt x="1" y="118"/>
                      </a:lnTo>
                      <a:lnTo>
                        <a:pt x="8" y="102"/>
                      </a:lnTo>
                      <a:lnTo>
                        <a:pt x="14" y="75"/>
                      </a:lnTo>
                      <a:lnTo>
                        <a:pt x="23" y="20"/>
                      </a:lnTo>
                      <a:lnTo>
                        <a:pt x="20" y="0"/>
                      </a:lnTo>
                      <a:lnTo>
                        <a:pt x="7" y="4"/>
                      </a:lnTo>
                    </a:path>
                  </a:pathLst>
                </a:custGeom>
                <a:solidFill>
                  <a:srgbClr val="FFB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27" name="Freeform 78"/>
              <p:cNvSpPr>
                <a:spLocks/>
              </p:cNvSpPr>
              <p:nvPr/>
            </p:nvSpPr>
            <p:spPr bwMode="auto">
              <a:xfrm>
                <a:off x="1081" y="2537"/>
                <a:ext cx="102" cy="197"/>
              </a:xfrm>
              <a:custGeom>
                <a:avLst/>
                <a:gdLst>
                  <a:gd name="T0" fmla="*/ 38 w 102"/>
                  <a:gd name="T1" fmla="*/ 0 h 197"/>
                  <a:gd name="T2" fmla="*/ 14 w 102"/>
                  <a:gd name="T3" fmla="*/ 13 h 197"/>
                  <a:gd name="T4" fmla="*/ 13 w 102"/>
                  <a:gd name="T5" fmla="*/ 14 h 197"/>
                  <a:gd name="T6" fmla="*/ 0 w 102"/>
                  <a:gd name="T7" fmla="*/ 78 h 197"/>
                  <a:gd name="T8" fmla="*/ 1 w 102"/>
                  <a:gd name="T9" fmla="*/ 145 h 197"/>
                  <a:gd name="T10" fmla="*/ 19 w 102"/>
                  <a:gd name="T11" fmla="*/ 139 h 197"/>
                  <a:gd name="T12" fmla="*/ 19 w 102"/>
                  <a:gd name="T13" fmla="*/ 81 h 197"/>
                  <a:gd name="T14" fmla="*/ 20 w 102"/>
                  <a:gd name="T15" fmla="*/ 65 h 197"/>
                  <a:gd name="T16" fmla="*/ 20 w 102"/>
                  <a:gd name="T17" fmla="*/ 100 h 197"/>
                  <a:gd name="T18" fmla="*/ 19 w 102"/>
                  <a:gd name="T19" fmla="*/ 160 h 197"/>
                  <a:gd name="T20" fmla="*/ 22 w 102"/>
                  <a:gd name="T21" fmla="*/ 160 h 197"/>
                  <a:gd name="T22" fmla="*/ 22 w 102"/>
                  <a:gd name="T23" fmla="*/ 180 h 197"/>
                  <a:gd name="T24" fmla="*/ 22 w 102"/>
                  <a:gd name="T25" fmla="*/ 193 h 197"/>
                  <a:gd name="T26" fmla="*/ 50 w 102"/>
                  <a:gd name="T27" fmla="*/ 196 h 197"/>
                  <a:gd name="T28" fmla="*/ 72 w 102"/>
                  <a:gd name="T29" fmla="*/ 189 h 197"/>
                  <a:gd name="T30" fmla="*/ 85 w 102"/>
                  <a:gd name="T31" fmla="*/ 189 h 197"/>
                  <a:gd name="T32" fmla="*/ 80 w 102"/>
                  <a:gd name="T33" fmla="*/ 154 h 197"/>
                  <a:gd name="T34" fmla="*/ 85 w 102"/>
                  <a:gd name="T35" fmla="*/ 139 h 197"/>
                  <a:gd name="T36" fmla="*/ 76 w 102"/>
                  <a:gd name="T37" fmla="*/ 94 h 197"/>
                  <a:gd name="T38" fmla="*/ 76 w 102"/>
                  <a:gd name="T39" fmla="*/ 71 h 197"/>
                  <a:gd name="T40" fmla="*/ 79 w 102"/>
                  <a:gd name="T41" fmla="*/ 78 h 197"/>
                  <a:gd name="T42" fmla="*/ 80 w 102"/>
                  <a:gd name="T43" fmla="*/ 131 h 197"/>
                  <a:gd name="T44" fmla="*/ 94 w 102"/>
                  <a:gd name="T45" fmla="*/ 135 h 197"/>
                  <a:gd name="T46" fmla="*/ 101 w 102"/>
                  <a:gd name="T47" fmla="*/ 72 h 197"/>
                  <a:gd name="T48" fmla="*/ 85 w 102"/>
                  <a:gd name="T49" fmla="*/ 14 h 197"/>
                  <a:gd name="T50" fmla="*/ 57 w 102"/>
                  <a:gd name="T51" fmla="*/ 0 h 197"/>
                  <a:gd name="T52" fmla="*/ 38 w 102"/>
                  <a:gd name="T53" fmla="*/ 0 h 1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2"/>
                  <a:gd name="T82" fmla="*/ 0 h 197"/>
                  <a:gd name="T83" fmla="*/ 102 w 102"/>
                  <a:gd name="T84" fmla="*/ 197 h 1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2" h="197">
                    <a:moveTo>
                      <a:pt x="38" y="0"/>
                    </a:moveTo>
                    <a:lnTo>
                      <a:pt x="14" y="13"/>
                    </a:lnTo>
                    <a:lnTo>
                      <a:pt x="13" y="14"/>
                    </a:lnTo>
                    <a:lnTo>
                      <a:pt x="0" y="78"/>
                    </a:lnTo>
                    <a:lnTo>
                      <a:pt x="1" y="145"/>
                    </a:lnTo>
                    <a:lnTo>
                      <a:pt x="19" y="139"/>
                    </a:lnTo>
                    <a:lnTo>
                      <a:pt x="19" y="81"/>
                    </a:lnTo>
                    <a:lnTo>
                      <a:pt x="20" y="65"/>
                    </a:lnTo>
                    <a:lnTo>
                      <a:pt x="20" y="100"/>
                    </a:lnTo>
                    <a:lnTo>
                      <a:pt x="19" y="160"/>
                    </a:lnTo>
                    <a:lnTo>
                      <a:pt x="22" y="160"/>
                    </a:lnTo>
                    <a:lnTo>
                      <a:pt x="22" y="180"/>
                    </a:lnTo>
                    <a:lnTo>
                      <a:pt x="22" y="193"/>
                    </a:lnTo>
                    <a:lnTo>
                      <a:pt x="50" y="196"/>
                    </a:lnTo>
                    <a:lnTo>
                      <a:pt x="72" y="189"/>
                    </a:lnTo>
                    <a:lnTo>
                      <a:pt x="85" y="189"/>
                    </a:lnTo>
                    <a:lnTo>
                      <a:pt x="80" y="154"/>
                    </a:lnTo>
                    <a:lnTo>
                      <a:pt x="85" y="139"/>
                    </a:lnTo>
                    <a:lnTo>
                      <a:pt x="76" y="94"/>
                    </a:lnTo>
                    <a:lnTo>
                      <a:pt x="76" y="71"/>
                    </a:lnTo>
                    <a:lnTo>
                      <a:pt x="79" y="78"/>
                    </a:lnTo>
                    <a:lnTo>
                      <a:pt x="80" y="131"/>
                    </a:lnTo>
                    <a:lnTo>
                      <a:pt x="94" y="135"/>
                    </a:lnTo>
                    <a:lnTo>
                      <a:pt x="101" y="72"/>
                    </a:lnTo>
                    <a:lnTo>
                      <a:pt x="85" y="14"/>
                    </a:lnTo>
                    <a:lnTo>
                      <a:pt x="57" y="0"/>
                    </a:lnTo>
                    <a:lnTo>
                      <a:pt x="38" y="0"/>
                    </a:lnTo>
                  </a:path>
                </a:pathLst>
              </a:custGeom>
              <a:solidFill>
                <a:srgbClr val="9FBFFF"/>
              </a:solidFill>
              <a:ln w="12700" cap="rnd">
                <a:solidFill>
                  <a:srgbClr val="9FBFFF"/>
                </a:solidFill>
                <a:round/>
                <a:headEnd/>
                <a:tailEnd/>
              </a:ln>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28" name="Group 79"/>
              <p:cNvGrpSpPr>
                <a:grpSpLocks/>
              </p:cNvGrpSpPr>
              <p:nvPr/>
            </p:nvGrpSpPr>
            <p:grpSpPr bwMode="auto">
              <a:xfrm>
                <a:off x="1100" y="2471"/>
                <a:ext cx="74" cy="455"/>
                <a:chOff x="1100" y="2471"/>
                <a:chExt cx="74" cy="455"/>
              </a:xfrm>
            </p:grpSpPr>
            <p:sp>
              <p:nvSpPr>
                <p:cNvPr id="1129" name="Freeform 80"/>
                <p:cNvSpPr>
                  <a:spLocks/>
                </p:cNvSpPr>
                <p:nvPr/>
              </p:nvSpPr>
              <p:spPr bwMode="auto">
                <a:xfrm>
                  <a:off x="1104" y="2728"/>
                  <a:ext cx="57" cy="185"/>
                </a:xfrm>
                <a:custGeom>
                  <a:avLst/>
                  <a:gdLst>
                    <a:gd name="T0" fmla="*/ 7 w 57"/>
                    <a:gd name="T1" fmla="*/ 1 h 185"/>
                    <a:gd name="T2" fmla="*/ 8 w 57"/>
                    <a:gd name="T3" fmla="*/ 67 h 185"/>
                    <a:gd name="T4" fmla="*/ 7 w 57"/>
                    <a:gd name="T5" fmla="*/ 85 h 185"/>
                    <a:gd name="T6" fmla="*/ 7 w 57"/>
                    <a:gd name="T7" fmla="*/ 103 h 185"/>
                    <a:gd name="T8" fmla="*/ 8 w 57"/>
                    <a:gd name="T9" fmla="*/ 119 h 185"/>
                    <a:gd name="T10" fmla="*/ 8 w 57"/>
                    <a:gd name="T11" fmla="*/ 132 h 185"/>
                    <a:gd name="T12" fmla="*/ 8 w 57"/>
                    <a:gd name="T13" fmla="*/ 146 h 185"/>
                    <a:gd name="T14" fmla="*/ 7 w 57"/>
                    <a:gd name="T15" fmla="*/ 155 h 185"/>
                    <a:gd name="T16" fmla="*/ 1 w 57"/>
                    <a:gd name="T17" fmla="*/ 175 h 185"/>
                    <a:gd name="T18" fmla="*/ 0 w 57"/>
                    <a:gd name="T19" fmla="*/ 184 h 185"/>
                    <a:gd name="T20" fmla="*/ 8 w 57"/>
                    <a:gd name="T21" fmla="*/ 184 h 185"/>
                    <a:gd name="T22" fmla="*/ 14 w 57"/>
                    <a:gd name="T23" fmla="*/ 174 h 185"/>
                    <a:gd name="T24" fmla="*/ 16 w 57"/>
                    <a:gd name="T25" fmla="*/ 162 h 185"/>
                    <a:gd name="T26" fmla="*/ 20 w 57"/>
                    <a:gd name="T27" fmla="*/ 146 h 185"/>
                    <a:gd name="T28" fmla="*/ 23 w 57"/>
                    <a:gd name="T29" fmla="*/ 103 h 185"/>
                    <a:gd name="T30" fmla="*/ 27 w 57"/>
                    <a:gd name="T31" fmla="*/ 90 h 185"/>
                    <a:gd name="T32" fmla="*/ 23 w 57"/>
                    <a:gd name="T33" fmla="*/ 113 h 185"/>
                    <a:gd name="T34" fmla="*/ 27 w 57"/>
                    <a:gd name="T35" fmla="*/ 127 h 185"/>
                    <a:gd name="T36" fmla="*/ 27 w 57"/>
                    <a:gd name="T37" fmla="*/ 141 h 185"/>
                    <a:gd name="T38" fmla="*/ 27 w 57"/>
                    <a:gd name="T39" fmla="*/ 155 h 185"/>
                    <a:gd name="T40" fmla="*/ 27 w 57"/>
                    <a:gd name="T41" fmla="*/ 161 h 185"/>
                    <a:gd name="T42" fmla="*/ 34 w 57"/>
                    <a:gd name="T43" fmla="*/ 181 h 185"/>
                    <a:gd name="T44" fmla="*/ 41 w 57"/>
                    <a:gd name="T45" fmla="*/ 181 h 185"/>
                    <a:gd name="T46" fmla="*/ 46 w 57"/>
                    <a:gd name="T47" fmla="*/ 181 h 185"/>
                    <a:gd name="T48" fmla="*/ 47 w 57"/>
                    <a:gd name="T49" fmla="*/ 175 h 185"/>
                    <a:gd name="T50" fmla="*/ 40 w 57"/>
                    <a:gd name="T51" fmla="*/ 155 h 185"/>
                    <a:gd name="T52" fmla="*/ 41 w 57"/>
                    <a:gd name="T53" fmla="*/ 110 h 185"/>
                    <a:gd name="T54" fmla="*/ 46 w 57"/>
                    <a:gd name="T55" fmla="*/ 86 h 185"/>
                    <a:gd name="T56" fmla="*/ 56 w 57"/>
                    <a:gd name="T57" fmla="*/ 0 h 185"/>
                    <a:gd name="T58" fmla="*/ 7 w 57"/>
                    <a:gd name="T59" fmla="*/ 1 h 1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7"/>
                    <a:gd name="T91" fmla="*/ 0 h 185"/>
                    <a:gd name="T92" fmla="*/ 57 w 57"/>
                    <a:gd name="T93" fmla="*/ 185 h 1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7" h="185">
                      <a:moveTo>
                        <a:pt x="7" y="1"/>
                      </a:moveTo>
                      <a:lnTo>
                        <a:pt x="8" y="67"/>
                      </a:lnTo>
                      <a:lnTo>
                        <a:pt x="7" y="85"/>
                      </a:lnTo>
                      <a:lnTo>
                        <a:pt x="7" y="103"/>
                      </a:lnTo>
                      <a:lnTo>
                        <a:pt x="8" y="119"/>
                      </a:lnTo>
                      <a:lnTo>
                        <a:pt x="8" y="132"/>
                      </a:lnTo>
                      <a:lnTo>
                        <a:pt x="8" y="146"/>
                      </a:lnTo>
                      <a:lnTo>
                        <a:pt x="7" y="155"/>
                      </a:lnTo>
                      <a:lnTo>
                        <a:pt x="1" y="175"/>
                      </a:lnTo>
                      <a:lnTo>
                        <a:pt x="0" y="184"/>
                      </a:lnTo>
                      <a:lnTo>
                        <a:pt x="8" y="184"/>
                      </a:lnTo>
                      <a:lnTo>
                        <a:pt x="14" y="174"/>
                      </a:lnTo>
                      <a:lnTo>
                        <a:pt x="16" y="162"/>
                      </a:lnTo>
                      <a:lnTo>
                        <a:pt x="20" y="146"/>
                      </a:lnTo>
                      <a:lnTo>
                        <a:pt x="23" y="103"/>
                      </a:lnTo>
                      <a:lnTo>
                        <a:pt x="27" y="90"/>
                      </a:lnTo>
                      <a:lnTo>
                        <a:pt x="23" y="113"/>
                      </a:lnTo>
                      <a:lnTo>
                        <a:pt x="27" y="127"/>
                      </a:lnTo>
                      <a:lnTo>
                        <a:pt x="27" y="141"/>
                      </a:lnTo>
                      <a:lnTo>
                        <a:pt x="27" y="155"/>
                      </a:lnTo>
                      <a:lnTo>
                        <a:pt x="27" y="161"/>
                      </a:lnTo>
                      <a:lnTo>
                        <a:pt x="34" y="181"/>
                      </a:lnTo>
                      <a:lnTo>
                        <a:pt x="41" y="181"/>
                      </a:lnTo>
                      <a:lnTo>
                        <a:pt x="46" y="181"/>
                      </a:lnTo>
                      <a:lnTo>
                        <a:pt x="47" y="175"/>
                      </a:lnTo>
                      <a:lnTo>
                        <a:pt x="40" y="155"/>
                      </a:lnTo>
                      <a:lnTo>
                        <a:pt x="41" y="110"/>
                      </a:lnTo>
                      <a:lnTo>
                        <a:pt x="46" y="86"/>
                      </a:lnTo>
                      <a:lnTo>
                        <a:pt x="56" y="0"/>
                      </a:lnTo>
                      <a:lnTo>
                        <a:pt x="7" y="1"/>
                      </a:lnTo>
                    </a:path>
                  </a:pathLst>
                </a:custGeom>
                <a:solidFill>
                  <a:srgbClr val="FFB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30" name="Group 81"/>
                <p:cNvGrpSpPr>
                  <a:grpSpLocks/>
                </p:cNvGrpSpPr>
                <p:nvPr/>
              </p:nvGrpSpPr>
              <p:grpSpPr bwMode="auto">
                <a:xfrm>
                  <a:off x="1110" y="2536"/>
                  <a:ext cx="46" cy="124"/>
                  <a:chOff x="1110" y="2536"/>
                  <a:chExt cx="46" cy="124"/>
                </a:xfrm>
              </p:grpSpPr>
              <p:sp>
                <p:nvSpPr>
                  <p:cNvPr id="1140" name="Freeform 82"/>
                  <p:cNvSpPr>
                    <a:spLocks/>
                  </p:cNvSpPr>
                  <p:nvPr/>
                </p:nvSpPr>
                <p:spPr bwMode="auto">
                  <a:xfrm>
                    <a:off x="1122" y="2536"/>
                    <a:ext cx="24" cy="25"/>
                  </a:xfrm>
                  <a:custGeom>
                    <a:avLst/>
                    <a:gdLst>
                      <a:gd name="T0" fmla="*/ 0 w 24"/>
                      <a:gd name="T1" fmla="*/ 0 h 25"/>
                      <a:gd name="T2" fmla="*/ 1 w 24"/>
                      <a:gd name="T3" fmla="*/ 24 h 25"/>
                      <a:gd name="T4" fmla="*/ 12 w 24"/>
                      <a:gd name="T5" fmla="*/ 0 h 25"/>
                      <a:gd name="T6" fmla="*/ 15 w 24"/>
                      <a:gd name="T7" fmla="*/ 24 h 25"/>
                      <a:gd name="T8" fmla="*/ 23 w 24"/>
                      <a:gd name="T9" fmla="*/ 0 h 25"/>
                      <a:gd name="T10" fmla="*/ 0 60000 65536"/>
                      <a:gd name="T11" fmla="*/ 0 60000 65536"/>
                      <a:gd name="T12" fmla="*/ 0 60000 65536"/>
                      <a:gd name="T13" fmla="*/ 0 60000 65536"/>
                      <a:gd name="T14" fmla="*/ 0 60000 65536"/>
                      <a:gd name="T15" fmla="*/ 0 w 24"/>
                      <a:gd name="T16" fmla="*/ 0 h 25"/>
                      <a:gd name="T17" fmla="*/ 24 w 24"/>
                      <a:gd name="T18" fmla="*/ 25 h 25"/>
                    </a:gdLst>
                    <a:ahLst/>
                    <a:cxnLst>
                      <a:cxn ang="T10">
                        <a:pos x="T0" y="T1"/>
                      </a:cxn>
                      <a:cxn ang="T11">
                        <a:pos x="T2" y="T3"/>
                      </a:cxn>
                      <a:cxn ang="T12">
                        <a:pos x="T4" y="T5"/>
                      </a:cxn>
                      <a:cxn ang="T13">
                        <a:pos x="T6" y="T7"/>
                      </a:cxn>
                      <a:cxn ang="T14">
                        <a:pos x="T8" y="T9"/>
                      </a:cxn>
                    </a:cxnLst>
                    <a:rect l="T15" t="T16" r="T17" b="T18"/>
                    <a:pathLst>
                      <a:path w="24" h="25">
                        <a:moveTo>
                          <a:pt x="0" y="0"/>
                        </a:moveTo>
                        <a:lnTo>
                          <a:pt x="1" y="24"/>
                        </a:lnTo>
                        <a:lnTo>
                          <a:pt x="12" y="0"/>
                        </a:lnTo>
                        <a:lnTo>
                          <a:pt x="15" y="24"/>
                        </a:lnTo>
                        <a:lnTo>
                          <a:pt x="23" y="0"/>
                        </a:lnTo>
                      </a:path>
                    </a:pathLst>
                  </a:custGeom>
                  <a:noFill/>
                  <a:ln w="12700" cap="rnd">
                    <a:solidFill>
                      <a:srgbClr val="3F7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41" name="Freeform 83"/>
                  <p:cNvSpPr>
                    <a:spLocks/>
                  </p:cNvSpPr>
                  <p:nvPr/>
                </p:nvSpPr>
                <p:spPr bwMode="auto">
                  <a:xfrm>
                    <a:off x="1133" y="2541"/>
                    <a:ext cx="23" cy="94"/>
                  </a:xfrm>
                  <a:custGeom>
                    <a:avLst/>
                    <a:gdLst>
                      <a:gd name="T0" fmla="*/ 0 w 23"/>
                      <a:gd name="T1" fmla="*/ 0 h 94"/>
                      <a:gd name="T2" fmla="*/ 22 w 23"/>
                      <a:gd name="T3" fmla="*/ 38 h 94"/>
                      <a:gd name="T4" fmla="*/ 22 w 23"/>
                      <a:gd name="T5" fmla="*/ 93 h 94"/>
                      <a:gd name="T6" fmla="*/ 0 60000 65536"/>
                      <a:gd name="T7" fmla="*/ 0 60000 65536"/>
                      <a:gd name="T8" fmla="*/ 0 60000 65536"/>
                      <a:gd name="T9" fmla="*/ 0 w 23"/>
                      <a:gd name="T10" fmla="*/ 0 h 94"/>
                      <a:gd name="T11" fmla="*/ 23 w 23"/>
                      <a:gd name="T12" fmla="*/ 94 h 94"/>
                    </a:gdLst>
                    <a:ahLst/>
                    <a:cxnLst>
                      <a:cxn ang="T6">
                        <a:pos x="T0" y="T1"/>
                      </a:cxn>
                      <a:cxn ang="T7">
                        <a:pos x="T2" y="T3"/>
                      </a:cxn>
                      <a:cxn ang="T8">
                        <a:pos x="T4" y="T5"/>
                      </a:cxn>
                    </a:cxnLst>
                    <a:rect l="T9" t="T10" r="T11" b="T12"/>
                    <a:pathLst>
                      <a:path w="23" h="94">
                        <a:moveTo>
                          <a:pt x="0" y="0"/>
                        </a:moveTo>
                        <a:lnTo>
                          <a:pt x="22" y="38"/>
                        </a:lnTo>
                        <a:lnTo>
                          <a:pt x="22" y="93"/>
                        </a:lnTo>
                      </a:path>
                    </a:pathLst>
                  </a:custGeom>
                  <a:noFill/>
                  <a:ln w="12700" cap="rnd">
                    <a:solidFill>
                      <a:srgbClr val="3F7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42" name="Freeform 84"/>
                  <p:cNvSpPr>
                    <a:spLocks/>
                  </p:cNvSpPr>
                  <p:nvPr/>
                </p:nvSpPr>
                <p:spPr bwMode="auto">
                  <a:xfrm>
                    <a:off x="1110" y="2637"/>
                    <a:ext cx="44" cy="23"/>
                  </a:xfrm>
                  <a:custGeom>
                    <a:avLst/>
                    <a:gdLst>
                      <a:gd name="T0" fmla="*/ 0 w 44"/>
                      <a:gd name="T1" fmla="*/ 22 h 23"/>
                      <a:gd name="T2" fmla="*/ 22 w 44"/>
                      <a:gd name="T3" fmla="*/ 0 h 23"/>
                      <a:gd name="T4" fmla="*/ 43 w 44"/>
                      <a:gd name="T5" fmla="*/ 0 h 23"/>
                      <a:gd name="T6" fmla="*/ 0 60000 65536"/>
                      <a:gd name="T7" fmla="*/ 0 60000 65536"/>
                      <a:gd name="T8" fmla="*/ 0 60000 65536"/>
                      <a:gd name="T9" fmla="*/ 0 w 44"/>
                      <a:gd name="T10" fmla="*/ 0 h 23"/>
                      <a:gd name="T11" fmla="*/ 44 w 44"/>
                      <a:gd name="T12" fmla="*/ 23 h 23"/>
                    </a:gdLst>
                    <a:ahLst/>
                    <a:cxnLst>
                      <a:cxn ang="T6">
                        <a:pos x="T0" y="T1"/>
                      </a:cxn>
                      <a:cxn ang="T7">
                        <a:pos x="T2" y="T3"/>
                      </a:cxn>
                      <a:cxn ang="T8">
                        <a:pos x="T4" y="T5"/>
                      </a:cxn>
                    </a:cxnLst>
                    <a:rect l="T9" t="T10" r="T11" b="T12"/>
                    <a:pathLst>
                      <a:path w="44" h="23">
                        <a:moveTo>
                          <a:pt x="0" y="22"/>
                        </a:moveTo>
                        <a:lnTo>
                          <a:pt x="22" y="0"/>
                        </a:lnTo>
                        <a:lnTo>
                          <a:pt x="43" y="0"/>
                        </a:lnTo>
                      </a:path>
                    </a:pathLst>
                  </a:custGeom>
                  <a:noFill/>
                  <a:ln w="12700" cap="rnd">
                    <a:solidFill>
                      <a:srgbClr val="3F7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31" name="Group 85"/>
                <p:cNvGrpSpPr>
                  <a:grpSpLocks/>
                </p:cNvGrpSpPr>
                <p:nvPr/>
              </p:nvGrpSpPr>
              <p:grpSpPr bwMode="auto">
                <a:xfrm>
                  <a:off x="1100" y="2887"/>
                  <a:ext cx="57" cy="39"/>
                  <a:chOff x="1100" y="2887"/>
                  <a:chExt cx="57" cy="39"/>
                </a:xfrm>
              </p:grpSpPr>
              <p:sp>
                <p:nvSpPr>
                  <p:cNvPr id="1138" name="Freeform 86"/>
                  <p:cNvSpPr>
                    <a:spLocks/>
                  </p:cNvSpPr>
                  <p:nvPr/>
                </p:nvSpPr>
                <p:spPr bwMode="auto">
                  <a:xfrm>
                    <a:off x="1100" y="2891"/>
                    <a:ext cx="24" cy="35"/>
                  </a:xfrm>
                  <a:custGeom>
                    <a:avLst/>
                    <a:gdLst>
                      <a:gd name="T0" fmla="*/ 1 w 24"/>
                      <a:gd name="T1" fmla="*/ 17 h 35"/>
                      <a:gd name="T2" fmla="*/ 0 w 24"/>
                      <a:gd name="T3" fmla="*/ 21 h 35"/>
                      <a:gd name="T4" fmla="*/ 0 w 24"/>
                      <a:gd name="T5" fmla="*/ 25 h 35"/>
                      <a:gd name="T6" fmla="*/ 0 w 24"/>
                      <a:gd name="T7" fmla="*/ 27 h 35"/>
                      <a:gd name="T8" fmla="*/ 0 w 24"/>
                      <a:gd name="T9" fmla="*/ 31 h 35"/>
                      <a:gd name="T10" fmla="*/ 4 w 24"/>
                      <a:gd name="T11" fmla="*/ 34 h 35"/>
                      <a:gd name="T12" fmla="*/ 7 w 24"/>
                      <a:gd name="T13" fmla="*/ 34 h 35"/>
                      <a:gd name="T14" fmla="*/ 14 w 24"/>
                      <a:gd name="T15" fmla="*/ 31 h 35"/>
                      <a:gd name="T16" fmla="*/ 16 w 24"/>
                      <a:gd name="T17" fmla="*/ 27 h 35"/>
                      <a:gd name="T18" fmla="*/ 20 w 24"/>
                      <a:gd name="T19" fmla="*/ 24 h 35"/>
                      <a:gd name="T20" fmla="*/ 20 w 24"/>
                      <a:gd name="T21" fmla="*/ 14 h 35"/>
                      <a:gd name="T22" fmla="*/ 23 w 24"/>
                      <a:gd name="T23" fmla="*/ 4 h 35"/>
                      <a:gd name="T24" fmla="*/ 23 w 24"/>
                      <a:gd name="T25" fmla="*/ 0 h 35"/>
                      <a:gd name="T26" fmla="*/ 16 w 24"/>
                      <a:gd name="T27" fmla="*/ 10 h 35"/>
                      <a:gd name="T28" fmla="*/ 14 w 24"/>
                      <a:gd name="T29" fmla="*/ 21 h 35"/>
                      <a:gd name="T30" fmla="*/ 7 w 24"/>
                      <a:gd name="T31" fmla="*/ 21 h 35"/>
                      <a:gd name="T32" fmla="*/ 1 w 24"/>
                      <a:gd name="T33" fmla="*/ 18 h 35"/>
                      <a:gd name="T34" fmla="*/ 1 w 24"/>
                      <a:gd name="T35" fmla="*/ 17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35"/>
                      <a:gd name="T56" fmla="*/ 24 w 24"/>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35">
                        <a:moveTo>
                          <a:pt x="1" y="17"/>
                        </a:moveTo>
                        <a:lnTo>
                          <a:pt x="0" y="21"/>
                        </a:lnTo>
                        <a:lnTo>
                          <a:pt x="0" y="25"/>
                        </a:lnTo>
                        <a:lnTo>
                          <a:pt x="0" y="27"/>
                        </a:lnTo>
                        <a:lnTo>
                          <a:pt x="0" y="31"/>
                        </a:lnTo>
                        <a:lnTo>
                          <a:pt x="4" y="34"/>
                        </a:lnTo>
                        <a:lnTo>
                          <a:pt x="7" y="34"/>
                        </a:lnTo>
                        <a:lnTo>
                          <a:pt x="14" y="31"/>
                        </a:lnTo>
                        <a:lnTo>
                          <a:pt x="16" y="27"/>
                        </a:lnTo>
                        <a:lnTo>
                          <a:pt x="20" y="24"/>
                        </a:lnTo>
                        <a:lnTo>
                          <a:pt x="20" y="14"/>
                        </a:lnTo>
                        <a:lnTo>
                          <a:pt x="23" y="4"/>
                        </a:lnTo>
                        <a:lnTo>
                          <a:pt x="23" y="0"/>
                        </a:lnTo>
                        <a:lnTo>
                          <a:pt x="16" y="10"/>
                        </a:lnTo>
                        <a:lnTo>
                          <a:pt x="14" y="21"/>
                        </a:lnTo>
                        <a:lnTo>
                          <a:pt x="7" y="21"/>
                        </a:lnTo>
                        <a:lnTo>
                          <a:pt x="1" y="18"/>
                        </a:lnTo>
                        <a:lnTo>
                          <a:pt x="1" y="17"/>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39" name="Freeform 87"/>
                  <p:cNvSpPr>
                    <a:spLocks/>
                  </p:cNvSpPr>
                  <p:nvPr/>
                </p:nvSpPr>
                <p:spPr bwMode="auto">
                  <a:xfrm>
                    <a:off x="1133" y="2887"/>
                    <a:ext cx="24" cy="39"/>
                  </a:xfrm>
                  <a:custGeom>
                    <a:avLst/>
                    <a:gdLst>
                      <a:gd name="T0" fmla="*/ 0 w 24"/>
                      <a:gd name="T1" fmla="*/ 0 h 39"/>
                      <a:gd name="T2" fmla="*/ 0 w 24"/>
                      <a:gd name="T3" fmla="*/ 1 h 39"/>
                      <a:gd name="T4" fmla="*/ 1 w 24"/>
                      <a:gd name="T5" fmla="*/ 10 h 39"/>
                      <a:gd name="T6" fmla="*/ 4 w 24"/>
                      <a:gd name="T7" fmla="*/ 20 h 39"/>
                      <a:gd name="T8" fmla="*/ 6 w 24"/>
                      <a:gd name="T9" fmla="*/ 27 h 39"/>
                      <a:gd name="T10" fmla="*/ 8 w 24"/>
                      <a:gd name="T11" fmla="*/ 32 h 39"/>
                      <a:gd name="T12" fmla="*/ 12 w 24"/>
                      <a:gd name="T13" fmla="*/ 35 h 39"/>
                      <a:gd name="T14" fmla="*/ 13 w 24"/>
                      <a:gd name="T15" fmla="*/ 35 h 39"/>
                      <a:gd name="T16" fmla="*/ 16 w 24"/>
                      <a:gd name="T17" fmla="*/ 38 h 39"/>
                      <a:gd name="T18" fmla="*/ 20 w 24"/>
                      <a:gd name="T19" fmla="*/ 35 h 39"/>
                      <a:gd name="T20" fmla="*/ 23 w 24"/>
                      <a:gd name="T21" fmla="*/ 29 h 39"/>
                      <a:gd name="T22" fmla="*/ 20 w 24"/>
                      <a:gd name="T23" fmla="*/ 24 h 39"/>
                      <a:gd name="T24" fmla="*/ 20 w 24"/>
                      <a:gd name="T25" fmla="*/ 20 h 39"/>
                      <a:gd name="T26" fmla="*/ 16 w 24"/>
                      <a:gd name="T27" fmla="*/ 16 h 39"/>
                      <a:gd name="T28" fmla="*/ 16 w 24"/>
                      <a:gd name="T29" fmla="*/ 20 h 39"/>
                      <a:gd name="T30" fmla="*/ 15 w 24"/>
                      <a:gd name="T31" fmla="*/ 20 h 39"/>
                      <a:gd name="T32" fmla="*/ 13 w 24"/>
                      <a:gd name="T33" fmla="*/ 21 h 39"/>
                      <a:gd name="T34" fmla="*/ 12 w 24"/>
                      <a:gd name="T35" fmla="*/ 21 h 39"/>
                      <a:gd name="T36" fmla="*/ 6 w 24"/>
                      <a:gd name="T37" fmla="*/ 20 h 39"/>
                      <a:gd name="T38" fmla="*/ 1 w 24"/>
                      <a:gd name="T39" fmla="*/ 7 h 39"/>
                      <a:gd name="T40" fmla="*/ 0 w 24"/>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39"/>
                      <a:gd name="T65" fmla="*/ 24 w 24"/>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39">
                        <a:moveTo>
                          <a:pt x="0" y="0"/>
                        </a:moveTo>
                        <a:lnTo>
                          <a:pt x="0" y="1"/>
                        </a:lnTo>
                        <a:lnTo>
                          <a:pt x="1" y="10"/>
                        </a:lnTo>
                        <a:lnTo>
                          <a:pt x="4" y="20"/>
                        </a:lnTo>
                        <a:lnTo>
                          <a:pt x="6" y="27"/>
                        </a:lnTo>
                        <a:lnTo>
                          <a:pt x="8" y="32"/>
                        </a:lnTo>
                        <a:lnTo>
                          <a:pt x="12" y="35"/>
                        </a:lnTo>
                        <a:lnTo>
                          <a:pt x="13" y="35"/>
                        </a:lnTo>
                        <a:lnTo>
                          <a:pt x="16" y="38"/>
                        </a:lnTo>
                        <a:lnTo>
                          <a:pt x="20" y="35"/>
                        </a:lnTo>
                        <a:lnTo>
                          <a:pt x="23" y="29"/>
                        </a:lnTo>
                        <a:lnTo>
                          <a:pt x="20" y="24"/>
                        </a:lnTo>
                        <a:lnTo>
                          <a:pt x="20" y="20"/>
                        </a:lnTo>
                        <a:lnTo>
                          <a:pt x="16" y="16"/>
                        </a:lnTo>
                        <a:lnTo>
                          <a:pt x="16" y="20"/>
                        </a:lnTo>
                        <a:lnTo>
                          <a:pt x="15" y="20"/>
                        </a:lnTo>
                        <a:lnTo>
                          <a:pt x="13" y="21"/>
                        </a:lnTo>
                        <a:lnTo>
                          <a:pt x="12" y="21"/>
                        </a:lnTo>
                        <a:lnTo>
                          <a:pt x="6" y="20"/>
                        </a:lnTo>
                        <a:lnTo>
                          <a:pt x="1" y="7"/>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32" name="Group 88"/>
                <p:cNvGrpSpPr>
                  <a:grpSpLocks/>
                </p:cNvGrpSpPr>
                <p:nvPr/>
              </p:nvGrpSpPr>
              <p:grpSpPr bwMode="auto">
                <a:xfrm>
                  <a:off x="1106" y="2471"/>
                  <a:ext cx="68" cy="66"/>
                  <a:chOff x="1106" y="2471"/>
                  <a:chExt cx="68" cy="66"/>
                </a:xfrm>
              </p:grpSpPr>
              <p:sp>
                <p:nvSpPr>
                  <p:cNvPr id="1133" name="Freeform 89"/>
                  <p:cNvSpPr>
                    <a:spLocks/>
                  </p:cNvSpPr>
                  <p:nvPr/>
                </p:nvSpPr>
                <p:spPr bwMode="auto">
                  <a:xfrm>
                    <a:off x="1115" y="2477"/>
                    <a:ext cx="37" cy="60"/>
                  </a:xfrm>
                  <a:custGeom>
                    <a:avLst/>
                    <a:gdLst>
                      <a:gd name="T0" fmla="*/ 7 w 37"/>
                      <a:gd name="T1" fmla="*/ 59 h 60"/>
                      <a:gd name="T2" fmla="*/ 7 w 37"/>
                      <a:gd name="T3" fmla="*/ 49 h 60"/>
                      <a:gd name="T4" fmla="*/ 4 w 37"/>
                      <a:gd name="T5" fmla="*/ 43 h 60"/>
                      <a:gd name="T6" fmla="*/ 1 w 37"/>
                      <a:gd name="T7" fmla="*/ 38 h 60"/>
                      <a:gd name="T8" fmla="*/ 0 w 37"/>
                      <a:gd name="T9" fmla="*/ 30 h 60"/>
                      <a:gd name="T10" fmla="*/ 0 w 37"/>
                      <a:gd name="T11" fmla="*/ 24 h 60"/>
                      <a:gd name="T12" fmla="*/ 0 w 37"/>
                      <a:gd name="T13" fmla="*/ 16 h 60"/>
                      <a:gd name="T14" fmla="*/ 1 w 37"/>
                      <a:gd name="T15" fmla="*/ 7 h 60"/>
                      <a:gd name="T16" fmla="*/ 7 w 37"/>
                      <a:gd name="T17" fmla="*/ 1 h 60"/>
                      <a:gd name="T18" fmla="*/ 13 w 37"/>
                      <a:gd name="T19" fmla="*/ 0 h 60"/>
                      <a:gd name="T20" fmla="*/ 21 w 37"/>
                      <a:gd name="T21" fmla="*/ 0 h 60"/>
                      <a:gd name="T22" fmla="*/ 27 w 37"/>
                      <a:gd name="T23" fmla="*/ 1 h 60"/>
                      <a:gd name="T24" fmla="*/ 33 w 37"/>
                      <a:gd name="T25" fmla="*/ 7 h 60"/>
                      <a:gd name="T26" fmla="*/ 36 w 37"/>
                      <a:gd name="T27" fmla="*/ 14 h 60"/>
                      <a:gd name="T28" fmla="*/ 36 w 37"/>
                      <a:gd name="T29" fmla="*/ 22 h 60"/>
                      <a:gd name="T30" fmla="*/ 36 w 37"/>
                      <a:gd name="T31" fmla="*/ 27 h 60"/>
                      <a:gd name="T32" fmla="*/ 30 w 37"/>
                      <a:gd name="T33" fmla="*/ 38 h 60"/>
                      <a:gd name="T34" fmla="*/ 27 w 37"/>
                      <a:gd name="T35" fmla="*/ 39 h 60"/>
                      <a:gd name="T36" fmla="*/ 27 w 37"/>
                      <a:gd name="T37" fmla="*/ 44 h 60"/>
                      <a:gd name="T38" fmla="*/ 26 w 37"/>
                      <a:gd name="T39" fmla="*/ 49 h 60"/>
                      <a:gd name="T40" fmla="*/ 26 w 37"/>
                      <a:gd name="T41" fmla="*/ 59 h 60"/>
                      <a:gd name="T42" fmla="*/ 7 w 37"/>
                      <a:gd name="T43" fmla="*/ 59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7"/>
                      <a:gd name="T67" fmla="*/ 0 h 60"/>
                      <a:gd name="T68" fmla="*/ 37 w 37"/>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7" h="60">
                        <a:moveTo>
                          <a:pt x="7" y="59"/>
                        </a:moveTo>
                        <a:lnTo>
                          <a:pt x="7" y="49"/>
                        </a:lnTo>
                        <a:lnTo>
                          <a:pt x="4" y="43"/>
                        </a:lnTo>
                        <a:lnTo>
                          <a:pt x="1" y="38"/>
                        </a:lnTo>
                        <a:lnTo>
                          <a:pt x="0" y="30"/>
                        </a:lnTo>
                        <a:lnTo>
                          <a:pt x="0" y="24"/>
                        </a:lnTo>
                        <a:lnTo>
                          <a:pt x="0" y="16"/>
                        </a:lnTo>
                        <a:lnTo>
                          <a:pt x="1" y="7"/>
                        </a:lnTo>
                        <a:lnTo>
                          <a:pt x="7" y="1"/>
                        </a:lnTo>
                        <a:lnTo>
                          <a:pt x="13" y="0"/>
                        </a:lnTo>
                        <a:lnTo>
                          <a:pt x="21" y="0"/>
                        </a:lnTo>
                        <a:lnTo>
                          <a:pt x="27" y="1"/>
                        </a:lnTo>
                        <a:lnTo>
                          <a:pt x="33" y="7"/>
                        </a:lnTo>
                        <a:lnTo>
                          <a:pt x="36" y="14"/>
                        </a:lnTo>
                        <a:lnTo>
                          <a:pt x="36" y="22"/>
                        </a:lnTo>
                        <a:lnTo>
                          <a:pt x="36" y="27"/>
                        </a:lnTo>
                        <a:lnTo>
                          <a:pt x="30" y="38"/>
                        </a:lnTo>
                        <a:lnTo>
                          <a:pt x="27" y="39"/>
                        </a:lnTo>
                        <a:lnTo>
                          <a:pt x="27" y="44"/>
                        </a:lnTo>
                        <a:lnTo>
                          <a:pt x="26" y="49"/>
                        </a:lnTo>
                        <a:lnTo>
                          <a:pt x="26" y="59"/>
                        </a:lnTo>
                        <a:lnTo>
                          <a:pt x="7" y="59"/>
                        </a:lnTo>
                      </a:path>
                    </a:pathLst>
                  </a:custGeom>
                  <a:solidFill>
                    <a:srgbClr val="FFB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34" name="Freeform 90"/>
                  <p:cNvSpPr>
                    <a:spLocks/>
                  </p:cNvSpPr>
                  <p:nvPr/>
                </p:nvSpPr>
                <p:spPr bwMode="auto">
                  <a:xfrm>
                    <a:off x="1106" y="2471"/>
                    <a:ext cx="55" cy="48"/>
                  </a:xfrm>
                  <a:custGeom>
                    <a:avLst/>
                    <a:gdLst>
                      <a:gd name="T0" fmla="*/ 4 w 55"/>
                      <a:gd name="T1" fmla="*/ 40 h 48"/>
                      <a:gd name="T2" fmla="*/ 1 w 55"/>
                      <a:gd name="T3" fmla="*/ 34 h 48"/>
                      <a:gd name="T4" fmla="*/ 0 w 55"/>
                      <a:gd name="T5" fmla="*/ 31 h 48"/>
                      <a:gd name="T6" fmla="*/ 0 w 55"/>
                      <a:gd name="T7" fmla="*/ 24 h 48"/>
                      <a:gd name="T8" fmla="*/ 1 w 55"/>
                      <a:gd name="T9" fmla="*/ 18 h 48"/>
                      <a:gd name="T10" fmla="*/ 4 w 55"/>
                      <a:gd name="T11" fmla="*/ 12 h 48"/>
                      <a:gd name="T12" fmla="*/ 7 w 55"/>
                      <a:gd name="T13" fmla="*/ 10 h 48"/>
                      <a:gd name="T14" fmla="*/ 8 w 55"/>
                      <a:gd name="T15" fmla="*/ 4 h 48"/>
                      <a:gd name="T16" fmla="*/ 14 w 55"/>
                      <a:gd name="T17" fmla="*/ 1 h 48"/>
                      <a:gd name="T18" fmla="*/ 18 w 55"/>
                      <a:gd name="T19" fmla="*/ 0 h 48"/>
                      <a:gd name="T20" fmla="*/ 25 w 55"/>
                      <a:gd name="T21" fmla="*/ 0 h 48"/>
                      <a:gd name="T22" fmla="*/ 33 w 55"/>
                      <a:gd name="T23" fmla="*/ 0 h 48"/>
                      <a:gd name="T24" fmla="*/ 38 w 55"/>
                      <a:gd name="T25" fmla="*/ 1 h 48"/>
                      <a:gd name="T26" fmla="*/ 43 w 55"/>
                      <a:gd name="T27" fmla="*/ 1 h 48"/>
                      <a:gd name="T28" fmla="*/ 45 w 55"/>
                      <a:gd name="T29" fmla="*/ 7 h 48"/>
                      <a:gd name="T30" fmla="*/ 48 w 55"/>
                      <a:gd name="T31" fmla="*/ 10 h 48"/>
                      <a:gd name="T32" fmla="*/ 51 w 55"/>
                      <a:gd name="T33" fmla="*/ 14 h 48"/>
                      <a:gd name="T34" fmla="*/ 54 w 55"/>
                      <a:gd name="T35" fmla="*/ 20 h 48"/>
                      <a:gd name="T36" fmla="*/ 54 w 55"/>
                      <a:gd name="T37" fmla="*/ 27 h 48"/>
                      <a:gd name="T38" fmla="*/ 54 w 55"/>
                      <a:gd name="T39" fmla="*/ 33 h 48"/>
                      <a:gd name="T40" fmla="*/ 51 w 55"/>
                      <a:gd name="T41" fmla="*/ 34 h 48"/>
                      <a:gd name="T42" fmla="*/ 48 w 55"/>
                      <a:gd name="T43" fmla="*/ 40 h 48"/>
                      <a:gd name="T44" fmla="*/ 45 w 55"/>
                      <a:gd name="T45" fmla="*/ 44 h 48"/>
                      <a:gd name="T46" fmla="*/ 40 w 55"/>
                      <a:gd name="T47" fmla="*/ 47 h 48"/>
                      <a:gd name="T48" fmla="*/ 34 w 55"/>
                      <a:gd name="T49" fmla="*/ 47 h 48"/>
                      <a:gd name="T50" fmla="*/ 40 w 55"/>
                      <a:gd name="T51" fmla="*/ 40 h 48"/>
                      <a:gd name="T52" fmla="*/ 43 w 55"/>
                      <a:gd name="T53" fmla="*/ 31 h 48"/>
                      <a:gd name="T54" fmla="*/ 43 w 55"/>
                      <a:gd name="T55" fmla="*/ 18 h 48"/>
                      <a:gd name="T56" fmla="*/ 34 w 55"/>
                      <a:gd name="T57" fmla="*/ 20 h 48"/>
                      <a:gd name="T58" fmla="*/ 25 w 55"/>
                      <a:gd name="T59" fmla="*/ 20 h 48"/>
                      <a:gd name="T60" fmla="*/ 18 w 55"/>
                      <a:gd name="T61" fmla="*/ 20 h 48"/>
                      <a:gd name="T62" fmla="*/ 12 w 55"/>
                      <a:gd name="T63" fmla="*/ 20 h 48"/>
                      <a:gd name="T64" fmla="*/ 12 w 55"/>
                      <a:gd name="T65" fmla="*/ 24 h 48"/>
                      <a:gd name="T66" fmla="*/ 8 w 55"/>
                      <a:gd name="T67" fmla="*/ 31 h 48"/>
                      <a:gd name="T68" fmla="*/ 12 w 55"/>
                      <a:gd name="T69" fmla="*/ 40 h 48"/>
                      <a:gd name="T70" fmla="*/ 14 w 55"/>
                      <a:gd name="T71" fmla="*/ 47 h 48"/>
                      <a:gd name="T72" fmla="*/ 8 w 55"/>
                      <a:gd name="T73" fmla="*/ 44 h 48"/>
                      <a:gd name="T74" fmla="*/ 4 w 55"/>
                      <a:gd name="T75" fmla="*/ 40 h 4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48"/>
                      <a:gd name="T116" fmla="*/ 55 w 55"/>
                      <a:gd name="T117" fmla="*/ 48 h 4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48">
                        <a:moveTo>
                          <a:pt x="4" y="40"/>
                        </a:moveTo>
                        <a:lnTo>
                          <a:pt x="1" y="34"/>
                        </a:lnTo>
                        <a:lnTo>
                          <a:pt x="0" y="31"/>
                        </a:lnTo>
                        <a:lnTo>
                          <a:pt x="0" y="24"/>
                        </a:lnTo>
                        <a:lnTo>
                          <a:pt x="1" y="18"/>
                        </a:lnTo>
                        <a:lnTo>
                          <a:pt x="4" y="12"/>
                        </a:lnTo>
                        <a:lnTo>
                          <a:pt x="7" y="10"/>
                        </a:lnTo>
                        <a:lnTo>
                          <a:pt x="8" y="4"/>
                        </a:lnTo>
                        <a:lnTo>
                          <a:pt x="14" y="1"/>
                        </a:lnTo>
                        <a:lnTo>
                          <a:pt x="18" y="0"/>
                        </a:lnTo>
                        <a:lnTo>
                          <a:pt x="25" y="0"/>
                        </a:lnTo>
                        <a:lnTo>
                          <a:pt x="33" y="0"/>
                        </a:lnTo>
                        <a:lnTo>
                          <a:pt x="38" y="1"/>
                        </a:lnTo>
                        <a:lnTo>
                          <a:pt x="43" y="1"/>
                        </a:lnTo>
                        <a:lnTo>
                          <a:pt x="45" y="7"/>
                        </a:lnTo>
                        <a:lnTo>
                          <a:pt x="48" y="10"/>
                        </a:lnTo>
                        <a:lnTo>
                          <a:pt x="51" y="14"/>
                        </a:lnTo>
                        <a:lnTo>
                          <a:pt x="54" y="20"/>
                        </a:lnTo>
                        <a:lnTo>
                          <a:pt x="54" y="27"/>
                        </a:lnTo>
                        <a:lnTo>
                          <a:pt x="54" y="33"/>
                        </a:lnTo>
                        <a:lnTo>
                          <a:pt x="51" y="34"/>
                        </a:lnTo>
                        <a:lnTo>
                          <a:pt x="48" y="40"/>
                        </a:lnTo>
                        <a:lnTo>
                          <a:pt x="45" y="44"/>
                        </a:lnTo>
                        <a:lnTo>
                          <a:pt x="40" y="47"/>
                        </a:lnTo>
                        <a:lnTo>
                          <a:pt x="34" y="47"/>
                        </a:lnTo>
                        <a:lnTo>
                          <a:pt x="40" y="40"/>
                        </a:lnTo>
                        <a:lnTo>
                          <a:pt x="43" y="31"/>
                        </a:lnTo>
                        <a:lnTo>
                          <a:pt x="43" y="18"/>
                        </a:lnTo>
                        <a:lnTo>
                          <a:pt x="34" y="20"/>
                        </a:lnTo>
                        <a:lnTo>
                          <a:pt x="25" y="20"/>
                        </a:lnTo>
                        <a:lnTo>
                          <a:pt x="18" y="20"/>
                        </a:lnTo>
                        <a:lnTo>
                          <a:pt x="12" y="20"/>
                        </a:lnTo>
                        <a:lnTo>
                          <a:pt x="12" y="24"/>
                        </a:lnTo>
                        <a:lnTo>
                          <a:pt x="8" y="31"/>
                        </a:lnTo>
                        <a:lnTo>
                          <a:pt x="12" y="40"/>
                        </a:lnTo>
                        <a:lnTo>
                          <a:pt x="14" y="47"/>
                        </a:lnTo>
                        <a:lnTo>
                          <a:pt x="8" y="44"/>
                        </a:lnTo>
                        <a:lnTo>
                          <a:pt x="4" y="40"/>
                        </a:lnTo>
                      </a:path>
                    </a:pathLst>
                  </a:custGeom>
                  <a:solidFill>
                    <a:srgbClr val="7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35" name="Group 91"/>
                  <p:cNvGrpSpPr>
                    <a:grpSpLocks/>
                  </p:cNvGrpSpPr>
                  <p:nvPr/>
                </p:nvGrpSpPr>
                <p:grpSpPr bwMode="auto">
                  <a:xfrm>
                    <a:off x="1115" y="2506"/>
                    <a:ext cx="59" cy="23"/>
                    <a:chOff x="1115" y="2506"/>
                    <a:chExt cx="59" cy="23"/>
                  </a:xfrm>
                </p:grpSpPr>
                <p:sp>
                  <p:nvSpPr>
                    <p:cNvPr id="1136" name="Oval 92"/>
                    <p:cNvSpPr>
                      <a:spLocks noChangeArrowheads="1"/>
                    </p:cNvSpPr>
                    <p:nvPr/>
                  </p:nvSpPr>
                  <p:spPr bwMode="auto">
                    <a:xfrm>
                      <a:off x="1115" y="2506"/>
                      <a:ext cx="23" cy="23"/>
                    </a:xfrm>
                    <a:prstGeom prst="ellipse">
                      <a:avLst/>
                    </a:prstGeom>
                    <a:solidFill>
                      <a:srgbClr val="5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137" name="Oval 93"/>
                    <p:cNvSpPr>
                      <a:spLocks noChangeArrowheads="1"/>
                    </p:cNvSpPr>
                    <p:nvPr/>
                  </p:nvSpPr>
                  <p:spPr bwMode="auto">
                    <a:xfrm>
                      <a:off x="1151" y="2506"/>
                      <a:ext cx="23" cy="23"/>
                    </a:xfrm>
                    <a:prstGeom prst="ellipse">
                      <a:avLst/>
                    </a:prstGeom>
                    <a:solidFill>
                      <a:srgbClr val="5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pSp>
            </p:grpSp>
          </p:grpSp>
        </p:grpSp>
        <p:grpSp>
          <p:nvGrpSpPr>
            <p:cNvPr id="1073" name="Group 94"/>
            <p:cNvGrpSpPr>
              <a:grpSpLocks/>
            </p:cNvGrpSpPr>
            <p:nvPr/>
          </p:nvGrpSpPr>
          <p:grpSpPr bwMode="auto">
            <a:xfrm>
              <a:off x="1234" y="2433"/>
              <a:ext cx="121" cy="507"/>
              <a:chOff x="1234" y="2433"/>
              <a:chExt cx="121" cy="507"/>
            </a:xfrm>
          </p:grpSpPr>
          <p:grpSp>
            <p:nvGrpSpPr>
              <p:cNvPr id="1104" name="Group 95"/>
              <p:cNvGrpSpPr>
                <a:grpSpLocks/>
              </p:cNvGrpSpPr>
              <p:nvPr/>
            </p:nvGrpSpPr>
            <p:grpSpPr bwMode="auto">
              <a:xfrm>
                <a:off x="1234" y="2891"/>
                <a:ext cx="119" cy="49"/>
                <a:chOff x="1234" y="2891"/>
                <a:chExt cx="119" cy="49"/>
              </a:xfrm>
            </p:grpSpPr>
            <p:sp>
              <p:nvSpPr>
                <p:cNvPr id="1124" name="Freeform 96"/>
                <p:cNvSpPr>
                  <a:spLocks/>
                </p:cNvSpPr>
                <p:nvPr/>
              </p:nvSpPr>
              <p:spPr bwMode="auto">
                <a:xfrm>
                  <a:off x="1234" y="2891"/>
                  <a:ext cx="49" cy="30"/>
                </a:xfrm>
                <a:custGeom>
                  <a:avLst/>
                  <a:gdLst>
                    <a:gd name="T0" fmla="*/ 21 w 49"/>
                    <a:gd name="T1" fmla="*/ 0 h 30"/>
                    <a:gd name="T2" fmla="*/ 14 w 49"/>
                    <a:gd name="T3" fmla="*/ 7 h 30"/>
                    <a:gd name="T4" fmla="*/ 8 w 49"/>
                    <a:gd name="T5" fmla="*/ 14 h 30"/>
                    <a:gd name="T6" fmla="*/ 0 w 49"/>
                    <a:gd name="T7" fmla="*/ 21 h 30"/>
                    <a:gd name="T8" fmla="*/ 0 w 49"/>
                    <a:gd name="T9" fmla="*/ 26 h 30"/>
                    <a:gd name="T10" fmla="*/ 7 w 49"/>
                    <a:gd name="T11" fmla="*/ 29 h 30"/>
                    <a:gd name="T12" fmla="*/ 18 w 49"/>
                    <a:gd name="T13" fmla="*/ 26 h 30"/>
                    <a:gd name="T14" fmla="*/ 27 w 49"/>
                    <a:gd name="T15" fmla="*/ 21 h 30"/>
                    <a:gd name="T16" fmla="*/ 34 w 49"/>
                    <a:gd name="T17" fmla="*/ 15 h 30"/>
                    <a:gd name="T18" fmla="*/ 42 w 49"/>
                    <a:gd name="T19" fmla="*/ 15 h 30"/>
                    <a:gd name="T20" fmla="*/ 48 w 49"/>
                    <a:gd name="T21" fmla="*/ 14 h 30"/>
                    <a:gd name="T22" fmla="*/ 45 w 49"/>
                    <a:gd name="T23" fmla="*/ 1 h 30"/>
                    <a:gd name="T24" fmla="*/ 21 w 49"/>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0"/>
                    <a:gd name="T41" fmla="*/ 49 w 49"/>
                    <a:gd name="T42" fmla="*/ 30 h 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0">
                      <a:moveTo>
                        <a:pt x="21" y="0"/>
                      </a:moveTo>
                      <a:lnTo>
                        <a:pt x="14" y="7"/>
                      </a:lnTo>
                      <a:lnTo>
                        <a:pt x="8" y="14"/>
                      </a:lnTo>
                      <a:lnTo>
                        <a:pt x="0" y="21"/>
                      </a:lnTo>
                      <a:lnTo>
                        <a:pt x="0" y="26"/>
                      </a:lnTo>
                      <a:lnTo>
                        <a:pt x="7" y="29"/>
                      </a:lnTo>
                      <a:lnTo>
                        <a:pt x="18" y="26"/>
                      </a:lnTo>
                      <a:lnTo>
                        <a:pt x="27" y="21"/>
                      </a:lnTo>
                      <a:lnTo>
                        <a:pt x="34" y="15"/>
                      </a:lnTo>
                      <a:lnTo>
                        <a:pt x="42" y="15"/>
                      </a:lnTo>
                      <a:lnTo>
                        <a:pt x="48" y="14"/>
                      </a:lnTo>
                      <a:lnTo>
                        <a:pt x="45" y="1"/>
                      </a:lnTo>
                      <a:lnTo>
                        <a:pt x="2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25" name="Freeform 97"/>
                <p:cNvSpPr>
                  <a:spLocks/>
                </p:cNvSpPr>
                <p:nvPr/>
              </p:nvSpPr>
              <p:spPr bwMode="auto">
                <a:xfrm>
                  <a:off x="1324" y="2907"/>
                  <a:ext cx="29" cy="33"/>
                </a:xfrm>
                <a:custGeom>
                  <a:avLst/>
                  <a:gdLst>
                    <a:gd name="T0" fmla="*/ 1 w 29"/>
                    <a:gd name="T1" fmla="*/ 0 h 33"/>
                    <a:gd name="T2" fmla="*/ 0 w 29"/>
                    <a:gd name="T3" fmla="*/ 7 h 33"/>
                    <a:gd name="T4" fmla="*/ 4 w 29"/>
                    <a:gd name="T5" fmla="*/ 10 h 33"/>
                    <a:gd name="T6" fmla="*/ 4 w 29"/>
                    <a:gd name="T7" fmla="*/ 18 h 33"/>
                    <a:gd name="T8" fmla="*/ 11 w 29"/>
                    <a:gd name="T9" fmla="*/ 26 h 33"/>
                    <a:gd name="T10" fmla="*/ 15 w 29"/>
                    <a:gd name="T11" fmla="*/ 29 h 33"/>
                    <a:gd name="T12" fmla="*/ 19 w 29"/>
                    <a:gd name="T13" fmla="*/ 32 h 33"/>
                    <a:gd name="T14" fmla="*/ 25 w 29"/>
                    <a:gd name="T15" fmla="*/ 29 h 33"/>
                    <a:gd name="T16" fmla="*/ 28 w 29"/>
                    <a:gd name="T17" fmla="*/ 23 h 33"/>
                    <a:gd name="T18" fmla="*/ 28 w 29"/>
                    <a:gd name="T19" fmla="*/ 18 h 33"/>
                    <a:gd name="T20" fmla="*/ 23 w 29"/>
                    <a:gd name="T21" fmla="*/ 9 h 33"/>
                    <a:gd name="T22" fmla="*/ 15 w 29"/>
                    <a:gd name="T23" fmla="*/ 1 h 33"/>
                    <a:gd name="T24" fmla="*/ 15 w 29"/>
                    <a:gd name="T25" fmla="*/ 0 h 33"/>
                    <a:gd name="T26" fmla="*/ 1 w 29"/>
                    <a:gd name="T27" fmla="*/ 0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33"/>
                    <a:gd name="T44" fmla="*/ 29 w 29"/>
                    <a:gd name="T45" fmla="*/ 33 h 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33">
                      <a:moveTo>
                        <a:pt x="1" y="0"/>
                      </a:moveTo>
                      <a:lnTo>
                        <a:pt x="0" y="7"/>
                      </a:lnTo>
                      <a:lnTo>
                        <a:pt x="4" y="10"/>
                      </a:lnTo>
                      <a:lnTo>
                        <a:pt x="4" y="18"/>
                      </a:lnTo>
                      <a:lnTo>
                        <a:pt x="11" y="26"/>
                      </a:lnTo>
                      <a:lnTo>
                        <a:pt x="15" y="29"/>
                      </a:lnTo>
                      <a:lnTo>
                        <a:pt x="19" y="32"/>
                      </a:lnTo>
                      <a:lnTo>
                        <a:pt x="25" y="29"/>
                      </a:lnTo>
                      <a:lnTo>
                        <a:pt x="28" y="23"/>
                      </a:lnTo>
                      <a:lnTo>
                        <a:pt x="28" y="18"/>
                      </a:lnTo>
                      <a:lnTo>
                        <a:pt x="23" y="9"/>
                      </a:lnTo>
                      <a:lnTo>
                        <a:pt x="15" y="1"/>
                      </a:lnTo>
                      <a:lnTo>
                        <a:pt x="15" y="0"/>
                      </a:lnTo>
                      <a:lnTo>
                        <a:pt x="1" y="0"/>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105" name="Group 98"/>
              <p:cNvGrpSpPr>
                <a:grpSpLocks/>
              </p:cNvGrpSpPr>
              <p:nvPr/>
            </p:nvGrpSpPr>
            <p:grpSpPr bwMode="auto">
              <a:xfrm>
                <a:off x="1247" y="2498"/>
                <a:ext cx="108" cy="406"/>
                <a:chOff x="1247" y="2498"/>
                <a:chExt cx="108" cy="406"/>
              </a:xfrm>
            </p:grpSpPr>
            <p:sp>
              <p:nvSpPr>
                <p:cNvPr id="1113" name="Freeform 99"/>
                <p:cNvSpPr>
                  <a:spLocks/>
                </p:cNvSpPr>
                <p:nvPr/>
              </p:nvSpPr>
              <p:spPr bwMode="auto">
                <a:xfrm>
                  <a:off x="1248" y="2707"/>
                  <a:ext cx="24" cy="38"/>
                </a:xfrm>
                <a:custGeom>
                  <a:avLst/>
                  <a:gdLst>
                    <a:gd name="T0" fmla="*/ 2 w 24"/>
                    <a:gd name="T1" fmla="*/ 1 h 38"/>
                    <a:gd name="T2" fmla="*/ 0 w 24"/>
                    <a:gd name="T3" fmla="*/ 19 h 38"/>
                    <a:gd name="T4" fmla="*/ 12 w 24"/>
                    <a:gd name="T5" fmla="*/ 31 h 38"/>
                    <a:gd name="T6" fmla="*/ 18 w 24"/>
                    <a:gd name="T7" fmla="*/ 37 h 38"/>
                    <a:gd name="T8" fmla="*/ 14 w 24"/>
                    <a:gd name="T9" fmla="*/ 19 h 38"/>
                    <a:gd name="T10" fmla="*/ 18 w 24"/>
                    <a:gd name="T11" fmla="*/ 21 h 38"/>
                    <a:gd name="T12" fmla="*/ 23 w 24"/>
                    <a:gd name="T13" fmla="*/ 27 h 38"/>
                    <a:gd name="T14" fmla="*/ 23 w 24"/>
                    <a:gd name="T15" fmla="*/ 19 h 38"/>
                    <a:gd name="T16" fmla="*/ 18 w 24"/>
                    <a:gd name="T17" fmla="*/ 8 h 38"/>
                    <a:gd name="T18" fmla="*/ 12 w 24"/>
                    <a:gd name="T19" fmla="*/ 0 h 38"/>
                    <a:gd name="T20" fmla="*/ 2 w 24"/>
                    <a:gd name="T21" fmla="*/ 1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8"/>
                    <a:gd name="T35" fmla="*/ 24 w 24"/>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8">
                      <a:moveTo>
                        <a:pt x="2" y="1"/>
                      </a:moveTo>
                      <a:lnTo>
                        <a:pt x="0" y="19"/>
                      </a:lnTo>
                      <a:lnTo>
                        <a:pt x="12" y="31"/>
                      </a:lnTo>
                      <a:lnTo>
                        <a:pt x="18" y="37"/>
                      </a:lnTo>
                      <a:lnTo>
                        <a:pt x="14" y="19"/>
                      </a:lnTo>
                      <a:lnTo>
                        <a:pt x="18" y="21"/>
                      </a:lnTo>
                      <a:lnTo>
                        <a:pt x="23" y="27"/>
                      </a:lnTo>
                      <a:lnTo>
                        <a:pt x="23" y="19"/>
                      </a:lnTo>
                      <a:lnTo>
                        <a:pt x="18" y="8"/>
                      </a:lnTo>
                      <a:lnTo>
                        <a:pt x="12" y="0"/>
                      </a:lnTo>
                      <a:lnTo>
                        <a:pt x="2" y="1"/>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4" name="Freeform 100"/>
                <p:cNvSpPr>
                  <a:spLocks/>
                </p:cNvSpPr>
                <p:nvPr/>
              </p:nvSpPr>
              <p:spPr bwMode="auto">
                <a:xfrm>
                  <a:off x="1257" y="2627"/>
                  <a:ext cx="87" cy="277"/>
                </a:xfrm>
                <a:custGeom>
                  <a:avLst/>
                  <a:gdLst>
                    <a:gd name="T0" fmla="*/ 0 w 87"/>
                    <a:gd name="T1" fmla="*/ 0 h 277"/>
                    <a:gd name="T2" fmla="*/ 0 w 87"/>
                    <a:gd name="T3" fmla="*/ 151 h 277"/>
                    <a:gd name="T4" fmla="*/ 0 w 87"/>
                    <a:gd name="T5" fmla="*/ 260 h 277"/>
                    <a:gd name="T6" fmla="*/ 24 w 87"/>
                    <a:gd name="T7" fmla="*/ 264 h 277"/>
                    <a:gd name="T8" fmla="*/ 30 w 87"/>
                    <a:gd name="T9" fmla="*/ 174 h 277"/>
                    <a:gd name="T10" fmla="*/ 27 w 87"/>
                    <a:gd name="T11" fmla="*/ 165 h 277"/>
                    <a:gd name="T12" fmla="*/ 30 w 87"/>
                    <a:gd name="T13" fmla="*/ 160 h 277"/>
                    <a:gd name="T14" fmla="*/ 30 w 87"/>
                    <a:gd name="T15" fmla="*/ 104 h 277"/>
                    <a:gd name="T16" fmla="*/ 36 w 87"/>
                    <a:gd name="T17" fmla="*/ 123 h 277"/>
                    <a:gd name="T18" fmla="*/ 52 w 87"/>
                    <a:gd name="T19" fmla="*/ 200 h 277"/>
                    <a:gd name="T20" fmla="*/ 64 w 87"/>
                    <a:gd name="T21" fmla="*/ 276 h 277"/>
                    <a:gd name="T22" fmla="*/ 86 w 87"/>
                    <a:gd name="T23" fmla="*/ 276 h 277"/>
                    <a:gd name="T24" fmla="*/ 76 w 87"/>
                    <a:gd name="T25" fmla="*/ 171 h 277"/>
                    <a:gd name="T26" fmla="*/ 71 w 87"/>
                    <a:gd name="T27" fmla="*/ 85 h 277"/>
                    <a:gd name="T28" fmla="*/ 71 w 87"/>
                    <a:gd name="T29" fmla="*/ 1 h 277"/>
                    <a:gd name="T30" fmla="*/ 0 w 87"/>
                    <a:gd name="T31" fmla="*/ 0 h 2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7"/>
                    <a:gd name="T49" fmla="*/ 0 h 277"/>
                    <a:gd name="T50" fmla="*/ 87 w 87"/>
                    <a:gd name="T51" fmla="*/ 277 h 2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7" h="277">
                      <a:moveTo>
                        <a:pt x="0" y="0"/>
                      </a:moveTo>
                      <a:lnTo>
                        <a:pt x="0" y="151"/>
                      </a:lnTo>
                      <a:lnTo>
                        <a:pt x="0" y="260"/>
                      </a:lnTo>
                      <a:lnTo>
                        <a:pt x="24" y="264"/>
                      </a:lnTo>
                      <a:lnTo>
                        <a:pt x="30" y="174"/>
                      </a:lnTo>
                      <a:lnTo>
                        <a:pt x="27" y="165"/>
                      </a:lnTo>
                      <a:lnTo>
                        <a:pt x="30" y="160"/>
                      </a:lnTo>
                      <a:lnTo>
                        <a:pt x="30" y="104"/>
                      </a:lnTo>
                      <a:lnTo>
                        <a:pt x="36" y="123"/>
                      </a:lnTo>
                      <a:lnTo>
                        <a:pt x="52" y="200"/>
                      </a:lnTo>
                      <a:lnTo>
                        <a:pt x="64" y="276"/>
                      </a:lnTo>
                      <a:lnTo>
                        <a:pt x="86" y="276"/>
                      </a:lnTo>
                      <a:lnTo>
                        <a:pt x="76" y="171"/>
                      </a:lnTo>
                      <a:lnTo>
                        <a:pt x="71" y="85"/>
                      </a:lnTo>
                      <a:lnTo>
                        <a:pt x="71" y="1"/>
                      </a:lnTo>
                      <a:lnTo>
                        <a:pt x="0" y="0"/>
                      </a:lnTo>
                    </a:path>
                  </a:pathLst>
                </a:custGeom>
                <a:solidFill>
                  <a:srgbClr val="0000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5" name="Freeform 101"/>
                <p:cNvSpPr>
                  <a:spLocks/>
                </p:cNvSpPr>
                <p:nvPr/>
              </p:nvSpPr>
              <p:spPr bwMode="auto">
                <a:xfrm>
                  <a:off x="1247" y="2498"/>
                  <a:ext cx="108" cy="210"/>
                </a:xfrm>
                <a:custGeom>
                  <a:avLst/>
                  <a:gdLst>
                    <a:gd name="T0" fmla="*/ 34 w 108"/>
                    <a:gd name="T1" fmla="*/ 1 h 210"/>
                    <a:gd name="T2" fmla="*/ 1 w 108"/>
                    <a:gd name="T3" fmla="*/ 26 h 210"/>
                    <a:gd name="T4" fmla="*/ 1 w 108"/>
                    <a:gd name="T5" fmla="*/ 93 h 210"/>
                    <a:gd name="T6" fmla="*/ 0 w 108"/>
                    <a:gd name="T7" fmla="*/ 127 h 210"/>
                    <a:gd name="T8" fmla="*/ 1 w 108"/>
                    <a:gd name="T9" fmla="*/ 209 h 210"/>
                    <a:gd name="T10" fmla="*/ 8 w 108"/>
                    <a:gd name="T11" fmla="*/ 209 h 210"/>
                    <a:gd name="T12" fmla="*/ 13 w 108"/>
                    <a:gd name="T13" fmla="*/ 127 h 210"/>
                    <a:gd name="T14" fmla="*/ 80 w 108"/>
                    <a:gd name="T15" fmla="*/ 127 h 210"/>
                    <a:gd name="T16" fmla="*/ 84 w 108"/>
                    <a:gd name="T17" fmla="*/ 106 h 210"/>
                    <a:gd name="T18" fmla="*/ 85 w 108"/>
                    <a:gd name="T19" fmla="*/ 120 h 210"/>
                    <a:gd name="T20" fmla="*/ 80 w 108"/>
                    <a:gd name="T21" fmla="*/ 151 h 210"/>
                    <a:gd name="T22" fmla="*/ 75 w 108"/>
                    <a:gd name="T23" fmla="*/ 199 h 210"/>
                    <a:gd name="T24" fmla="*/ 87 w 108"/>
                    <a:gd name="T25" fmla="*/ 200 h 210"/>
                    <a:gd name="T26" fmla="*/ 107 w 108"/>
                    <a:gd name="T27" fmla="*/ 120 h 210"/>
                    <a:gd name="T28" fmla="*/ 92 w 108"/>
                    <a:gd name="T29" fmla="*/ 22 h 210"/>
                    <a:gd name="T30" fmla="*/ 57 w 108"/>
                    <a:gd name="T31" fmla="*/ 0 h 210"/>
                    <a:gd name="T32" fmla="*/ 43 w 108"/>
                    <a:gd name="T33" fmla="*/ 9 h 210"/>
                    <a:gd name="T34" fmla="*/ 34 w 108"/>
                    <a:gd name="T35" fmla="*/ 1 h 2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8"/>
                    <a:gd name="T55" fmla="*/ 0 h 210"/>
                    <a:gd name="T56" fmla="*/ 108 w 108"/>
                    <a:gd name="T57" fmla="*/ 210 h 2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8" h="210">
                      <a:moveTo>
                        <a:pt x="34" y="1"/>
                      </a:moveTo>
                      <a:lnTo>
                        <a:pt x="1" y="26"/>
                      </a:lnTo>
                      <a:lnTo>
                        <a:pt x="1" y="93"/>
                      </a:lnTo>
                      <a:lnTo>
                        <a:pt x="0" y="127"/>
                      </a:lnTo>
                      <a:lnTo>
                        <a:pt x="1" y="209"/>
                      </a:lnTo>
                      <a:lnTo>
                        <a:pt x="8" y="209"/>
                      </a:lnTo>
                      <a:lnTo>
                        <a:pt x="13" y="127"/>
                      </a:lnTo>
                      <a:lnTo>
                        <a:pt x="80" y="127"/>
                      </a:lnTo>
                      <a:lnTo>
                        <a:pt x="84" y="106"/>
                      </a:lnTo>
                      <a:lnTo>
                        <a:pt x="85" y="120"/>
                      </a:lnTo>
                      <a:lnTo>
                        <a:pt x="80" y="151"/>
                      </a:lnTo>
                      <a:lnTo>
                        <a:pt x="75" y="199"/>
                      </a:lnTo>
                      <a:lnTo>
                        <a:pt x="87" y="200"/>
                      </a:lnTo>
                      <a:lnTo>
                        <a:pt x="107" y="120"/>
                      </a:lnTo>
                      <a:lnTo>
                        <a:pt x="92" y="22"/>
                      </a:lnTo>
                      <a:lnTo>
                        <a:pt x="57" y="0"/>
                      </a:lnTo>
                      <a:lnTo>
                        <a:pt x="43" y="9"/>
                      </a:lnTo>
                      <a:lnTo>
                        <a:pt x="34" y="1"/>
                      </a:lnTo>
                    </a:path>
                  </a:pathLst>
                </a:custGeom>
                <a:solidFill>
                  <a:srgbClr val="3F7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6" name="Freeform 102"/>
                <p:cNvSpPr>
                  <a:spLocks/>
                </p:cNvSpPr>
                <p:nvPr/>
              </p:nvSpPr>
              <p:spPr bwMode="auto">
                <a:xfrm>
                  <a:off x="1321" y="2702"/>
                  <a:ext cx="25" cy="31"/>
                </a:xfrm>
                <a:custGeom>
                  <a:avLst/>
                  <a:gdLst>
                    <a:gd name="T0" fmla="*/ 7 w 25"/>
                    <a:gd name="T1" fmla="*/ 0 h 31"/>
                    <a:gd name="T2" fmla="*/ 0 w 25"/>
                    <a:gd name="T3" fmla="*/ 15 h 31"/>
                    <a:gd name="T4" fmla="*/ 12 w 25"/>
                    <a:gd name="T5" fmla="*/ 30 h 31"/>
                    <a:gd name="T6" fmla="*/ 15 w 25"/>
                    <a:gd name="T7" fmla="*/ 30 h 31"/>
                    <a:gd name="T8" fmla="*/ 24 w 25"/>
                    <a:gd name="T9" fmla="*/ 27 h 31"/>
                    <a:gd name="T10" fmla="*/ 19 w 25"/>
                    <a:gd name="T11" fmla="*/ 21 h 31"/>
                    <a:gd name="T12" fmla="*/ 19 w 25"/>
                    <a:gd name="T13" fmla="*/ 15 h 31"/>
                    <a:gd name="T14" fmla="*/ 24 w 25"/>
                    <a:gd name="T15" fmla="*/ 9 h 31"/>
                    <a:gd name="T16" fmla="*/ 19 w 25"/>
                    <a:gd name="T17" fmla="*/ 0 h 31"/>
                    <a:gd name="T18" fmla="*/ 7 w 25"/>
                    <a:gd name="T19" fmla="*/ 0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1"/>
                    <a:gd name="T32" fmla="*/ 25 w 25"/>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1">
                      <a:moveTo>
                        <a:pt x="7" y="0"/>
                      </a:moveTo>
                      <a:lnTo>
                        <a:pt x="0" y="15"/>
                      </a:lnTo>
                      <a:lnTo>
                        <a:pt x="12" y="30"/>
                      </a:lnTo>
                      <a:lnTo>
                        <a:pt x="15" y="30"/>
                      </a:lnTo>
                      <a:lnTo>
                        <a:pt x="24" y="27"/>
                      </a:lnTo>
                      <a:lnTo>
                        <a:pt x="19" y="21"/>
                      </a:lnTo>
                      <a:lnTo>
                        <a:pt x="19" y="15"/>
                      </a:lnTo>
                      <a:lnTo>
                        <a:pt x="24" y="9"/>
                      </a:lnTo>
                      <a:lnTo>
                        <a:pt x="19" y="0"/>
                      </a:lnTo>
                      <a:lnTo>
                        <a:pt x="7" y="0"/>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117" name="Group 103"/>
                <p:cNvGrpSpPr>
                  <a:grpSpLocks/>
                </p:cNvGrpSpPr>
                <p:nvPr/>
              </p:nvGrpSpPr>
              <p:grpSpPr bwMode="auto">
                <a:xfrm>
                  <a:off x="1260" y="2500"/>
                  <a:ext cx="73" cy="135"/>
                  <a:chOff x="1260" y="2500"/>
                  <a:chExt cx="73" cy="135"/>
                </a:xfrm>
              </p:grpSpPr>
              <p:grpSp>
                <p:nvGrpSpPr>
                  <p:cNvPr id="1118" name="Group 104"/>
                  <p:cNvGrpSpPr>
                    <a:grpSpLocks/>
                  </p:cNvGrpSpPr>
                  <p:nvPr/>
                </p:nvGrpSpPr>
                <p:grpSpPr bwMode="auto">
                  <a:xfrm>
                    <a:off x="1260" y="2500"/>
                    <a:ext cx="73" cy="135"/>
                    <a:chOff x="1260" y="2500"/>
                    <a:chExt cx="73" cy="135"/>
                  </a:xfrm>
                </p:grpSpPr>
                <p:grpSp>
                  <p:nvGrpSpPr>
                    <p:cNvPr id="1120" name="Group 105"/>
                    <p:cNvGrpSpPr>
                      <a:grpSpLocks/>
                    </p:cNvGrpSpPr>
                    <p:nvPr/>
                  </p:nvGrpSpPr>
                  <p:grpSpPr bwMode="auto">
                    <a:xfrm>
                      <a:off x="1260" y="2627"/>
                      <a:ext cx="73" cy="8"/>
                      <a:chOff x="1260" y="2627"/>
                      <a:chExt cx="73" cy="8"/>
                    </a:xfrm>
                  </p:grpSpPr>
                  <p:sp>
                    <p:nvSpPr>
                      <p:cNvPr id="1122" name="Freeform 106"/>
                      <p:cNvSpPr>
                        <a:spLocks/>
                      </p:cNvSpPr>
                      <p:nvPr/>
                    </p:nvSpPr>
                    <p:spPr bwMode="auto">
                      <a:xfrm>
                        <a:off x="1260" y="2634"/>
                        <a:ext cx="73" cy="1"/>
                      </a:xfrm>
                      <a:custGeom>
                        <a:avLst/>
                        <a:gdLst>
                          <a:gd name="T0" fmla="*/ 0 w 73"/>
                          <a:gd name="T1" fmla="*/ 0 h 1"/>
                          <a:gd name="T2" fmla="*/ 72 w 73"/>
                          <a:gd name="T3" fmla="*/ 0 h 1"/>
                          <a:gd name="T4" fmla="*/ 0 w 73"/>
                          <a:gd name="T5" fmla="*/ 0 h 1"/>
                          <a:gd name="T6" fmla="*/ 0 60000 65536"/>
                          <a:gd name="T7" fmla="*/ 0 60000 65536"/>
                          <a:gd name="T8" fmla="*/ 0 60000 65536"/>
                          <a:gd name="T9" fmla="*/ 0 w 73"/>
                          <a:gd name="T10" fmla="*/ 0 h 1"/>
                          <a:gd name="T11" fmla="*/ 73 w 73"/>
                          <a:gd name="T12" fmla="*/ 1 h 1"/>
                        </a:gdLst>
                        <a:ahLst/>
                        <a:cxnLst>
                          <a:cxn ang="T6">
                            <a:pos x="T0" y="T1"/>
                          </a:cxn>
                          <a:cxn ang="T7">
                            <a:pos x="T2" y="T3"/>
                          </a:cxn>
                          <a:cxn ang="T8">
                            <a:pos x="T4" y="T5"/>
                          </a:cxn>
                        </a:cxnLst>
                        <a:rect l="T9" t="T10" r="T11" b="T12"/>
                        <a:pathLst>
                          <a:path w="73" h="1">
                            <a:moveTo>
                              <a:pt x="0" y="0"/>
                            </a:moveTo>
                            <a:lnTo>
                              <a:pt x="72"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23" name="Freeform 107"/>
                      <p:cNvSpPr>
                        <a:spLocks/>
                      </p:cNvSpPr>
                      <p:nvPr/>
                    </p:nvSpPr>
                    <p:spPr bwMode="auto">
                      <a:xfrm>
                        <a:off x="1260" y="2627"/>
                        <a:ext cx="73" cy="1"/>
                      </a:xfrm>
                      <a:custGeom>
                        <a:avLst/>
                        <a:gdLst>
                          <a:gd name="T0" fmla="*/ 0 w 73"/>
                          <a:gd name="T1" fmla="*/ 0 h 1"/>
                          <a:gd name="T2" fmla="*/ 72 w 73"/>
                          <a:gd name="T3" fmla="*/ 0 h 1"/>
                          <a:gd name="T4" fmla="*/ 0 w 73"/>
                          <a:gd name="T5" fmla="*/ 0 h 1"/>
                          <a:gd name="T6" fmla="*/ 0 60000 65536"/>
                          <a:gd name="T7" fmla="*/ 0 60000 65536"/>
                          <a:gd name="T8" fmla="*/ 0 60000 65536"/>
                          <a:gd name="T9" fmla="*/ 0 w 73"/>
                          <a:gd name="T10" fmla="*/ 0 h 1"/>
                          <a:gd name="T11" fmla="*/ 73 w 73"/>
                          <a:gd name="T12" fmla="*/ 1 h 1"/>
                        </a:gdLst>
                        <a:ahLst/>
                        <a:cxnLst>
                          <a:cxn ang="T6">
                            <a:pos x="T0" y="T1"/>
                          </a:cxn>
                          <a:cxn ang="T7">
                            <a:pos x="T2" y="T3"/>
                          </a:cxn>
                          <a:cxn ang="T8">
                            <a:pos x="T4" y="T5"/>
                          </a:cxn>
                        </a:cxnLst>
                        <a:rect l="T9" t="T10" r="T11" b="T12"/>
                        <a:pathLst>
                          <a:path w="73" h="1">
                            <a:moveTo>
                              <a:pt x="0" y="0"/>
                            </a:moveTo>
                            <a:lnTo>
                              <a:pt x="72" y="0"/>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21" name="Freeform 108"/>
                    <p:cNvSpPr>
                      <a:spLocks/>
                    </p:cNvSpPr>
                    <p:nvPr/>
                  </p:nvSpPr>
                  <p:spPr bwMode="auto">
                    <a:xfrm>
                      <a:off x="1281" y="2500"/>
                      <a:ext cx="32" cy="25"/>
                    </a:xfrm>
                    <a:custGeom>
                      <a:avLst/>
                      <a:gdLst>
                        <a:gd name="T0" fmla="*/ 0 w 32"/>
                        <a:gd name="T1" fmla="*/ 3 h 25"/>
                        <a:gd name="T2" fmla="*/ 0 w 32"/>
                        <a:gd name="T3" fmla="*/ 24 h 25"/>
                        <a:gd name="T4" fmla="*/ 9 w 32"/>
                        <a:gd name="T5" fmla="*/ 10 h 25"/>
                        <a:gd name="T6" fmla="*/ 15 w 32"/>
                        <a:gd name="T7" fmla="*/ 24 h 25"/>
                        <a:gd name="T8" fmla="*/ 31 w 32"/>
                        <a:gd name="T9" fmla="*/ 0 h 25"/>
                        <a:gd name="T10" fmla="*/ 0 60000 65536"/>
                        <a:gd name="T11" fmla="*/ 0 60000 65536"/>
                        <a:gd name="T12" fmla="*/ 0 60000 65536"/>
                        <a:gd name="T13" fmla="*/ 0 60000 65536"/>
                        <a:gd name="T14" fmla="*/ 0 60000 65536"/>
                        <a:gd name="T15" fmla="*/ 0 w 32"/>
                        <a:gd name="T16" fmla="*/ 0 h 25"/>
                        <a:gd name="T17" fmla="*/ 32 w 32"/>
                        <a:gd name="T18" fmla="*/ 25 h 25"/>
                      </a:gdLst>
                      <a:ahLst/>
                      <a:cxnLst>
                        <a:cxn ang="T10">
                          <a:pos x="T0" y="T1"/>
                        </a:cxn>
                        <a:cxn ang="T11">
                          <a:pos x="T2" y="T3"/>
                        </a:cxn>
                        <a:cxn ang="T12">
                          <a:pos x="T4" y="T5"/>
                        </a:cxn>
                        <a:cxn ang="T13">
                          <a:pos x="T6" y="T7"/>
                        </a:cxn>
                        <a:cxn ang="T14">
                          <a:pos x="T8" y="T9"/>
                        </a:cxn>
                      </a:cxnLst>
                      <a:rect l="T15" t="T16" r="T17" b="T18"/>
                      <a:pathLst>
                        <a:path w="32" h="25">
                          <a:moveTo>
                            <a:pt x="0" y="3"/>
                          </a:moveTo>
                          <a:lnTo>
                            <a:pt x="0" y="24"/>
                          </a:lnTo>
                          <a:lnTo>
                            <a:pt x="9" y="10"/>
                          </a:lnTo>
                          <a:lnTo>
                            <a:pt x="15" y="24"/>
                          </a:lnTo>
                          <a:lnTo>
                            <a:pt x="3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19" name="Freeform 109"/>
                  <p:cNvSpPr>
                    <a:spLocks/>
                  </p:cNvSpPr>
                  <p:nvPr/>
                </p:nvSpPr>
                <p:spPr bwMode="auto">
                  <a:xfrm>
                    <a:off x="1291" y="2512"/>
                    <a:ext cx="1" cy="123"/>
                  </a:xfrm>
                  <a:custGeom>
                    <a:avLst/>
                    <a:gdLst>
                      <a:gd name="T0" fmla="*/ 0 w 1"/>
                      <a:gd name="T1" fmla="*/ 0 h 123"/>
                      <a:gd name="T2" fmla="*/ 0 w 1"/>
                      <a:gd name="T3" fmla="*/ 122 h 123"/>
                      <a:gd name="T4" fmla="*/ 0 w 1"/>
                      <a:gd name="T5" fmla="*/ 0 h 123"/>
                      <a:gd name="T6" fmla="*/ 0 60000 65536"/>
                      <a:gd name="T7" fmla="*/ 0 60000 65536"/>
                      <a:gd name="T8" fmla="*/ 0 60000 65536"/>
                      <a:gd name="T9" fmla="*/ 0 w 1"/>
                      <a:gd name="T10" fmla="*/ 0 h 123"/>
                      <a:gd name="T11" fmla="*/ 1 w 1"/>
                      <a:gd name="T12" fmla="*/ 123 h 123"/>
                    </a:gdLst>
                    <a:ahLst/>
                    <a:cxnLst>
                      <a:cxn ang="T6">
                        <a:pos x="T0" y="T1"/>
                      </a:cxn>
                      <a:cxn ang="T7">
                        <a:pos x="T2" y="T3"/>
                      </a:cxn>
                      <a:cxn ang="T8">
                        <a:pos x="T4" y="T5"/>
                      </a:cxn>
                    </a:cxnLst>
                    <a:rect l="T9" t="T10" r="T11" b="T12"/>
                    <a:pathLst>
                      <a:path w="1" h="123">
                        <a:moveTo>
                          <a:pt x="0" y="0"/>
                        </a:moveTo>
                        <a:lnTo>
                          <a:pt x="0" y="122"/>
                        </a:lnTo>
                        <a:lnTo>
                          <a:pt x="0" y="0"/>
                        </a:lnTo>
                      </a:path>
                    </a:pathLst>
                  </a:custGeom>
                  <a:noFill/>
                  <a:ln w="1270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nvGrpSpPr>
              <p:cNvPr id="1106" name="Group 110"/>
              <p:cNvGrpSpPr>
                <a:grpSpLocks/>
              </p:cNvGrpSpPr>
              <p:nvPr/>
            </p:nvGrpSpPr>
            <p:grpSpPr bwMode="auto">
              <a:xfrm>
                <a:off x="1269" y="2433"/>
                <a:ext cx="44" cy="74"/>
                <a:chOff x="1269" y="2433"/>
                <a:chExt cx="44" cy="74"/>
              </a:xfrm>
            </p:grpSpPr>
            <p:grpSp>
              <p:nvGrpSpPr>
                <p:cNvPr id="1107" name="Group 111"/>
                <p:cNvGrpSpPr>
                  <a:grpSpLocks/>
                </p:cNvGrpSpPr>
                <p:nvPr/>
              </p:nvGrpSpPr>
              <p:grpSpPr bwMode="auto">
                <a:xfrm>
                  <a:off x="1269" y="2437"/>
                  <a:ext cx="44" cy="70"/>
                  <a:chOff x="1269" y="2437"/>
                  <a:chExt cx="44" cy="70"/>
                </a:xfrm>
              </p:grpSpPr>
              <p:sp>
                <p:nvSpPr>
                  <p:cNvPr id="1109" name="Freeform 112"/>
                  <p:cNvSpPr>
                    <a:spLocks/>
                  </p:cNvSpPr>
                  <p:nvPr/>
                </p:nvSpPr>
                <p:spPr bwMode="auto">
                  <a:xfrm>
                    <a:off x="1269" y="2437"/>
                    <a:ext cx="44" cy="70"/>
                  </a:xfrm>
                  <a:custGeom>
                    <a:avLst/>
                    <a:gdLst>
                      <a:gd name="T0" fmla="*/ 1 w 44"/>
                      <a:gd name="T1" fmla="*/ 12 h 70"/>
                      <a:gd name="T2" fmla="*/ 1 w 44"/>
                      <a:gd name="T3" fmla="*/ 16 h 70"/>
                      <a:gd name="T4" fmla="*/ 0 w 44"/>
                      <a:gd name="T5" fmla="*/ 18 h 70"/>
                      <a:gd name="T6" fmla="*/ 1 w 44"/>
                      <a:gd name="T7" fmla="*/ 23 h 70"/>
                      <a:gd name="T8" fmla="*/ 0 w 44"/>
                      <a:gd name="T9" fmla="*/ 30 h 70"/>
                      <a:gd name="T10" fmla="*/ 1 w 44"/>
                      <a:gd name="T11" fmla="*/ 37 h 70"/>
                      <a:gd name="T12" fmla="*/ 1 w 44"/>
                      <a:gd name="T13" fmla="*/ 39 h 70"/>
                      <a:gd name="T14" fmla="*/ 1 w 44"/>
                      <a:gd name="T15" fmla="*/ 44 h 70"/>
                      <a:gd name="T16" fmla="*/ 4 w 44"/>
                      <a:gd name="T17" fmla="*/ 48 h 70"/>
                      <a:gd name="T18" fmla="*/ 7 w 44"/>
                      <a:gd name="T19" fmla="*/ 53 h 70"/>
                      <a:gd name="T20" fmla="*/ 8 w 44"/>
                      <a:gd name="T21" fmla="*/ 53 h 70"/>
                      <a:gd name="T22" fmla="*/ 11 w 44"/>
                      <a:gd name="T23" fmla="*/ 55 h 70"/>
                      <a:gd name="T24" fmla="*/ 11 w 44"/>
                      <a:gd name="T25" fmla="*/ 59 h 70"/>
                      <a:gd name="T26" fmla="*/ 11 w 44"/>
                      <a:gd name="T27" fmla="*/ 60 h 70"/>
                      <a:gd name="T28" fmla="*/ 19 w 44"/>
                      <a:gd name="T29" fmla="*/ 69 h 70"/>
                      <a:gd name="T30" fmla="*/ 34 w 44"/>
                      <a:gd name="T31" fmla="*/ 59 h 70"/>
                      <a:gd name="T32" fmla="*/ 34 w 44"/>
                      <a:gd name="T33" fmla="*/ 37 h 70"/>
                      <a:gd name="T34" fmla="*/ 37 w 44"/>
                      <a:gd name="T35" fmla="*/ 32 h 70"/>
                      <a:gd name="T36" fmla="*/ 40 w 44"/>
                      <a:gd name="T37" fmla="*/ 30 h 70"/>
                      <a:gd name="T38" fmla="*/ 40 w 44"/>
                      <a:gd name="T39" fmla="*/ 24 h 70"/>
                      <a:gd name="T40" fmla="*/ 43 w 44"/>
                      <a:gd name="T41" fmla="*/ 18 h 70"/>
                      <a:gd name="T42" fmla="*/ 40 w 44"/>
                      <a:gd name="T43" fmla="*/ 14 h 70"/>
                      <a:gd name="T44" fmla="*/ 40 w 44"/>
                      <a:gd name="T45" fmla="*/ 8 h 70"/>
                      <a:gd name="T46" fmla="*/ 40 w 44"/>
                      <a:gd name="T47" fmla="*/ 7 h 70"/>
                      <a:gd name="T48" fmla="*/ 37 w 44"/>
                      <a:gd name="T49" fmla="*/ 4 h 70"/>
                      <a:gd name="T50" fmla="*/ 34 w 44"/>
                      <a:gd name="T51" fmla="*/ 1 h 70"/>
                      <a:gd name="T52" fmla="*/ 33 w 44"/>
                      <a:gd name="T53" fmla="*/ 1 h 70"/>
                      <a:gd name="T54" fmla="*/ 29 w 44"/>
                      <a:gd name="T55" fmla="*/ 0 h 70"/>
                      <a:gd name="T56" fmla="*/ 23 w 44"/>
                      <a:gd name="T57" fmla="*/ 0 h 70"/>
                      <a:gd name="T58" fmla="*/ 19 w 44"/>
                      <a:gd name="T59" fmla="*/ 0 h 70"/>
                      <a:gd name="T60" fmla="*/ 14 w 44"/>
                      <a:gd name="T61" fmla="*/ 0 h 70"/>
                      <a:gd name="T62" fmla="*/ 8 w 44"/>
                      <a:gd name="T63" fmla="*/ 0 h 70"/>
                      <a:gd name="T64" fmla="*/ 7 w 44"/>
                      <a:gd name="T65" fmla="*/ 1 h 70"/>
                      <a:gd name="T66" fmla="*/ 4 w 44"/>
                      <a:gd name="T67" fmla="*/ 4 h 70"/>
                      <a:gd name="T68" fmla="*/ 1 w 44"/>
                      <a:gd name="T69" fmla="*/ 7 h 70"/>
                      <a:gd name="T70" fmla="*/ 1 w 44"/>
                      <a:gd name="T71" fmla="*/ 12 h 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
                      <a:gd name="T109" fmla="*/ 0 h 70"/>
                      <a:gd name="T110" fmla="*/ 44 w 44"/>
                      <a:gd name="T111" fmla="*/ 70 h 7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 h="70">
                        <a:moveTo>
                          <a:pt x="1" y="12"/>
                        </a:moveTo>
                        <a:lnTo>
                          <a:pt x="1" y="16"/>
                        </a:lnTo>
                        <a:lnTo>
                          <a:pt x="0" y="18"/>
                        </a:lnTo>
                        <a:lnTo>
                          <a:pt x="1" y="23"/>
                        </a:lnTo>
                        <a:lnTo>
                          <a:pt x="0" y="30"/>
                        </a:lnTo>
                        <a:lnTo>
                          <a:pt x="1" y="37"/>
                        </a:lnTo>
                        <a:lnTo>
                          <a:pt x="1" y="39"/>
                        </a:lnTo>
                        <a:lnTo>
                          <a:pt x="1" y="44"/>
                        </a:lnTo>
                        <a:lnTo>
                          <a:pt x="4" y="48"/>
                        </a:lnTo>
                        <a:lnTo>
                          <a:pt x="7" y="53"/>
                        </a:lnTo>
                        <a:lnTo>
                          <a:pt x="8" y="53"/>
                        </a:lnTo>
                        <a:lnTo>
                          <a:pt x="11" y="55"/>
                        </a:lnTo>
                        <a:lnTo>
                          <a:pt x="11" y="59"/>
                        </a:lnTo>
                        <a:lnTo>
                          <a:pt x="11" y="60"/>
                        </a:lnTo>
                        <a:lnTo>
                          <a:pt x="19" y="69"/>
                        </a:lnTo>
                        <a:lnTo>
                          <a:pt x="34" y="59"/>
                        </a:lnTo>
                        <a:lnTo>
                          <a:pt x="34" y="37"/>
                        </a:lnTo>
                        <a:lnTo>
                          <a:pt x="37" y="32"/>
                        </a:lnTo>
                        <a:lnTo>
                          <a:pt x="40" y="30"/>
                        </a:lnTo>
                        <a:lnTo>
                          <a:pt x="40" y="24"/>
                        </a:lnTo>
                        <a:lnTo>
                          <a:pt x="43" y="18"/>
                        </a:lnTo>
                        <a:lnTo>
                          <a:pt x="40" y="14"/>
                        </a:lnTo>
                        <a:lnTo>
                          <a:pt x="40" y="8"/>
                        </a:lnTo>
                        <a:lnTo>
                          <a:pt x="40" y="7"/>
                        </a:lnTo>
                        <a:lnTo>
                          <a:pt x="37" y="4"/>
                        </a:lnTo>
                        <a:lnTo>
                          <a:pt x="34" y="1"/>
                        </a:lnTo>
                        <a:lnTo>
                          <a:pt x="33" y="1"/>
                        </a:lnTo>
                        <a:lnTo>
                          <a:pt x="29" y="0"/>
                        </a:lnTo>
                        <a:lnTo>
                          <a:pt x="23" y="0"/>
                        </a:lnTo>
                        <a:lnTo>
                          <a:pt x="19" y="0"/>
                        </a:lnTo>
                        <a:lnTo>
                          <a:pt x="14" y="0"/>
                        </a:lnTo>
                        <a:lnTo>
                          <a:pt x="8" y="0"/>
                        </a:lnTo>
                        <a:lnTo>
                          <a:pt x="7" y="1"/>
                        </a:lnTo>
                        <a:lnTo>
                          <a:pt x="4" y="4"/>
                        </a:lnTo>
                        <a:lnTo>
                          <a:pt x="1" y="7"/>
                        </a:lnTo>
                        <a:lnTo>
                          <a:pt x="1" y="12"/>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0" name="Freeform 113"/>
                  <p:cNvSpPr>
                    <a:spLocks/>
                  </p:cNvSpPr>
                  <p:nvPr/>
                </p:nvSpPr>
                <p:spPr bwMode="auto">
                  <a:xfrm>
                    <a:off x="1283" y="2461"/>
                    <a:ext cx="24" cy="24"/>
                  </a:xfrm>
                  <a:custGeom>
                    <a:avLst/>
                    <a:gdLst>
                      <a:gd name="T0" fmla="*/ 0 w 24"/>
                      <a:gd name="T1" fmla="*/ 0 h 24"/>
                      <a:gd name="T2" fmla="*/ 7 w 24"/>
                      <a:gd name="T3" fmla="*/ 0 h 24"/>
                      <a:gd name="T4" fmla="*/ 14 w 24"/>
                      <a:gd name="T5" fmla="*/ 0 h 24"/>
                      <a:gd name="T6" fmla="*/ 18 w 24"/>
                      <a:gd name="T7" fmla="*/ 0 h 24"/>
                      <a:gd name="T8" fmla="*/ 18 w 24"/>
                      <a:gd name="T9" fmla="*/ 2 h 24"/>
                      <a:gd name="T10" fmla="*/ 23 w 24"/>
                      <a:gd name="T11" fmla="*/ 2 h 24"/>
                      <a:gd name="T12" fmla="*/ 12 w 24"/>
                      <a:gd name="T13" fmla="*/ 2 h 24"/>
                      <a:gd name="T14" fmla="*/ 12 w 24"/>
                      <a:gd name="T15" fmla="*/ 7 h 24"/>
                      <a:gd name="T16" fmla="*/ 18 w 24"/>
                      <a:gd name="T17" fmla="*/ 7 h 24"/>
                      <a:gd name="T18" fmla="*/ 7 w 24"/>
                      <a:gd name="T19" fmla="*/ 7 h 24"/>
                      <a:gd name="T20" fmla="*/ 2 w 24"/>
                      <a:gd name="T21" fmla="*/ 7 h 24"/>
                      <a:gd name="T22" fmla="*/ 0 w 24"/>
                      <a:gd name="T23" fmla="*/ 18 h 24"/>
                      <a:gd name="T24" fmla="*/ 2 w 24"/>
                      <a:gd name="T25" fmla="*/ 23 h 24"/>
                      <a:gd name="T26" fmla="*/ 0 w 24"/>
                      <a:gd name="T27" fmla="*/ 18 h 24"/>
                      <a:gd name="T28" fmla="*/ 0 w 24"/>
                      <a:gd name="T29" fmla="*/ 2 h 24"/>
                      <a:gd name="T30" fmla="*/ 0 w 24"/>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4"/>
                      <a:gd name="T50" fmla="*/ 24 w 24"/>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4">
                        <a:moveTo>
                          <a:pt x="0" y="0"/>
                        </a:moveTo>
                        <a:lnTo>
                          <a:pt x="7" y="0"/>
                        </a:lnTo>
                        <a:lnTo>
                          <a:pt x="14" y="0"/>
                        </a:lnTo>
                        <a:lnTo>
                          <a:pt x="18" y="0"/>
                        </a:lnTo>
                        <a:lnTo>
                          <a:pt x="18" y="2"/>
                        </a:lnTo>
                        <a:lnTo>
                          <a:pt x="23" y="2"/>
                        </a:lnTo>
                        <a:lnTo>
                          <a:pt x="12" y="2"/>
                        </a:lnTo>
                        <a:lnTo>
                          <a:pt x="12" y="7"/>
                        </a:lnTo>
                        <a:lnTo>
                          <a:pt x="18" y="7"/>
                        </a:lnTo>
                        <a:lnTo>
                          <a:pt x="7" y="7"/>
                        </a:lnTo>
                        <a:lnTo>
                          <a:pt x="2" y="7"/>
                        </a:lnTo>
                        <a:lnTo>
                          <a:pt x="0" y="18"/>
                        </a:lnTo>
                        <a:lnTo>
                          <a:pt x="2" y="23"/>
                        </a:lnTo>
                        <a:lnTo>
                          <a:pt x="0" y="18"/>
                        </a:lnTo>
                        <a:lnTo>
                          <a:pt x="0" y="2"/>
                        </a:lnTo>
                        <a:lnTo>
                          <a:pt x="0" y="0"/>
                        </a:lnTo>
                      </a:path>
                    </a:pathLst>
                  </a:custGeom>
                  <a:solidFill>
                    <a:srgbClr val="7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1" name="Freeform 114"/>
                  <p:cNvSpPr>
                    <a:spLocks/>
                  </p:cNvSpPr>
                  <p:nvPr/>
                </p:nvSpPr>
                <p:spPr bwMode="auto">
                  <a:xfrm>
                    <a:off x="1273" y="2461"/>
                    <a:ext cx="24" cy="24"/>
                  </a:xfrm>
                  <a:custGeom>
                    <a:avLst/>
                    <a:gdLst>
                      <a:gd name="T0" fmla="*/ 13 w 24"/>
                      <a:gd name="T1" fmla="*/ 0 h 24"/>
                      <a:gd name="T2" fmla="*/ 8 w 24"/>
                      <a:gd name="T3" fmla="*/ 0 h 24"/>
                      <a:gd name="T4" fmla="*/ 0 w 24"/>
                      <a:gd name="T5" fmla="*/ 0 h 24"/>
                      <a:gd name="T6" fmla="*/ 0 w 24"/>
                      <a:gd name="T7" fmla="*/ 12 h 24"/>
                      <a:gd name="T8" fmla="*/ 0 w 24"/>
                      <a:gd name="T9" fmla="*/ 23 h 24"/>
                      <a:gd name="T10" fmla="*/ 8 w 24"/>
                      <a:gd name="T11" fmla="*/ 23 h 24"/>
                      <a:gd name="T12" fmla="*/ 13 w 24"/>
                      <a:gd name="T13" fmla="*/ 23 h 24"/>
                      <a:gd name="T14" fmla="*/ 8 w 24"/>
                      <a:gd name="T15" fmla="*/ 23 h 24"/>
                      <a:gd name="T16" fmla="*/ 0 w 24"/>
                      <a:gd name="T17" fmla="*/ 23 h 24"/>
                      <a:gd name="T18" fmla="*/ 13 w 24"/>
                      <a:gd name="T19" fmla="*/ 23 h 24"/>
                      <a:gd name="T20" fmla="*/ 23 w 24"/>
                      <a:gd name="T21" fmla="*/ 23 h 24"/>
                      <a:gd name="T22" fmla="*/ 13 w 24"/>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24"/>
                      <a:gd name="T38" fmla="*/ 24 w 24"/>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24">
                        <a:moveTo>
                          <a:pt x="13" y="0"/>
                        </a:moveTo>
                        <a:lnTo>
                          <a:pt x="8" y="0"/>
                        </a:lnTo>
                        <a:lnTo>
                          <a:pt x="0" y="0"/>
                        </a:lnTo>
                        <a:lnTo>
                          <a:pt x="0" y="12"/>
                        </a:lnTo>
                        <a:lnTo>
                          <a:pt x="0" y="23"/>
                        </a:lnTo>
                        <a:lnTo>
                          <a:pt x="8" y="23"/>
                        </a:lnTo>
                        <a:lnTo>
                          <a:pt x="13" y="23"/>
                        </a:lnTo>
                        <a:lnTo>
                          <a:pt x="8" y="23"/>
                        </a:lnTo>
                        <a:lnTo>
                          <a:pt x="0" y="23"/>
                        </a:lnTo>
                        <a:lnTo>
                          <a:pt x="13" y="23"/>
                        </a:lnTo>
                        <a:lnTo>
                          <a:pt x="23" y="23"/>
                        </a:lnTo>
                        <a:lnTo>
                          <a:pt x="13" y="0"/>
                        </a:lnTo>
                      </a:path>
                    </a:pathLst>
                  </a:custGeom>
                  <a:solidFill>
                    <a:srgbClr val="7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112" name="Freeform 115"/>
                  <p:cNvSpPr>
                    <a:spLocks/>
                  </p:cNvSpPr>
                  <p:nvPr/>
                </p:nvSpPr>
                <p:spPr bwMode="auto">
                  <a:xfrm>
                    <a:off x="1289" y="2476"/>
                    <a:ext cx="23" cy="24"/>
                  </a:xfrm>
                  <a:custGeom>
                    <a:avLst/>
                    <a:gdLst>
                      <a:gd name="T0" fmla="*/ 19 w 23"/>
                      <a:gd name="T1" fmla="*/ 7 h 24"/>
                      <a:gd name="T2" fmla="*/ 16 w 23"/>
                      <a:gd name="T3" fmla="*/ 13 h 24"/>
                      <a:gd name="T4" fmla="*/ 0 w 23"/>
                      <a:gd name="T5" fmla="*/ 20 h 24"/>
                      <a:gd name="T6" fmla="*/ 6 w 23"/>
                      <a:gd name="T7" fmla="*/ 16 h 24"/>
                      <a:gd name="T8" fmla="*/ 13 w 23"/>
                      <a:gd name="T9" fmla="*/ 16 h 24"/>
                      <a:gd name="T10" fmla="*/ 16 w 23"/>
                      <a:gd name="T11" fmla="*/ 16 h 24"/>
                      <a:gd name="T12" fmla="*/ 22 w 23"/>
                      <a:gd name="T13" fmla="*/ 16 h 24"/>
                      <a:gd name="T14" fmla="*/ 22 w 23"/>
                      <a:gd name="T15" fmla="*/ 23 h 24"/>
                      <a:gd name="T16" fmla="*/ 22 w 23"/>
                      <a:gd name="T17" fmla="*/ 7 h 24"/>
                      <a:gd name="T18" fmla="*/ 22 w 23"/>
                      <a:gd name="T19" fmla="*/ 4 h 24"/>
                      <a:gd name="T20" fmla="*/ 19 w 23"/>
                      <a:gd name="T21" fmla="*/ 0 h 24"/>
                      <a:gd name="T22" fmla="*/ 19 w 23"/>
                      <a:gd name="T23" fmla="*/ 7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24"/>
                      <a:gd name="T38" fmla="*/ 23 w 2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24">
                        <a:moveTo>
                          <a:pt x="19" y="7"/>
                        </a:moveTo>
                        <a:lnTo>
                          <a:pt x="16" y="13"/>
                        </a:lnTo>
                        <a:lnTo>
                          <a:pt x="0" y="20"/>
                        </a:lnTo>
                        <a:lnTo>
                          <a:pt x="6" y="16"/>
                        </a:lnTo>
                        <a:lnTo>
                          <a:pt x="13" y="16"/>
                        </a:lnTo>
                        <a:lnTo>
                          <a:pt x="16" y="16"/>
                        </a:lnTo>
                        <a:lnTo>
                          <a:pt x="22" y="16"/>
                        </a:lnTo>
                        <a:lnTo>
                          <a:pt x="22" y="23"/>
                        </a:lnTo>
                        <a:lnTo>
                          <a:pt x="22" y="7"/>
                        </a:lnTo>
                        <a:lnTo>
                          <a:pt x="22" y="4"/>
                        </a:lnTo>
                        <a:lnTo>
                          <a:pt x="19" y="0"/>
                        </a:lnTo>
                        <a:lnTo>
                          <a:pt x="19" y="7"/>
                        </a:lnTo>
                      </a:path>
                    </a:pathLst>
                  </a:custGeom>
                  <a:solidFill>
                    <a:srgbClr val="7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108" name="Freeform 116"/>
                <p:cNvSpPr>
                  <a:spLocks/>
                </p:cNvSpPr>
                <p:nvPr/>
              </p:nvSpPr>
              <p:spPr bwMode="auto">
                <a:xfrm>
                  <a:off x="1269" y="2433"/>
                  <a:ext cx="44" cy="51"/>
                </a:xfrm>
                <a:custGeom>
                  <a:avLst/>
                  <a:gdLst>
                    <a:gd name="T0" fmla="*/ 7 w 44"/>
                    <a:gd name="T1" fmla="*/ 4 h 51"/>
                    <a:gd name="T2" fmla="*/ 8 w 44"/>
                    <a:gd name="T3" fmla="*/ 1 h 51"/>
                    <a:gd name="T4" fmla="*/ 14 w 44"/>
                    <a:gd name="T5" fmla="*/ 1 h 51"/>
                    <a:gd name="T6" fmla="*/ 19 w 44"/>
                    <a:gd name="T7" fmla="*/ 0 h 51"/>
                    <a:gd name="T8" fmla="*/ 22 w 44"/>
                    <a:gd name="T9" fmla="*/ 0 h 51"/>
                    <a:gd name="T10" fmla="*/ 27 w 44"/>
                    <a:gd name="T11" fmla="*/ 0 h 51"/>
                    <a:gd name="T12" fmla="*/ 33 w 44"/>
                    <a:gd name="T13" fmla="*/ 1 h 51"/>
                    <a:gd name="T14" fmla="*/ 34 w 44"/>
                    <a:gd name="T15" fmla="*/ 1 h 51"/>
                    <a:gd name="T16" fmla="*/ 37 w 44"/>
                    <a:gd name="T17" fmla="*/ 1 h 51"/>
                    <a:gd name="T18" fmla="*/ 40 w 44"/>
                    <a:gd name="T19" fmla="*/ 4 h 51"/>
                    <a:gd name="T20" fmla="*/ 43 w 44"/>
                    <a:gd name="T21" fmla="*/ 7 h 51"/>
                    <a:gd name="T22" fmla="*/ 43 w 44"/>
                    <a:gd name="T23" fmla="*/ 13 h 51"/>
                    <a:gd name="T24" fmla="*/ 43 w 44"/>
                    <a:gd name="T25" fmla="*/ 14 h 51"/>
                    <a:gd name="T26" fmla="*/ 43 w 44"/>
                    <a:gd name="T27" fmla="*/ 21 h 51"/>
                    <a:gd name="T28" fmla="*/ 43 w 44"/>
                    <a:gd name="T29" fmla="*/ 27 h 51"/>
                    <a:gd name="T30" fmla="*/ 43 w 44"/>
                    <a:gd name="T31" fmla="*/ 30 h 51"/>
                    <a:gd name="T32" fmla="*/ 40 w 44"/>
                    <a:gd name="T33" fmla="*/ 36 h 51"/>
                    <a:gd name="T34" fmla="*/ 40 w 44"/>
                    <a:gd name="T35" fmla="*/ 40 h 51"/>
                    <a:gd name="T36" fmla="*/ 37 w 44"/>
                    <a:gd name="T37" fmla="*/ 44 h 51"/>
                    <a:gd name="T38" fmla="*/ 37 w 44"/>
                    <a:gd name="T39" fmla="*/ 47 h 51"/>
                    <a:gd name="T40" fmla="*/ 34 w 44"/>
                    <a:gd name="T41" fmla="*/ 50 h 51"/>
                    <a:gd name="T42" fmla="*/ 34 w 44"/>
                    <a:gd name="T43" fmla="*/ 44 h 51"/>
                    <a:gd name="T44" fmla="*/ 33 w 44"/>
                    <a:gd name="T45" fmla="*/ 41 h 51"/>
                    <a:gd name="T46" fmla="*/ 33 w 44"/>
                    <a:gd name="T47" fmla="*/ 40 h 51"/>
                    <a:gd name="T48" fmla="*/ 34 w 44"/>
                    <a:gd name="T49" fmla="*/ 36 h 51"/>
                    <a:gd name="T50" fmla="*/ 34 w 44"/>
                    <a:gd name="T51" fmla="*/ 30 h 51"/>
                    <a:gd name="T52" fmla="*/ 33 w 44"/>
                    <a:gd name="T53" fmla="*/ 30 h 51"/>
                    <a:gd name="T54" fmla="*/ 33 w 44"/>
                    <a:gd name="T55" fmla="*/ 34 h 51"/>
                    <a:gd name="T56" fmla="*/ 29 w 44"/>
                    <a:gd name="T57" fmla="*/ 36 h 51"/>
                    <a:gd name="T58" fmla="*/ 29 w 44"/>
                    <a:gd name="T59" fmla="*/ 30 h 51"/>
                    <a:gd name="T60" fmla="*/ 29 w 44"/>
                    <a:gd name="T61" fmla="*/ 23 h 51"/>
                    <a:gd name="T62" fmla="*/ 29 w 44"/>
                    <a:gd name="T63" fmla="*/ 19 h 51"/>
                    <a:gd name="T64" fmla="*/ 29 w 44"/>
                    <a:gd name="T65" fmla="*/ 16 h 51"/>
                    <a:gd name="T66" fmla="*/ 29 w 44"/>
                    <a:gd name="T67" fmla="*/ 14 h 51"/>
                    <a:gd name="T68" fmla="*/ 27 w 44"/>
                    <a:gd name="T69" fmla="*/ 14 h 51"/>
                    <a:gd name="T70" fmla="*/ 23 w 44"/>
                    <a:gd name="T71" fmla="*/ 16 h 51"/>
                    <a:gd name="T72" fmla="*/ 22 w 44"/>
                    <a:gd name="T73" fmla="*/ 16 h 51"/>
                    <a:gd name="T74" fmla="*/ 16 w 44"/>
                    <a:gd name="T75" fmla="*/ 16 h 51"/>
                    <a:gd name="T76" fmla="*/ 14 w 44"/>
                    <a:gd name="T77" fmla="*/ 16 h 51"/>
                    <a:gd name="T78" fmla="*/ 19 w 44"/>
                    <a:gd name="T79" fmla="*/ 16 h 51"/>
                    <a:gd name="T80" fmla="*/ 16 w 44"/>
                    <a:gd name="T81" fmla="*/ 16 h 51"/>
                    <a:gd name="T82" fmla="*/ 11 w 44"/>
                    <a:gd name="T83" fmla="*/ 16 h 51"/>
                    <a:gd name="T84" fmla="*/ 7 w 44"/>
                    <a:gd name="T85" fmla="*/ 14 h 51"/>
                    <a:gd name="T86" fmla="*/ 1 w 44"/>
                    <a:gd name="T87" fmla="*/ 16 h 51"/>
                    <a:gd name="T88" fmla="*/ 1 w 44"/>
                    <a:gd name="T89" fmla="*/ 19 h 51"/>
                    <a:gd name="T90" fmla="*/ 1 w 44"/>
                    <a:gd name="T91" fmla="*/ 21 h 51"/>
                    <a:gd name="T92" fmla="*/ 0 w 44"/>
                    <a:gd name="T93" fmla="*/ 16 h 51"/>
                    <a:gd name="T94" fmla="*/ 0 w 44"/>
                    <a:gd name="T95" fmla="*/ 13 h 51"/>
                    <a:gd name="T96" fmla="*/ 1 w 44"/>
                    <a:gd name="T97" fmla="*/ 8 h 51"/>
                    <a:gd name="T98" fmla="*/ 4 w 44"/>
                    <a:gd name="T99" fmla="*/ 7 h 51"/>
                    <a:gd name="T100" fmla="*/ 7 w 44"/>
                    <a:gd name="T101" fmla="*/ 4 h 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4"/>
                    <a:gd name="T154" fmla="*/ 0 h 51"/>
                    <a:gd name="T155" fmla="*/ 44 w 44"/>
                    <a:gd name="T156" fmla="*/ 51 h 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4" h="51">
                      <a:moveTo>
                        <a:pt x="7" y="4"/>
                      </a:moveTo>
                      <a:lnTo>
                        <a:pt x="8" y="1"/>
                      </a:lnTo>
                      <a:lnTo>
                        <a:pt x="14" y="1"/>
                      </a:lnTo>
                      <a:lnTo>
                        <a:pt x="19" y="0"/>
                      </a:lnTo>
                      <a:lnTo>
                        <a:pt x="22" y="0"/>
                      </a:lnTo>
                      <a:lnTo>
                        <a:pt x="27" y="0"/>
                      </a:lnTo>
                      <a:lnTo>
                        <a:pt x="33" y="1"/>
                      </a:lnTo>
                      <a:lnTo>
                        <a:pt x="34" y="1"/>
                      </a:lnTo>
                      <a:lnTo>
                        <a:pt x="37" y="1"/>
                      </a:lnTo>
                      <a:lnTo>
                        <a:pt x="40" y="4"/>
                      </a:lnTo>
                      <a:lnTo>
                        <a:pt x="43" y="7"/>
                      </a:lnTo>
                      <a:lnTo>
                        <a:pt x="43" y="13"/>
                      </a:lnTo>
                      <a:lnTo>
                        <a:pt x="43" y="14"/>
                      </a:lnTo>
                      <a:lnTo>
                        <a:pt x="43" y="21"/>
                      </a:lnTo>
                      <a:lnTo>
                        <a:pt x="43" y="27"/>
                      </a:lnTo>
                      <a:lnTo>
                        <a:pt x="43" y="30"/>
                      </a:lnTo>
                      <a:lnTo>
                        <a:pt x="40" y="36"/>
                      </a:lnTo>
                      <a:lnTo>
                        <a:pt x="40" y="40"/>
                      </a:lnTo>
                      <a:lnTo>
                        <a:pt x="37" y="44"/>
                      </a:lnTo>
                      <a:lnTo>
                        <a:pt x="37" y="47"/>
                      </a:lnTo>
                      <a:lnTo>
                        <a:pt x="34" y="50"/>
                      </a:lnTo>
                      <a:lnTo>
                        <a:pt x="34" y="44"/>
                      </a:lnTo>
                      <a:lnTo>
                        <a:pt x="33" y="41"/>
                      </a:lnTo>
                      <a:lnTo>
                        <a:pt x="33" y="40"/>
                      </a:lnTo>
                      <a:lnTo>
                        <a:pt x="34" y="36"/>
                      </a:lnTo>
                      <a:lnTo>
                        <a:pt x="34" y="30"/>
                      </a:lnTo>
                      <a:lnTo>
                        <a:pt x="33" y="30"/>
                      </a:lnTo>
                      <a:lnTo>
                        <a:pt x="33" y="34"/>
                      </a:lnTo>
                      <a:lnTo>
                        <a:pt x="29" y="36"/>
                      </a:lnTo>
                      <a:lnTo>
                        <a:pt x="29" y="30"/>
                      </a:lnTo>
                      <a:lnTo>
                        <a:pt x="29" y="23"/>
                      </a:lnTo>
                      <a:lnTo>
                        <a:pt x="29" y="19"/>
                      </a:lnTo>
                      <a:lnTo>
                        <a:pt x="29" y="16"/>
                      </a:lnTo>
                      <a:lnTo>
                        <a:pt x="29" y="14"/>
                      </a:lnTo>
                      <a:lnTo>
                        <a:pt x="27" y="14"/>
                      </a:lnTo>
                      <a:lnTo>
                        <a:pt x="23" y="16"/>
                      </a:lnTo>
                      <a:lnTo>
                        <a:pt x="22" y="16"/>
                      </a:lnTo>
                      <a:lnTo>
                        <a:pt x="16" y="16"/>
                      </a:lnTo>
                      <a:lnTo>
                        <a:pt x="14" y="16"/>
                      </a:lnTo>
                      <a:lnTo>
                        <a:pt x="19" y="16"/>
                      </a:lnTo>
                      <a:lnTo>
                        <a:pt x="16" y="16"/>
                      </a:lnTo>
                      <a:lnTo>
                        <a:pt x="11" y="16"/>
                      </a:lnTo>
                      <a:lnTo>
                        <a:pt x="7" y="14"/>
                      </a:lnTo>
                      <a:lnTo>
                        <a:pt x="1" y="16"/>
                      </a:lnTo>
                      <a:lnTo>
                        <a:pt x="1" y="19"/>
                      </a:lnTo>
                      <a:lnTo>
                        <a:pt x="1" y="21"/>
                      </a:lnTo>
                      <a:lnTo>
                        <a:pt x="0" y="16"/>
                      </a:lnTo>
                      <a:lnTo>
                        <a:pt x="0" y="13"/>
                      </a:lnTo>
                      <a:lnTo>
                        <a:pt x="1" y="8"/>
                      </a:lnTo>
                      <a:lnTo>
                        <a:pt x="4" y="7"/>
                      </a:lnTo>
                      <a:lnTo>
                        <a:pt x="7" y="4"/>
                      </a:lnTo>
                    </a:path>
                  </a:pathLst>
                </a:custGeom>
                <a:solidFill>
                  <a:srgbClr val="0000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nvGrpSpPr>
            <p:cNvPr id="1074" name="Group 117"/>
            <p:cNvGrpSpPr>
              <a:grpSpLocks/>
            </p:cNvGrpSpPr>
            <p:nvPr/>
          </p:nvGrpSpPr>
          <p:grpSpPr bwMode="auto">
            <a:xfrm>
              <a:off x="1164" y="2446"/>
              <a:ext cx="113" cy="486"/>
              <a:chOff x="1164" y="2446"/>
              <a:chExt cx="113" cy="486"/>
            </a:xfrm>
          </p:grpSpPr>
          <p:grpSp>
            <p:nvGrpSpPr>
              <p:cNvPr id="1075" name="Group 118"/>
              <p:cNvGrpSpPr>
                <a:grpSpLocks/>
              </p:cNvGrpSpPr>
              <p:nvPr/>
            </p:nvGrpSpPr>
            <p:grpSpPr bwMode="auto">
              <a:xfrm>
                <a:off x="1187" y="2446"/>
                <a:ext cx="65" cy="84"/>
                <a:chOff x="1187" y="2446"/>
                <a:chExt cx="65" cy="84"/>
              </a:xfrm>
            </p:grpSpPr>
            <p:sp>
              <p:nvSpPr>
                <p:cNvPr id="1095" name="Freeform 119"/>
                <p:cNvSpPr>
                  <a:spLocks/>
                </p:cNvSpPr>
                <p:nvPr/>
              </p:nvSpPr>
              <p:spPr bwMode="auto">
                <a:xfrm>
                  <a:off x="1187" y="2446"/>
                  <a:ext cx="52" cy="62"/>
                </a:xfrm>
                <a:custGeom>
                  <a:avLst/>
                  <a:gdLst>
                    <a:gd name="T0" fmla="*/ 18 w 52"/>
                    <a:gd name="T1" fmla="*/ 0 h 62"/>
                    <a:gd name="T2" fmla="*/ 14 w 52"/>
                    <a:gd name="T3" fmla="*/ 1 h 62"/>
                    <a:gd name="T4" fmla="*/ 11 w 52"/>
                    <a:gd name="T5" fmla="*/ 7 h 62"/>
                    <a:gd name="T6" fmla="*/ 8 w 52"/>
                    <a:gd name="T7" fmla="*/ 10 h 62"/>
                    <a:gd name="T8" fmla="*/ 4 w 52"/>
                    <a:gd name="T9" fmla="*/ 20 h 62"/>
                    <a:gd name="T10" fmla="*/ 1 w 52"/>
                    <a:gd name="T11" fmla="*/ 31 h 62"/>
                    <a:gd name="T12" fmla="*/ 0 w 52"/>
                    <a:gd name="T13" fmla="*/ 44 h 62"/>
                    <a:gd name="T14" fmla="*/ 1 w 52"/>
                    <a:gd name="T15" fmla="*/ 47 h 62"/>
                    <a:gd name="T16" fmla="*/ 1 w 52"/>
                    <a:gd name="T17" fmla="*/ 51 h 62"/>
                    <a:gd name="T18" fmla="*/ 1 w 52"/>
                    <a:gd name="T19" fmla="*/ 58 h 62"/>
                    <a:gd name="T20" fmla="*/ 4 w 52"/>
                    <a:gd name="T21" fmla="*/ 58 h 62"/>
                    <a:gd name="T22" fmla="*/ 7 w 52"/>
                    <a:gd name="T23" fmla="*/ 58 h 62"/>
                    <a:gd name="T24" fmla="*/ 11 w 52"/>
                    <a:gd name="T25" fmla="*/ 58 h 62"/>
                    <a:gd name="T26" fmla="*/ 16 w 52"/>
                    <a:gd name="T27" fmla="*/ 61 h 62"/>
                    <a:gd name="T28" fmla="*/ 18 w 52"/>
                    <a:gd name="T29" fmla="*/ 61 h 62"/>
                    <a:gd name="T30" fmla="*/ 18 w 52"/>
                    <a:gd name="T31" fmla="*/ 55 h 62"/>
                    <a:gd name="T32" fmla="*/ 14 w 52"/>
                    <a:gd name="T33" fmla="*/ 47 h 62"/>
                    <a:gd name="T34" fmla="*/ 14 w 52"/>
                    <a:gd name="T35" fmla="*/ 32 h 62"/>
                    <a:gd name="T36" fmla="*/ 14 w 52"/>
                    <a:gd name="T37" fmla="*/ 21 h 62"/>
                    <a:gd name="T38" fmla="*/ 21 w 52"/>
                    <a:gd name="T39" fmla="*/ 14 h 62"/>
                    <a:gd name="T40" fmla="*/ 34 w 52"/>
                    <a:gd name="T41" fmla="*/ 14 h 62"/>
                    <a:gd name="T42" fmla="*/ 37 w 52"/>
                    <a:gd name="T43" fmla="*/ 21 h 62"/>
                    <a:gd name="T44" fmla="*/ 37 w 52"/>
                    <a:gd name="T45" fmla="*/ 45 h 62"/>
                    <a:gd name="T46" fmla="*/ 34 w 52"/>
                    <a:gd name="T47" fmla="*/ 55 h 62"/>
                    <a:gd name="T48" fmla="*/ 34 w 52"/>
                    <a:gd name="T49" fmla="*/ 61 h 62"/>
                    <a:gd name="T50" fmla="*/ 35 w 52"/>
                    <a:gd name="T51" fmla="*/ 61 h 62"/>
                    <a:gd name="T52" fmla="*/ 41 w 52"/>
                    <a:gd name="T53" fmla="*/ 58 h 62"/>
                    <a:gd name="T54" fmla="*/ 42 w 52"/>
                    <a:gd name="T55" fmla="*/ 58 h 62"/>
                    <a:gd name="T56" fmla="*/ 45 w 52"/>
                    <a:gd name="T57" fmla="*/ 61 h 62"/>
                    <a:gd name="T58" fmla="*/ 48 w 52"/>
                    <a:gd name="T59" fmla="*/ 61 h 62"/>
                    <a:gd name="T60" fmla="*/ 48 w 52"/>
                    <a:gd name="T61" fmla="*/ 55 h 62"/>
                    <a:gd name="T62" fmla="*/ 51 w 52"/>
                    <a:gd name="T63" fmla="*/ 51 h 62"/>
                    <a:gd name="T64" fmla="*/ 51 w 52"/>
                    <a:gd name="T65" fmla="*/ 44 h 62"/>
                    <a:gd name="T66" fmla="*/ 51 w 52"/>
                    <a:gd name="T67" fmla="*/ 38 h 62"/>
                    <a:gd name="T68" fmla="*/ 51 w 52"/>
                    <a:gd name="T69" fmla="*/ 32 h 62"/>
                    <a:gd name="T70" fmla="*/ 51 w 52"/>
                    <a:gd name="T71" fmla="*/ 31 h 62"/>
                    <a:gd name="T72" fmla="*/ 48 w 52"/>
                    <a:gd name="T73" fmla="*/ 27 h 62"/>
                    <a:gd name="T74" fmla="*/ 48 w 52"/>
                    <a:gd name="T75" fmla="*/ 21 h 62"/>
                    <a:gd name="T76" fmla="*/ 48 w 52"/>
                    <a:gd name="T77" fmla="*/ 20 h 62"/>
                    <a:gd name="T78" fmla="*/ 48 w 52"/>
                    <a:gd name="T79" fmla="*/ 14 h 62"/>
                    <a:gd name="T80" fmla="*/ 45 w 52"/>
                    <a:gd name="T81" fmla="*/ 8 h 62"/>
                    <a:gd name="T82" fmla="*/ 42 w 52"/>
                    <a:gd name="T83" fmla="*/ 4 h 62"/>
                    <a:gd name="T84" fmla="*/ 37 w 52"/>
                    <a:gd name="T85" fmla="*/ 0 h 62"/>
                    <a:gd name="T86" fmla="*/ 30 w 52"/>
                    <a:gd name="T87" fmla="*/ 0 h 62"/>
                    <a:gd name="T88" fmla="*/ 26 w 52"/>
                    <a:gd name="T89" fmla="*/ 0 h 62"/>
                    <a:gd name="T90" fmla="*/ 18 w 52"/>
                    <a:gd name="T91" fmla="*/ 0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2"/>
                    <a:gd name="T139" fmla="*/ 0 h 62"/>
                    <a:gd name="T140" fmla="*/ 52 w 52"/>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2" h="62">
                      <a:moveTo>
                        <a:pt x="18" y="0"/>
                      </a:moveTo>
                      <a:lnTo>
                        <a:pt x="14" y="1"/>
                      </a:lnTo>
                      <a:lnTo>
                        <a:pt x="11" y="7"/>
                      </a:lnTo>
                      <a:lnTo>
                        <a:pt x="8" y="10"/>
                      </a:lnTo>
                      <a:lnTo>
                        <a:pt x="4" y="20"/>
                      </a:lnTo>
                      <a:lnTo>
                        <a:pt x="1" y="31"/>
                      </a:lnTo>
                      <a:lnTo>
                        <a:pt x="0" y="44"/>
                      </a:lnTo>
                      <a:lnTo>
                        <a:pt x="1" y="47"/>
                      </a:lnTo>
                      <a:lnTo>
                        <a:pt x="1" y="51"/>
                      </a:lnTo>
                      <a:lnTo>
                        <a:pt x="1" y="58"/>
                      </a:lnTo>
                      <a:lnTo>
                        <a:pt x="4" y="58"/>
                      </a:lnTo>
                      <a:lnTo>
                        <a:pt x="7" y="58"/>
                      </a:lnTo>
                      <a:lnTo>
                        <a:pt x="11" y="58"/>
                      </a:lnTo>
                      <a:lnTo>
                        <a:pt x="16" y="61"/>
                      </a:lnTo>
                      <a:lnTo>
                        <a:pt x="18" y="61"/>
                      </a:lnTo>
                      <a:lnTo>
                        <a:pt x="18" y="55"/>
                      </a:lnTo>
                      <a:lnTo>
                        <a:pt x="14" y="47"/>
                      </a:lnTo>
                      <a:lnTo>
                        <a:pt x="14" y="32"/>
                      </a:lnTo>
                      <a:lnTo>
                        <a:pt x="14" y="21"/>
                      </a:lnTo>
                      <a:lnTo>
                        <a:pt x="21" y="14"/>
                      </a:lnTo>
                      <a:lnTo>
                        <a:pt x="34" y="14"/>
                      </a:lnTo>
                      <a:lnTo>
                        <a:pt x="37" y="21"/>
                      </a:lnTo>
                      <a:lnTo>
                        <a:pt x="37" y="45"/>
                      </a:lnTo>
                      <a:lnTo>
                        <a:pt x="34" y="55"/>
                      </a:lnTo>
                      <a:lnTo>
                        <a:pt x="34" y="61"/>
                      </a:lnTo>
                      <a:lnTo>
                        <a:pt x="35" y="61"/>
                      </a:lnTo>
                      <a:lnTo>
                        <a:pt x="41" y="58"/>
                      </a:lnTo>
                      <a:lnTo>
                        <a:pt x="42" y="58"/>
                      </a:lnTo>
                      <a:lnTo>
                        <a:pt x="45" y="61"/>
                      </a:lnTo>
                      <a:lnTo>
                        <a:pt x="48" y="61"/>
                      </a:lnTo>
                      <a:lnTo>
                        <a:pt x="48" y="55"/>
                      </a:lnTo>
                      <a:lnTo>
                        <a:pt x="51" y="51"/>
                      </a:lnTo>
                      <a:lnTo>
                        <a:pt x="51" y="44"/>
                      </a:lnTo>
                      <a:lnTo>
                        <a:pt x="51" y="38"/>
                      </a:lnTo>
                      <a:lnTo>
                        <a:pt x="51" y="32"/>
                      </a:lnTo>
                      <a:lnTo>
                        <a:pt x="51" y="31"/>
                      </a:lnTo>
                      <a:lnTo>
                        <a:pt x="48" y="27"/>
                      </a:lnTo>
                      <a:lnTo>
                        <a:pt x="48" y="21"/>
                      </a:lnTo>
                      <a:lnTo>
                        <a:pt x="48" y="20"/>
                      </a:lnTo>
                      <a:lnTo>
                        <a:pt x="48" y="14"/>
                      </a:lnTo>
                      <a:lnTo>
                        <a:pt x="45" y="8"/>
                      </a:lnTo>
                      <a:lnTo>
                        <a:pt x="42" y="4"/>
                      </a:lnTo>
                      <a:lnTo>
                        <a:pt x="37" y="0"/>
                      </a:lnTo>
                      <a:lnTo>
                        <a:pt x="30" y="0"/>
                      </a:lnTo>
                      <a:lnTo>
                        <a:pt x="26" y="0"/>
                      </a:lnTo>
                      <a:lnTo>
                        <a:pt x="18" y="0"/>
                      </a:lnTo>
                    </a:path>
                  </a:pathLst>
                </a:custGeom>
                <a:solidFill>
                  <a:srgbClr val="BF3F00"/>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96" name="Freeform 120"/>
                <p:cNvSpPr>
                  <a:spLocks/>
                </p:cNvSpPr>
                <p:nvPr/>
              </p:nvSpPr>
              <p:spPr bwMode="auto">
                <a:xfrm>
                  <a:off x="1198" y="2459"/>
                  <a:ext cx="28" cy="71"/>
                </a:xfrm>
                <a:custGeom>
                  <a:avLst/>
                  <a:gdLst>
                    <a:gd name="T0" fmla="*/ 1 w 28"/>
                    <a:gd name="T1" fmla="*/ 7 h 71"/>
                    <a:gd name="T2" fmla="*/ 0 w 28"/>
                    <a:gd name="T3" fmla="*/ 9 h 71"/>
                    <a:gd name="T4" fmla="*/ 0 w 28"/>
                    <a:gd name="T5" fmla="*/ 16 h 71"/>
                    <a:gd name="T6" fmla="*/ 0 w 28"/>
                    <a:gd name="T7" fmla="*/ 22 h 71"/>
                    <a:gd name="T8" fmla="*/ 0 w 28"/>
                    <a:gd name="T9" fmla="*/ 28 h 71"/>
                    <a:gd name="T10" fmla="*/ 0 w 28"/>
                    <a:gd name="T11" fmla="*/ 32 h 71"/>
                    <a:gd name="T12" fmla="*/ 7 w 28"/>
                    <a:gd name="T13" fmla="*/ 45 h 71"/>
                    <a:gd name="T14" fmla="*/ 7 w 28"/>
                    <a:gd name="T15" fmla="*/ 61 h 71"/>
                    <a:gd name="T16" fmla="*/ 12 w 28"/>
                    <a:gd name="T17" fmla="*/ 70 h 71"/>
                    <a:gd name="T18" fmla="*/ 19 w 28"/>
                    <a:gd name="T19" fmla="*/ 60 h 71"/>
                    <a:gd name="T20" fmla="*/ 19 w 28"/>
                    <a:gd name="T21" fmla="*/ 45 h 71"/>
                    <a:gd name="T22" fmla="*/ 27 w 28"/>
                    <a:gd name="T23" fmla="*/ 36 h 71"/>
                    <a:gd name="T24" fmla="*/ 27 w 28"/>
                    <a:gd name="T25" fmla="*/ 28 h 71"/>
                    <a:gd name="T26" fmla="*/ 27 w 28"/>
                    <a:gd name="T27" fmla="*/ 22 h 71"/>
                    <a:gd name="T28" fmla="*/ 27 w 28"/>
                    <a:gd name="T29" fmla="*/ 16 h 71"/>
                    <a:gd name="T30" fmla="*/ 27 w 28"/>
                    <a:gd name="T31" fmla="*/ 13 h 71"/>
                    <a:gd name="T32" fmla="*/ 27 w 28"/>
                    <a:gd name="T33" fmla="*/ 7 h 71"/>
                    <a:gd name="T34" fmla="*/ 24 w 28"/>
                    <a:gd name="T35" fmla="*/ 4 h 71"/>
                    <a:gd name="T36" fmla="*/ 22 w 28"/>
                    <a:gd name="T37" fmla="*/ 1 h 71"/>
                    <a:gd name="T38" fmla="*/ 17 w 28"/>
                    <a:gd name="T39" fmla="*/ 0 h 71"/>
                    <a:gd name="T40" fmla="*/ 12 w 28"/>
                    <a:gd name="T41" fmla="*/ 0 h 71"/>
                    <a:gd name="T42" fmla="*/ 8 w 28"/>
                    <a:gd name="T43" fmla="*/ 0 h 71"/>
                    <a:gd name="T44" fmla="*/ 2 w 28"/>
                    <a:gd name="T45" fmla="*/ 1 h 71"/>
                    <a:gd name="T46" fmla="*/ 1 w 28"/>
                    <a:gd name="T47" fmla="*/ 7 h 7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71"/>
                    <a:gd name="T74" fmla="*/ 28 w 28"/>
                    <a:gd name="T75" fmla="*/ 71 h 7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71">
                      <a:moveTo>
                        <a:pt x="1" y="7"/>
                      </a:moveTo>
                      <a:lnTo>
                        <a:pt x="0" y="9"/>
                      </a:lnTo>
                      <a:lnTo>
                        <a:pt x="0" y="16"/>
                      </a:lnTo>
                      <a:lnTo>
                        <a:pt x="0" y="22"/>
                      </a:lnTo>
                      <a:lnTo>
                        <a:pt x="0" y="28"/>
                      </a:lnTo>
                      <a:lnTo>
                        <a:pt x="0" y="32"/>
                      </a:lnTo>
                      <a:lnTo>
                        <a:pt x="7" y="45"/>
                      </a:lnTo>
                      <a:lnTo>
                        <a:pt x="7" y="61"/>
                      </a:lnTo>
                      <a:lnTo>
                        <a:pt x="12" y="70"/>
                      </a:lnTo>
                      <a:lnTo>
                        <a:pt x="19" y="60"/>
                      </a:lnTo>
                      <a:lnTo>
                        <a:pt x="19" y="45"/>
                      </a:lnTo>
                      <a:lnTo>
                        <a:pt x="27" y="36"/>
                      </a:lnTo>
                      <a:lnTo>
                        <a:pt x="27" y="28"/>
                      </a:lnTo>
                      <a:lnTo>
                        <a:pt x="27" y="22"/>
                      </a:lnTo>
                      <a:lnTo>
                        <a:pt x="27" y="16"/>
                      </a:lnTo>
                      <a:lnTo>
                        <a:pt x="27" y="13"/>
                      </a:lnTo>
                      <a:lnTo>
                        <a:pt x="27" y="7"/>
                      </a:lnTo>
                      <a:lnTo>
                        <a:pt x="24" y="4"/>
                      </a:lnTo>
                      <a:lnTo>
                        <a:pt x="22" y="1"/>
                      </a:lnTo>
                      <a:lnTo>
                        <a:pt x="17" y="0"/>
                      </a:lnTo>
                      <a:lnTo>
                        <a:pt x="12" y="0"/>
                      </a:lnTo>
                      <a:lnTo>
                        <a:pt x="8" y="0"/>
                      </a:lnTo>
                      <a:lnTo>
                        <a:pt x="2" y="1"/>
                      </a:lnTo>
                      <a:lnTo>
                        <a:pt x="1" y="7"/>
                      </a:lnTo>
                    </a:path>
                  </a:pathLst>
                </a:custGeom>
                <a:solidFill>
                  <a:srgbClr val="FF7F7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097" name="Group 121"/>
                <p:cNvGrpSpPr>
                  <a:grpSpLocks/>
                </p:cNvGrpSpPr>
                <p:nvPr/>
              </p:nvGrpSpPr>
              <p:grpSpPr bwMode="auto">
                <a:xfrm>
                  <a:off x="1196" y="2489"/>
                  <a:ext cx="56" cy="24"/>
                  <a:chOff x="1196" y="2489"/>
                  <a:chExt cx="56" cy="24"/>
                </a:xfrm>
              </p:grpSpPr>
              <p:grpSp>
                <p:nvGrpSpPr>
                  <p:cNvPr id="1098" name="Group 122"/>
                  <p:cNvGrpSpPr>
                    <a:grpSpLocks/>
                  </p:cNvGrpSpPr>
                  <p:nvPr/>
                </p:nvGrpSpPr>
                <p:grpSpPr bwMode="auto">
                  <a:xfrm>
                    <a:off x="1196" y="2489"/>
                    <a:ext cx="23" cy="24"/>
                    <a:chOff x="1196" y="2489"/>
                    <a:chExt cx="23" cy="24"/>
                  </a:xfrm>
                </p:grpSpPr>
                <p:sp>
                  <p:nvSpPr>
                    <p:cNvPr id="1102" name="Oval 123"/>
                    <p:cNvSpPr>
                      <a:spLocks noChangeArrowheads="1"/>
                    </p:cNvSpPr>
                    <p:nvPr/>
                  </p:nvSpPr>
                  <p:spPr bwMode="auto">
                    <a:xfrm>
                      <a:off x="1196" y="2489"/>
                      <a:ext cx="23" cy="23"/>
                    </a:xfrm>
                    <a:prstGeom prst="ellipse">
                      <a:avLst/>
                    </a:prstGeom>
                    <a:solidFill>
                      <a:srgbClr val="5F009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103" name="Oval 124"/>
                    <p:cNvSpPr>
                      <a:spLocks noChangeArrowheads="1"/>
                    </p:cNvSpPr>
                    <p:nvPr/>
                  </p:nvSpPr>
                  <p:spPr bwMode="auto">
                    <a:xfrm>
                      <a:off x="1196" y="2490"/>
                      <a:ext cx="23" cy="23"/>
                    </a:xfrm>
                    <a:prstGeom prst="ellipse">
                      <a:avLst/>
                    </a:pr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pSp>
              <p:grpSp>
                <p:nvGrpSpPr>
                  <p:cNvPr id="1099" name="Group 125"/>
                  <p:cNvGrpSpPr>
                    <a:grpSpLocks/>
                  </p:cNvGrpSpPr>
                  <p:nvPr/>
                </p:nvGrpSpPr>
                <p:grpSpPr bwMode="auto">
                  <a:xfrm>
                    <a:off x="1228" y="2489"/>
                    <a:ext cx="24" cy="24"/>
                    <a:chOff x="1228" y="2489"/>
                    <a:chExt cx="24" cy="24"/>
                  </a:xfrm>
                </p:grpSpPr>
                <p:sp>
                  <p:nvSpPr>
                    <p:cNvPr id="1100" name="Oval 126"/>
                    <p:cNvSpPr>
                      <a:spLocks noChangeArrowheads="1"/>
                    </p:cNvSpPr>
                    <p:nvPr/>
                  </p:nvSpPr>
                  <p:spPr bwMode="auto">
                    <a:xfrm>
                      <a:off x="1228" y="2489"/>
                      <a:ext cx="24" cy="23"/>
                    </a:xfrm>
                    <a:prstGeom prst="ellipse">
                      <a:avLst/>
                    </a:prstGeom>
                    <a:solidFill>
                      <a:srgbClr val="5F009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101" name="Oval 127"/>
                    <p:cNvSpPr>
                      <a:spLocks noChangeArrowheads="1"/>
                    </p:cNvSpPr>
                    <p:nvPr/>
                  </p:nvSpPr>
                  <p:spPr bwMode="auto">
                    <a:xfrm>
                      <a:off x="1228" y="2490"/>
                      <a:ext cx="24" cy="23"/>
                    </a:xfrm>
                    <a:prstGeom prst="ellipse">
                      <a:avLst/>
                    </a:prstGeom>
                    <a:solidFill>
                      <a:srgbClr val="BF5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pSp>
            </p:grpSp>
          </p:grpSp>
          <p:grpSp>
            <p:nvGrpSpPr>
              <p:cNvPr id="1076" name="Group 128"/>
              <p:cNvGrpSpPr>
                <a:grpSpLocks/>
              </p:cNvGrpSpPr>
              <p:nvPr/>
            </p:nvGrpSpPr>
            <p:grpSpPr bwMode="auto">
              <a:xfrm>
                <a:off x="1182" y="2684"/>
                <a:ext cx="95" cy="225"/>
                <a:chOff x="1182" y="2684"/>
                <a:chExt cx="95" cy="225"/>
              </a:xfrm>
            </p:grpSpPr>
            <p:grpSp>
              <p:nvGrpSpPr>
                <p:cNvPr id="1091" name="Group 129"/>
                <p:cNvGrpSpPr>
                  <a:grpSpLocks/>
                </p:cNvGrpSpPr>
                <p:nvPr/>
              </p:nvGrpSpPr>
              <p:grpSpPr bwMode="auto">
                <a:xfrm>
                  <a:off x="1182" y="2684"/>
                  <a:ext cx="95" cy="225"/>
                  <a:chOff x="1182" y="2684"/>
                  <a:chExt cx="95" cy="225"/>
                </a:xfrm>
              </p:grpSpPr>
              <p:sp>
                <p:nvSpPr>
                  <p:cNvPr id="1093" name="Freeform 130"/>
                  <p:cNvSpPr>
                    <a:spLocks/>
                  </p:cNvSpPr>
                  <p:nvPr/>
                </p:nvSpPr>
                <p:spPr bwMode="auto">
                  <a:xfrm>
                    <a:off x="1182" y="2731"/>
                    <a:ext cx="61" cy="178"/>
                  </a:xfrm>
                  <a:custGeom>
                    <a:avLst/>
                    <a:gdLst>
                      <a:gd name="T0" fmla="*/ 12 w 61"/>
                      <a:gd name="T1" fmla="*/ 1 h 178"/>
                      <a:gd name="T2" fmla="*/ 12 w 61"/>
                      <a:gd name="T3" fmla="*/ 55 h 178"/>
                      <a:gd name="T4" fmla="*/ 12 w 61"/>
                      <a:gd name="T5" fmla="*/ 98 h 178"/>
                      <a:gd name="T6" fmla="*/ 14 w 61"/>
                      <a:gd name="T7" fmla="*/ 139 h 178"/>
                      <a:gd name="T8" fmla="*/ 7 w 61"/>
                      <a:gd name="T9" fmla="*/ 157 h 178"/>
                      <a:gd name="T10" fmla="*/ 1 w 61"/>
                      <a:gd name="T11" fmla="*/ 168 h 178"/>
                      <a:gd name="T12" fmla="*/ 0 w 61"/>
                      <a:gd name="T13" fmla="*/ 174 h 178"/>
                      <a:gd name="T14" fmla="*/ 1 w 61"/>
                      <a:gd name="T15" fmla="*/ 177 h 178"/>
                      <a:gd name="T16" fmla="*/ 12 w 61"/>
                      <a:gd name="T17" fmla="*/ 177 h 178"/>
                      <a:gd name="T18" fmla="*/ 22 w 61"/>
                      <a:gd name="T19" fmla="*/ 153 h 178"/>
                      <a:gd name="T20" fmla="*/ 22 w 61"/>
                      <a:gd name="T21" fmla="*/ 136 h 178"/>
                      <a:gd name="T22" fmla="*/ 30 w 61"/>
                      <a:gd name="T23" fmla="*/ 87 h 178"/>
                      <a:gd name="T24" fmla="*/ 31 w 61"/>
                      <a:gd name="T25" fmla="*/ 77 h 178"/>
                      <a:gd name="T26" fmla="*/ 30 w 61"/>
                      <a:gd name="T27" fmla="*/ 100 h 178"/>
                      <a:gd name="T28" fmla="*/ 34 w 61"/>
                      <a:gd name="T29" fmla="*/ 132 h 178"/>
                      <a:gd name="T30" fmla="*/ 31 w 61"/>
                      <a:gd name="T31" fmla="*/ 148 h 178"/>
                      <a:gd name="T32" fmla="*/ 36 w 61"/>
                      <a:gd name="T33" fmla="*/ 162 h 178"/>
                      <a:gd name="T34" fmla="*/ 44 w 61"/>
                      <a:gd name="T35" fmla="*/ 174 h 178"/>
                      <a:gd name="T36" fmla="*/ 51 w 61"/>
                      <a:gd name="T37" fmla="*/ 174 h 178"/>
                      <a:gd name="T38" fmla="*/ 57 w 61"/>
                      <a:gd name="T39" fmla="*/ 171 h 178"/>
                      <a:gd name="T40" fmla="*/ 46 w 61"/>
                      <a:gd name="T41" fmla="*/ 148 h 178"/>
                      <a:gd name="T42" fmla="*/ 44 w 61"/>
                      <a:gd name="T43" fmla="*/ 136 h 178"/>
                      <a:gd name="T44" fmla="*/ 46 w 61"/>
                      <a:gd name="T45" fmla="*/ 113 h 178"/>
                      <a:gd name="T46" fmla="*/ 50 w 61"/>
                      <a:gd name="T47" fmla="*/ 71 h 178"/>
                      <a:gd name="T48" fmla="*/ 60 w 61"/>
                      <a:gd name="T49" fmla="*/ 0 h 178"/>
                      <a:gd name="T50" fmla="*/ 12 w 61"/>
                      <a:gd name="T51" fmla="*/ 1 h 1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
                      <a:gd name="T79" fmla="*/ 0 h 178"/>
                      <a:gd name="T80" fmla="*/ 61 w 61"/>
                      <a:gd name="T81" fmla="*/ 178 h 1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 h="178">
                        <a:moveTo>
                          <a:pt x="12" y="1"/>
                        </a:moveTo>
                        <a:lnTo>
                          <a:pt x="12" y="55"/>
                        </a:lnTo>
                        <a:lnTo>
                          <a:pt x="12" y="98"/>
                        </a:lnTo>
                        <a:lnTo>
                          <a:pt x="14" y="139"/>
                        </a:lnTo>
                        <a:lnTo>
                          <a:pt x="7" y="157"/>
                        </a:lnTo>
                        <a:lnTo>
                          <a:pt x="1" y="168"/>
                        </a:lnTo>
                        <a:lnTo>
                          <a:pt x="0" y="174"/>
                        </a:lnTo>
                        <a:lnTo>
                          <a:pt x="1" y="177"/>
                        </a:lnTo>
                        <a:lnTo>
                          <a:pt x="12" y="177"/>
                        </a:lnTo>
                        <a:lnTo>
                          <a:pt x="22" y="153"/>
                        </a:lnTo>
                        <a:lnTo>
                          <a:pt x="22" y="136"/>
                        </a:lnTo>
                        <a:lnTo>
                          <a:pt x="30" y="87"/>
                        </a:lnTo>
                        <a:lnTo>
                          <a:pt x="31" y="77"/>
                        </a:lnTo>
                        <a:lnTo>
                          <a:pt x="30" y="100"/>
                        </a:lnTo>
                        <a:lnTo>
                          <a:pt x="34" y="132"/>
                        </a:lnTo>
                        <a:lnTo>
                          <a:pt x="31" y="148"/>
                        </a:lnTo>
                        <a:lnTo>
                          <a:pt x="36" y="162"/>
                        </a:lnTo>
                        <a:lnTo>
                          <a:pt x="44" y="174"/>
                        </a:lnTo>
                        <a:lnTo>
                          <a:pt x="51" y="174"/>
                        </a:lnTo>
                        <a:lnTo>
                          <a:pt x="57" y="171"/>
                        </a:lnTo>
                        <a:lnTo>
                          <a:pt x="46" y="148"/>
                        </a:lnTo>
                        <a:lnTo>
                          <a:pt x="44" y="136"/>
                        </a:lnTo>
                        <a:lnTo>
                          <a:pt x="46" y="113"/>
                        </a:lnTo>
                        <a:lnTo>
                          <a:pt x="50" y="71"/>
                        </a:lnTo>
                        <a:lnTo>
                          <a:pt x="60" y="0"/>
                        </a:lnTo>
                        <a:lnTo>
                          <a:pt x="12" y="1"/>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94" name="Freeform 131"/>
                  <p:cNvSpPr>
                    <a:spLocks/>
                  </p:cNvSpPr>
                  <p:nvPr/>
                </p:nvSpPr>
                <p:spPr bwMode="auto">
                  <a:xfrm>
                    <a:off x="1253" y="2684"/>
                    <a:ext cx="24" cy="24"/>
                  </a:xfrm>
                  <a:custGeom>
                    <a:avLst/>
                    <a:gdLst>
                      <a:gd name="T0" fmla="*/ 23 w 24"/>
                      <a:gd name="T1" fmla="*/ 0 h 24"/>
                      <a:gd name="T2" fmla="*/ 23 w 24"/>
                      <a:gd name="T3" fmla="*/ 12 h 24"/>
                      <a:gd name="T4" fmla="*/ 0 w 24"/>
                      <a:gd name="T5" fmla="*/ 23 h 24"/>
                      <a:gd name="T6" fmla="*/ 12 w 24"/>
                      <a:gd name="T7" fmla="*/ 0 h 24"/>
                      <a:gd name="T8" fmla="*/ 23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3" y="0"/>
                        </a:moveTo>
                        <a:lnTo>
                          <a:pt x="23" y="12"/>
                        </a:lnTo>
                        <a:lnTo>
                          <a:pt x="0" y="23"/>
                        </a:lnTo>
                        <a:lnTo>
                          <a:pt x="12" y="0"/>
                        </a:lnTo>
                        <a:lnTo>
                          <a:pt x="23" y="0"/>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sp>
              <p:nvSpPr>
                <p:cNvPr id="1092" name="Freeform 132"/>
                <p:cNvSpPr>
                  <a:spLocks/>
                </p:cNvSpPr>
                <p:nvPr/>
              </p:nvSpPr>
              <p:spPr bwMode="auto">
                <a:xfrm>
                  <a:off x="1212" y="2732"/>
                  <a:ext cx="24" cy="83"/>
                </a:xfrm>
                <a:custGeom>
                  <a:avLst/>
                  <a:gdLst>
                    <a:gd name="T0" fmla="*/ 23 w 24"/>
                    <a:gd name="T1" fmla="*/ 0 h 83"/>
                    <a:gd name="T2" fmla="*/ 23 w 24"/>
                    <a:gd name="T3" fmla="*/ 26 h 83"/>
                    <a:gd name="T4" fmla="*/ 23 w 24"/>
                    <a:gd name="T5" fmla="*/ 41 h 83"/>
                    <a:gd name="T6" fmla="*/ 12 w 24"/>
                    <a:gd name="T7" fmla="*/ 60 h 83"/>
                    <a:gd name="T8" fmla="*/ 0 w 24"/>
                    <a:gd name="T9" fmla="*/ 76 h 83"/>
                    <a:gd name="T10" fmla="*/ 12 w 24"/>
                    <a:gd name="T11" fmla="*/ 82 h 83"/>
                    <a:gd name="T12" fmla="*/ 23 w 24"/>
                    <a:gd name="T13" fmla="*/ 0 h 83"/>
                    <a:gd name="T14" fmla="*/ 0 60000 65536"/>
                    <a:gd name="T15" fmla="*/ 0 60000 65536"/>
                    <a:gd name="T16" fmla="*/ 0 60000 65536"/>
                    <a:gd name="T17" fmla="*/ 0 60000 65536"/>
                    <a:gd name="T18" fmla="*/ 0 60000 65536"/>
                    <a:gd name="T19" fmla="*/ 0 60000 65536"/>
                    <a:gd name="T20" fmla="*/ 0 60000 65536"/>
                    <a:gd name="T21" fmla="*/ 0 w 24"/>
                    <a:gd name="T22" fmla="*/ 0 h 83"/>
                    <a:gd name="T23" fmla="*/ 24 w 24"/>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83">
                      <a:moveTo>
                        <a:pt x="23" y="0"/>
                      </a:moveTo>
                      <a:lnTo>
                        <a:pt x="23" y="26"/>
                      </a:lnTo>
                      <a:lnTo>
                        <a:pt x="23" y="41"/>
                      </a:lnTo>
                      <a:lnTo>
                        <a:pt x="12" y="60"/>
                      </a:lnTo>
                      <a:lnTo>
                        <a:pt x="0" y="76"/>
                      </a:lnTo>
                      <a:lnTo>
                        <a:pt x="12" y="82"/>
                      </a:lnTo>
                      <a:lnTo>
                        <a:pt x="23" y="0"/>
                      </a:lnTo>
                    </a:path>
                  </a:pathLst>
                </a:custGeom>
                <a:solidFill>
                  <a:srgbClr val="FF5F1F"/>
                </a:solidFill>
                <a:ln w="12700" cap="rnd">
                  <a:solidFill>
                    <a:srgbClr val="FF5F1F"/>
                  </a:solidFill>
                  <a:round/>
                  <a:headEnd/>
                  <a:tailEnd/>
                </a:ln>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077" name="Group 133"/>
              <p:cNvGrpSpPr>
                <a:grpSpLocks/>
              </p:cNvGrpSpPr>
              <p:nvPr/>
            </p:nvGrpSpPr>
            <p:grpSpPr bwMode="auto">
              <a:xfrm>
                <a:off x="1164" y="2519"/>
                <a:ext cx="105" cy="217"/>
                <a:chOff x="1164" y="2519"/>
                <a:chExt cx="105" cy="217"/>
              </a:xfrm>
            </p:grpSpPr>
            <p:sp>
              <p:nvSpPr>
                <p:cNvPr id="1081" name="Freeform 134"/>
                <p:cNvSpPr>
                  <a:spLocks/>
                </p:cNvSpPr>
                <p:nvPr/>
              </p:nvSpPr>
              <p:spPr bwMode="auto">
                <a:xfrm>
                  <a:off x="1164" y="2519"/>
                  <a:ext cx="105" cy="217"/>
                </a:xfrm>
                <a:custGeom>
                  <a:avLst/>
                  <a:gdLst>
                    <a:gd name="T0" fmla="*/ 41 w 105"/>
                    <a:gd name="T1" fmla="*/ 0 h 217"/>
                    <a:gd name="T2" fmla="*/ 7 w 105"/>
                    <a:gd name="T3" fmla="*/ 20 h 217"/>
                    <a:gd name="T4" fmla="*/ 1 w 105"/>
                    <a:gd name="T5" fmla="*/ 31 h 217"/>
                    <a:gd name="T6" fmla="*/ 0 w 105"/>
                    <a:gd name="T7" fmla="*/ 112 h 217"/>
                    <a:gd name="T8" fmla="*/ 1 w 105"/>
                    <a:gd name="T9" fmla="*/ 130 h 217"/>
                    <a:gd name="T10" fmla="*/ 13 w 105"/>
                    <a:gd name="T11" fmla="*/ 129 h 217"/>
                    <a:gd name="T12" fmla="*/ 13 w 105"/>
                    <a:gd name="T13" fmla="*/ 175 h 217"/>
                    <a:gd name="T14" fmla="*/ 17 w 105"/>
                    <a:gd name="T15" fmla="*/ 175 h 217"/>
                    <a:gd name="T16" fmla="*/ 22 w 105"/>
                    <a:gd name="T17" fmla="*/ 216 h 217"/>
                    <a:gd name="T18" fmla="*/ 46 w 105"/>
                    <a:gd name="T19" fmla="*/ 216 h 217"/>
                    <a:gd name="T20" fmla="*/ 64 w 105"/>
                    <a:gd name="T21" fmla="*/ 213 h 217"/>
                    <a:gd name="T22" fmla="*/ 77 w 105"/>
                    <a:gd name="T23" fmla="*/ 216 h 217"/>
                    <a:gd name="T24" fmla="*/ 95 w 105"/>
                    <a:gd name="T25" fmla="*/ 163 h 217"/>
                    <a:gd name="T26" fmla="*/ 104 w 105"/>
                    <a:gd name="T27" fmla="*/ 159 h 217"/>
                    <a:gd name="T28" fmla="*/ 95 w 105"/>
                    <a:gd name="T29" fmla="*/ 86 h 217"/>
                    <a:gd name="T30" fmla="*/ 95 w 105"/>
                    <a:gd name="T31" fmla="*/ 26 h 217"/>
                    <a:gd name="T32" fmla="*/ 89 w 105"/>
                    <a:gd name="T33" fmla="*/ 20 h 217"/>
                    <a:gd name="T34" fmla="*/ 56 w 105"/>
                    <a:gd name="T35" fmla="*/ 0 h 217"/>
                    <a:gd name="T36" fmla="*/ 49 w 105"/>
                    <a:gd name="T37" fmla="*/ 7 h 217"/>
                    <a:gd name="T38" fmla="*/ 41 w 105"/>
                    <a:gd name="T39" fmla="*/ 0 h 2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217"/>
                    <a:gd name="T62" fmla="*/ 105 w 105"/>
                    <a:gd name="T63" fmla="*/ 217 h 2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217">
                      <a:moveTo>
                        <a:pt x="41" y="0"/>
                      </a:moveTo>
                      <a:lnTo>
                        <a:pt x="7" y="20"/>
                      </a:lnTo>
                      <a:lnTo>
                        <a:pt x="1" y="31"/>
                      </a:lnTo>
                      <a:lnTo>
                        <a:pt x="0" y="112"/>
                      </a:lnTo>
                      <a:lnTo>
                        <a:pt x="1" y="130"/>
                      </a:lnTo>
                      <a:lnTo>
                        <a:pt x="13" y="129"/>
                      </a:lnTo>
                      <a:lnTo>
                        <a:pt x="13" y="175"/>
                      </a:lnTo>
                      <a:lnTo>
                        <a:pt x="17" y="175"/>
                      </a:lnTo>
                      <a:lnTo>
                        <a:pt x="22" y="216"/>
                      </a:lnTo>
                      <a:lnTo>
                        <a:pt x="46" y="216"/>
                      </a:lnTo>
                      <a:lnTo>
                        <a:pt x="64" y="213"/>
                      </a:lnTo>
                      <a:lnTo>
                        <a:pt x="77" y="216"/>
                      </a:lnTo>
                      <a:lnTo>
                        <a:pt x="95" y="163"/>
                      </a:lnTo>
                      <a:lnTo>
                        <a:pt x="104" y="159"/>
                      </a:lnTo>
                      <a:lnTo>
                        <a:pt x="95" y="86"/>
                      </a:lnTo>
                      <a:lnTo>
                        <a:pt x="95" y="26"/>
                      </a:lnTo>
                      <a:lnTo>
                        <a:pt x="89" y="20"/>
                      </a:lnTo>
                      <a:lnTo>
                        <a:pt x="56" y="0"/>
                      </a:lnTo>
                      <a:lnTo>
                        <a:pt x="49" y="7"/>
                      </a:lnTo>
                      <a:lnTo>
                        <a:pt x="41" y="0"/>
                      </a:lnTo>
                    </a:path>
                  </a:pathLst>
                </a:custGeom>
                <a:solidFill>
                  <a:srgbClr val="5F00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082" name="Group 135"/>
                <p:cNvGrpSpPr>
                  <a:grpSpLocks/>
                </p:cNvGrpSpPr>
                <p:nvPr/>
              </p:nvGrpSpPr>
              <p:grpSpPr bwMode="auto">
                <a:xfrm>
                  <a:off x="1176" y="2562"/>
                  <a:ext cx="67" cy="136"/>
                  <a:chOff x="1176" y="2562"/>
                  <a:chExt cx="67" cy="136"/>
                </a:xfrm>
              </p:grpSpPr>
              <p:grpSp>
                <p:nvGrpSpPr>
                  <p:cNvPr id="1083" name="Group 136"/>
                  <p:cNvGrpSpPr>
                    <a:grpSpLocks/>
                  </p:cNvGrpSpPr>
                  <p:nvPr/>
                </p:nvGrpSpPr>
                <p:grpSpPr bwMode="auto">
                  <a:xfrm>
                    <a:off x="1180" y="2622"/>
                    <a:ext cx="46" cy="76"/>
                    <a:chOff x="1180" y="2622"/>
                    <a:chExt cx="46" cy="76"/>
                  </a:xfrm>
                </p:grpSpPr>
                <p:sp>
                  <p:nvSpPr>
                    <p:cNvPr id="1089" name="Freeform 137"/>
                    <p:cNvSpPr>
                      <a:spLocks/>
                    </p:cNvSpPr>
                    <p:nvPr/>
                  </p:nvSpPr>
                  <p:spPr bwMode="auto">
                    <a:xfrm>
                      <a:off x="1185" y="2622"/>
                      <a:ext cx="41" cy="76"/>
                    </a:xfrm>
                    <a:custGeom>
                      <a:avLst/>
                      <a:gdLst>
                        <a:gd name="T0" fmla="*/ 0 w 41"/>
                        <a:gd name="T1" fmla="*/ 75 h 76"/>
                        <a:gd name="T2" fmla="*/ 40 w 41"/>
                        <a:gd name="T3" fmla="*/ 72 h 76"/>
                        <a:gd name="T4" fmla="*/ 40 w 41"/>
                        <a:gd name="T5" fmla="*/ 0 h 76"/>
                        <a:gd name="T6" fmla="*/ 0 60000 65536"/>
                        <a:gd name="T7" fmla="*/ 0 60000 65536"/>
                        <a:gd name="T8" fmla="*/ 0 60000 65536"/>
                        <a:gd name="T9" fmla="*/ 0 w 41"/>
                        <a:gd name="T10" fmla="*/ 0 h 76"/>
                        <a:gd name="T11" fmla="*/ 41 w 41"/>
                        <a:gd name="T12" fmla="*/ 76 h 76"/>
                      </a:gdLst>
                      <a:ahLst/>
                      <a:cxnLst>
                        <a:cxn ang="T6">
                          <a:pos x="T0" y="T1"/>
                        </a:cxn>
                        <a:cxn ang="T7">
                          <a:pos x="T2" y="T3"/>
                        </a:cxn>
                        <a:cxn ang="T8">
                          <a:pos x="T4" y="T5"/>
                        </a:cxn>
                      </a:cxnLst>
                      <a:rect l="T9" t="T10" r="T11" b="T12"/>
                      <a:pathLst>
                        <a:path w="41" h="76">
                          <a:moveTo>
                            <a:pt x="0" y="75"/>
                          </a:moveTo>
                          <a:lnTo>
                            <a:pt x="40" y="72"/>
                          </a:lnTo>
                          <a:lnTo>
                            <a:pt x="40" y="0"/>
                          </a:lnTo>
                        </a:path>
                      </a:pathLst>
                    </a:custGeom>
                    <a:noFill/>
                    <a:ln w="12700" cap="rnd">
                      <a:solidFill>
                        <a:srgbClr val="9F3FD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90" name="Freeform 138"/>
                    <p:cNvSpPr>
                      <a:spLocks/>
                    </p:cNvSpPr>
                    <p:nvPr/>
                  </p:nvSpPr>
                  <p:spPr bwMode="auto">
                    <a:xfrm>
                      <a:off x="1180" y="2634"/>
                      <a:ext cx="46" cy="24"/>
                    </a:xfrm>
                    <a:custGeom>
                      <a:avLst/>
                      <a:gdLst>
                        <a:gd name="T0" fmla="*/ 0 w 46"/>
                        <a:gd name="T1" fmla="*/ 23 h 24"/>
                        <a:gd name="T2" fmla="*/ 14 w 46"/>
                        <a:gd name="T3" fmla="*/ 15 h 24"/>
                        <a:gd name="T4" fmla="*/ 45 w 46"/>
                        <a:gd name="T5" fmla="*/ 0 h 24"/>
                        <a:gd name="T6" fmla="*/ 0 60000 65536"/>
                        <a:gd name="T7" fmla="*/ 0 60000 65536"/>
                        <a:gd name="T8" fmla="*/ 0 60000 65536"/>
                        <a:gd name="T9" fmla="*/ 0 w 46"/>
                        <a:gd name="T10" fmla="*/ 0 h 24"/>
                        <a:gd name="T11" fmla="*/ 46 w 46"/>
                        <a:gd name="T12" fmla="*/ 24 h 24"/>
                      </a:gdLst>
                      <a:ahLst/>
                      <a:cxnLst>
                        <a:cxn ang="T6">
                          <a:pos x="T0" y="T1"/>
                        </a:cxn>
                        <a:cxn ang="T7">
                          <a:pos x="T2" y="T3"/>
                        </a:cxn>
                        <a:cxn ang="T8">
                          <a:pos x="T4" y="T5"/>
                        </a:cxn>
                      </a:cxnLst>
                      <a:rect l="T9" t="T10" r="T11" b="T12"/>
                      <a:pathLst>
                        <a:path w="46" h="24">
                          <a:moveTo>
                            <a:pt x="0" y="23"/>
                          </a:moveTo>
                          <a:lnTo>
                            <a:pt x="14" y="15"/>
                          </a:lnTo>
                          <a:lnTo>
                            <a:pt x="45" y="0"/>
                          </a:lnTo>
                        </a:path>
                      </a:pathLst>
                    </a:custGeom>
                    <a:noFill/>
                    <a:ln w="12700" cap="rnd">
                      <a:solidFill>
                        <a:srgbClr val="9F3FD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nvGrpSpPr>
                  <p:cNvPr id="1084" name="Group 139"/>
                  <p:cNvGrpSpPr>
                    <a:grpSpLocks/>
                  </p:cNvGrpSpPr>
                  <p:nvPr/>
                </p:nvGrpSpPr>
                <p:grpSpPr bwMode="auto">
                  <a:xfrm>
                    <a:off x="1176" y="2562"/>
                    <a:ext cx="67" cy="85"/>
                    <a:chOff x="1176" y="2562"/>
                    <a:chExt cx="67" cy="85"/>
                  </a:xfrm>
                </p:grpSpPr>
                <p:sp>
                  <p:nvSpPr>
                    <p:cNvPr id="1085" name="Freeform 140"/>
                    <p:cNvSpPr>
                      <a:spLocks/>
                    </p:cNvSpPr>
                    <p:nvPr/>
                  </p:nvSpPr>
                  <p:spPr bwMode="auto">
                    <a:xfrm>
                      <a:off x="1181" y="2562"/>
                      <a:ext cx="54" cy="66"/>
                    </a:xfrm>
                    <a:custGeom>
                      <a:avLst/>
                      <a:gdLst>
                        <a:gd name="T0" fmla="*/ 0 w 54"/>
                        <a:gd name="T1" fmla="*/ 22 h 66"/>
                        <a:gd name="T2" fmla="*/ 34 w 54"/>
                        <a:gd name="T3" fmla="*/ 0 h 66"/>
                        <a:gd name="T4" fmla="*/ 53 w 54"/>
                        <a:gd name="T5" fmla="*/ 43 h 66"/>
                        <a:gd name="T6" fmla="*/ 18 w 54"/>
                        <a:gd name="T7" fmla="*/ 65 h 66"/>
                        <a:gd name="T8" fmla="*/ 0 w 54"/>
                        <a:gd name="T9" fmla="*/ 22 h 66"/>
                        <a:gd name="T10" fmla="*/ 0 60000 65536"/>
                        <a:gd name="T11" fmla="*/ 0 60000 65536"/>
                        <a:gd name="T12" fmla="*/ 0 60000 65536"/>
                        <a:gd name="T13" fmla="*/ 0 60000 65536"/>
                        <a:gd name="T14" fmla="*/ 0 60000 65536"/>
                        <a:gd name="T15" fmla="*/ 0 w 54"/>
                        <a:gd name="T16" fmla="*/ 0 h 66"/>
                        <a:gd name="T17" fmla="*/ 54 w 54"/>
                        <a:gd name="T18" fmla="*/ 66 h 66"/>
                      </a:gdLst>
                      <a:ahLst/>
                      <a:cxnLst>
                        <a:cxn ang="T10">
                          <a:pos x="T0" y="T1"/>
                        </a:cxn>
                        <a:cxn ang="T11">
                          <a:pos x="T2" y="T3"/>
                        </a:cxn>
                        <a:cxn ang="T12">
                          <a:pos x="T4" y="T5"/>
                        </a:cxn>
                        <a:cxn ang="T13">
                          <a:pos x="T6" y="T7"/>
                        </a:cxn>
                        <a:cxn ang="T14">
                          <a:pos x="T8" y="T9"/>
                        </a:cxn>
                      </a:cxnLst>
                      <a:rect l="T15" t="T16" r="T17" b="T18"/>
                      <a:pathLst>
                        <a:path w="54" h="66">
                          <a:moveTo>
                            <a:pt x="0" y="22"/>
                          </a:moveTo>
                          <a:lnTo>
                            <a:pt x="34" y="0"/>
                          </a:lnTo>
                          <a:lnTo>
                            <a:pt x="53" y="43"/>
                          </a:lnTo>
                          <a:lnTo>
                            <a:pt x="18" y="65"/>
                          </a:lnTo>
                          <a:lnTo>
                            <a:pt x="0" y="22"/>
                          </a:lnTo>
                        </a:path>
                      </a:pathLst>
                    </a:custGeom>
                    <a:solidFill>
                      <a:srgbClr val="DFDFF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nvGrpSpPr>
                    <p:cNvPr id="1086" name="Group 141"/>
                    <p:cNvGrpSpPr>
                      <a:grpSpLocks/>
                    </p:cNvGrpSpPr>
                    <p:nvPr/>
                  </p:nvGrpSpPr>
                  <p:grpSpPr bwMode="auto">
                    <a:xfrm>
                      <a:off x="1176" y="2591"/>
                      <a:ext cx="67" cy="56"/>
                      <a:chOff x="1176" y="2591"/>
                      <a:chExt cx="67" cy="56"/>
                    </a:xfrm>
                  </p:grpSpPr>
                  <p:sp>
                    <p:nvSpPr>
                      <p:cNvPr id="1087" name="Freeform 142"/>
                      <p:cNvSpPr>
                        <a:spLocks/>
                      </p:cNvSpPr>
                      <p:nvPr/>
                    </p:nvSpPr>
                    <p:spPr bwMode="auto">
                      <a:xfrm>
                        <a:off x="1219" y="2591"/>
                        <a:ext cx="24" cy="32"/>
                      </a:xfrm>
                      <a:custGeom>
                        <a:avLst/>
                        <a:gdLst>
                          <a:gd name="T0" fmla="*/ 0 w 24"/>
                          <a:gd name="T1" fmla="*/ 17 h 32"/>
                          <a:gd name="T2" fmla="*/ 4 w 24"/>
                          <a:gd name="T3" fmla="*/ 13 h 32"/>
                          <a:gd name="T4" fmla="*/ 7 w 24"/>
                          <a:gd name="T5" fmla="*/ 4 h 32"/>
                          <a:gd name="T6" fmla="*/ 13 w 24"/>
                          <a:gd name="T7" fmla="*/ 1 h 32"/>
                          <a:gd name="T8" fmla="*/ 14 w 24"/>
                          <a:gd name="T9" fmla="*/ 0 h 32"/>
                          <a:gd name="T10" fmla="*/ 14 w 24"/>
                          <a:gd name="T11" fmla="*/ 1 h 32"/>
                          <a:gd name="T12" fmla="*/ 20 w 24"/>
                          <a:gd name="T13" fmla="*/ 7 h 32"/>
                          <a:gd name="T14" fmla="*/ 23 w 24"/>
                          <a:gd name="T15" fmla="*/ 13 h 32"/>
                          <a:gd name="T16" fmla="*/ 20 w 24"/>
                          <a:gd name="T17" fmla="*/ 21 h 32"/>
                          <a:gd name="T18" fmla="*/ 14 w 24"/>
                          <a:gd name="T19" fmla="*/ 25 h 32"/>
                          <a:gd name="T20" fmla="*/ 0 w 24"/>
                          <a:gd name="T21" fmla="*/ 31 h 32"/>
                          <a:gd name="T22" fmla="*/ 0 w 24"/>
                          <a:gd name="T23" fmla="*/ 17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32"/>
                          <a:gd name="T38" fmla="*/ 24 w 24"/>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32">
                            <a:moveTo>
                              <a:pt x="0" y="17"/>
                            </a:moveTo>
                            <a:lnTo>
                              <a:pt x="4" y="13"/>
                            </a:lnTo>
                            <a:lnTo>
                              <a:pt x="7" y="4"/>
                            </a:lnTo>
                            <a:lnTo>
                              <a:pt x="13" y="1"/>
                            </a:lnTo>
                            <a:lnTo>
                              <a:pt x="14" y="0"/>
                            </a:lnTo>
                            <a:lnTo>
                              <a:pt x="14" y="1"/>
                            </a:lnTo>
                            <a:lnTo>
                              <a:pt x="20" y="7"/>
                            </a:lnTo>
                            <a:lnTo>
                              <a:pt x="23" y="13"/>
                            </a:lnTo>
                            <a:lnTo>
                              <a:pt x="20" y="21"/>
                            </a:lnTo>
                            <a:lnTo>
                              <a:pt x="14" y="25"/>
                            </a:lnTo>
                            <a:lnTo>
                              <a:pt x="0" y="31"/>
                            </a:lnTo>
                            <a:lnTo>
                              <a:pt x="0" y="17"/>
                            </a:lnTo>
                          </a:path>
                        </a:pathLst>
                      </a:custGeom>
                      <a:solidFill>
                        <a:srgbClr val="FF7F3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88" name="Freeform 143"/>
                      <p:cNvSpPr>
                        <a:spLocks/>
                      </p:cNvSpPr>
                      <p:nvPr/>
                    </p:nvSpPr>
                    <p:spPr bwMode="auto">
                      <a:xfrm>
                        <a:off x="1176" y="2613"/>
                        <a:ext cx="44" cy="34"/>
                      </a:xfrm>
                      <a:custGeom>
                        <a:avLst/>
                        <a:gdLst>
                          <a:gd name="T0" fmla="*/ 0 w 44"/>
                          <a:gd name="T1" fmla="*/ 33 h 34"/>
                          <a:gd name="T2" fmla="*/ 16 w 44"/>
                          <a:gd name="T3" fmla="*/ 28 h 34"/>
                          <a:gd name="T4" fmla="*/ 29 w 44"/>
                          <a:gd name="T5" fmla="*/ 20 h 34"/>
                          <a:gd name="T6" fmla="*/ 43 w 44"/>
                          <a:gd name="T7" fmla="*/ 12 h 34"/>
                          <a:gd name="T8" fmla="*/ 37 w 44"/>
                          <a:gd name="T9" fmla="*/ 0 h 34"/>
                          <a:gd name="T10" fmla="*/ 14 w 44"/>
                          <a:gd name="T11" fmla="*/ 8 h 34"/>
                          <a:gd name="T12" fmla="*/ 1 w 44"/>
                          <a:gd name="T13" fmla="*/ 12 h 34"/>
                          <a:gd name="T14" fmla="*/ 1 w 44"/>
                          <a:gd name="T15" fmla="*/ 8 h 34"/>
                          <a:gd name="T16" fmla="*/ 0 w 44"/>
                          <a:gd name="T17" fmla="*/ 33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4"/>
                          <a:gd name="T29" fmla="*/ 44 w 44"/>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4">
                            <a:moveTo>
                              <a:pt x="0" y="33"/>
                            </a:moveTo>
                            <a:lnTo>
                              <a:pt x="16" y="28"/>
                            </a:lnTo>
                            <a:lnTo>
                              <a:pt x="29" y="20"/>
                            </a:lnTo>
                            <a:lnTo>
                              <a:pt x="43" y="12"/>
                            </a:lnTo>
                            <a:lnTo>
                              <a:pt x="37" y="0"/>
                            </a:lnTo>
                            <a:lnTo>
                              <a:pt x="14" y="8"/>
                            </a:lnTo>
                            <a:lnTo>
                              <a:pt x="1" y="12"/>
                            </a:lnTo>
                            <a:lnTo>
                              <a:pt x="1" y="8"/>
                            </a:lnTo>
                            <a:lnTo>
                              <a:pt x="0" y="33"/>
                            </a:lnTo>
                          </a:path>
                        </a:pathLst>
                      </a:custGeom>
                      <a:solidFill>
                        <a:srgbClr val="5F009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grpSp>
          <p:grpSp>
            <p:nvGrpSpPr>
              <p:cNvPr id="1078" name="Group 144"/>
              <p:cNvGrpSpPr>
                <a:grpSpLocks/>
              </p:cNvGrpSpPr>
              <p:nvPr/>
            </p:nvGrpSpPr>
            <p:grpSpPr bwMode="auto">
              <a:xfrm>
                <a:off x="1176" y="2882"/>
                <a:ext cx="67" cy="50"/>
                <a:chOff x="1176" y="2882"/>
                <a:chExt cx="67" cy="50"/>
              </a:xfrm>
            </p:grpSpPr>
            <p:sp>
              <p:nvSpPr>
                <p:cNvPr id="1079" name="Freeform 145"/>
                <p:cNvSpPr>
                  <a:spLocks/>
                </p:cNvSpPr>
                <p:nvPr/>
              </p:nvSpPr>
              <p:spPr bwMode="auto">
                <a:xfrm>
                  <a:off x="1214" y="2882"/>
                  <a:ext cx="29" cy="47"/>
                </a:xfrm>
                <a:custGeom>
                  <a:avLst/>
                  <a:gdLst>
                    <a:gd name="T0" fmla="*/ 0 w 29"/>
                    <a:gd name="T1" fmla="*/ 0 h 47"/>
                    <a:gd name="T2" fmla="*/ 0 w 29"/>
                    <a:gd name="T3" fmla="*/ 7 h 47"/>
                    <a:gd name="T4" fmla="*/ 0 w 29"/>
                    <a:gd name="T5" fmla="*/ 19 h 47"/>
                    <a:gd name="T6" fmla="*/ 1 w 29"/>
                    <a:gd name="T7" fmla="*/ 14 h 47"/>
                    <a:gd name="T8" fmla="*/ 4 w 29"/>
                    <a:gd name="T9" fmla="*/ 21 h 47"/>
                    <a:gd name="T10" fmla="*/ 4 w 29"/>
                    <a:gd name="T11" fmla="*/ 30 h 47"/>
                    <a:gd name="T12" fmla="*/ 9 w 29"/>
                    <a:gd name="T13" fmla="*/ 39 h 47"/>
                    <a:gd name="T14" fmla="*/ 15 w 29"/>
                    <a:gd name="T15" fmla="*/ 46 h 47"/>
                    <a:gd name="T16" fmla="*/ 21 w 29"/>
                    <a:gd name="T17" fmla="*/ 46 h 47"/>
                    <a:gd name="T18" fmla="*/ 28 w 29"/>
                    <a:gd name="T19" fmla="*/ 46 h 47"/>
                    <a:gd name="T20" fmla="*/ 28 w 29"/>
                    <a:gd name="T21" fmla="*/ 35 h 47"/>
                    <a:gd name="T22" fmla="*/ 21 w 29"/>
                    <a:gd name="T23" fmla="*/ 21 h 47"/>
                    <a:gd name="T24" fmla="*/ 21 w 29"/>
                    <a:gd name="T25" fmla="*/ 25 h 47"/>
                    <a:gd name="T26" fmla="*/ 15 w 29"/>
                    <a:gd name="T27" fmla="*/ 25 h 47"/>
                    <a:gd name="T28" fmla="*/ 12 w 29"/>
                    <a:gd name="T29" fmla="*/ 25 h 47"/>
                    <a:gd name="T30" fmla="*/ 7 w 29"/>
                    <a:gd name="T31" fmla="*/ 19 h 47"/>
                    <a:gd name="T32" fmla="*/ 4 w 29"/>
                    <a:gd name="T33" fmla="*/ 12 h 47"/>
                    <a:gd name="T34" fmla="*/ 0 w 29"/>
                    <a:gd name="T35" fmla="*/ 0 h 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
                    <a:gd name="T55" fmla="*/ 0 h 47"/>
                    <a:gd name="T56" fmla="*/ 29 w 29"/>
                    <a:gd name="T57" fmla="*/ 47 h 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 h="47">
                      <a:moveTo>
                        <a:pt x="0" y="0"/>
                      </a:moveTo>
                      <a:lnTo>
                        <a:pt x="0" y="7"/>
                      </a:lnTo>
                      <a:lnTo>
                        <a:pt x="0" y="19"/>
                      </a:lnTo>
                      <a:lnTo>
                        <a:pt x="1" y="14"/>
                      </a:lnTo>
                      <a:lnTo>
                        <a:pt x="4" y="21"/>
                      </a:lnTo>
                      <a:lnTo>
                        <a:pt x="4" y="30"/>
                      </a:lnTo>
                      <a:lnTo>
                        <a:pt x="9" y="39"/>
                      </a:lnTo>
                      <a:lnTo>
                        <a:pt x="15" y="46"/>
                      </a:lnTo>
                      <a:lnTo>
                        <a:pt x="21" y="46"/>
                      </a:lnTo>
                      <a:lnTo>
                        <a:pt x="28" y="46"/>
                      </a:lnTo>
                      <a:lnTo>
                        <a:pt x="28" y="35"/>
                      </a:lnTo>
                      <a:lnTo>
                        <a:pt x="21" y="21"/>
                      </a:lnTo>
                      <a:lnTo>
                        <a:pt x="21" y="25"/>
                      </a:lnTo>
                      <a:lnTo>
                        <a:pt x="15" y="25"/>
                      </a:lnTo>
                      <a:lnTo>
                        <a:pt x="12" y="25"/>
                      </a:lnTo>
                      <a:lnTo>
                        <a:pt x="7" y="19"/>
                      </a:lnTo>
                      <a:lnTo>
                        <a:pt x="4" y="12"/>
                      </a:lnTo>
                      <a:lnTo>
                        <a:pt x="0" y="0"/>
                      </a:lnTo>
                    </a:path>
                  </a:pathLst>
                </a:custGeom>
                <a:solidFill>
                  <a:srgbClr val="DF3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80" name="Freeform 146"/>
                <p:cNvSpPr>
                  <a:spLocks/>
                </p:cNvSpPr>
                <p:nvPr/>
              </p:nvSpPr>
              <p:spPr bwMode="auto">
                <a:xfrm>
                  <a:off x="1176" y="2884"/>
                  <a:ext cx="26" cy="48"/>
                </a:xfrm>
                <a:custGeom>
                  <a:avLst/>
                  <a:gdLst>
                    <a:gd name="T0" fmla="*/ 25 w 26"/>
                    <a:gd name="T1" fmla="*/ 0 h 48"/>
                    <a:gd name="T2" fmla="*/ 25 w 26"/>
                    <a:gd name="T3" fmla="*/ 18 h 48"/>
                    <a:gd name="T4" fmla="*/ 25 w 26"/>
                    <a:gd name="T5" fmla="*/ 14 h 48"/>
                    <a:gd name="T6" fmla="*/ 22 w 26"/>
                    <a:gd name="T7" fmla="*/ 18 h 48"/>
                    <a:gd name="T8" fmla="*/ 19 w 26"/>
                    <a:gd name="T9" fmla="*/ 28 h 48"/>
                    <a:gd name="T10" fmla="*/ 16 w 26"/>
                    <a:gd name="T11" fmla="*/ 37 h 48"/>
                    <a:gd name="T12" fmla="*/ 11 w 26"/>
                    <a:gd name="T13" fmla="*/ 40 h 48"/>
                    <a:gd name="T14" fmla="*/ 7 w 26"/>
                    <a:gd name="T15" fmla="*/ 47 h 48"/>
                    <a:gd name="T16" fmla="*/ 1 w 26"/>
                    <a:gd name="T17" fmla="*/ 47 h 48"/>
                    <a:gd name="T18" fmla="*/ 1 w 26"/>
                    <a:gd name="T19" fmla="*/ 44 h 48"/>
                    <a:gd name="T20" fmla="*/ 0 w 26"/>
                    <a:gd name="T21" fmla="*/ 38 h 48"/>
                    <a:gd name="T22" fmla="*/ 0 w 26"/>
                    <a:gd name="T23" fmla="*/ 37 h 48"/>
                    <a:gd name="T24" fmla="*/ 0 w 26"/>
                    <a:gd name="T25" fmla="*/ 31 h 48"/>
                    <a:gd name="T26" fmla="*/ 1 w 26"/>
                    <a:gd name="T27" fmla="*/ 24 h 48"/>
                    <a:gd name="T28" fmla="*/ 7 w 26"/>
                    <a:gd name="T29" fmla="*/ 26 h 48"/>
                    <a:gd name="T30" fmla="*/ 11 w 26"/>
                    <a:gd name="T31" fmla="*/ 26 h 48"/>
                    <a:gd name="T32" fmla="*/ 14 w 26"/>
                    <a:gd name="T33" fmla="*/ 26 h 48"/>
                    <a:gd name="T34" fmla="*/ 22 w 26"/>
                    <a:gd name="T35" fmla="*/ 8 h 48"/>
                    <a:gd name="T36" fmla="*/ 25 w 26"/>
                    <a:gd name="T37" fmla="*/ 0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8"/>
                    <a:gd name="T59" fmla="*/ 26 w 26"/>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8">
                      <a:moveTo>
                        <a:pt x="25" y="0"/>
                      </a:moveTo>
                      <a:lnTo>
                        <a:pt x="25" y="18"/>
                      </a:lnTo>
                      <a:lnTo>
                        <a:pt x="25" y="14"/>
                      </a:lnTo>
                      <a:lnTo>
                        <a:pt x="22" y="18"/>
                      </a:lnTo>
                      <a:lnTo>
                        <a:pt x="19" y="28"/>
                      </a:lnTo>
                      <a:lnTo>
                        <a:pt x="16" y="37"/>
                      </a:lnTo>
                      <a:lnTo>
                        <a:pt x="11" y="40"/>
                      </a:lnTo>
                      <a:lnTo>
                        <a:pt x="7" y="47"/>
                      </a:lnTo>
                      <a:lnTo>
                        <a:pt x="1" y="47"/>
                      </a:lnTo>
                      <a:lnTo>
                        <a:pt x="1" y="44"/>
                      </a:lnTo>
                      <a:lnTo>
                        <a:pt x="0" y="38"/>
                      </a:lnTo>
                      <a:lnTo>
                        <a:pt x="0" y="37"/>
                      </a:lnTo>
                      <a:lnTo>
                        <a:pt x="0" y="31"/>
                      </a:lnTo>
                      <a:lnTo>
                        <a:pt x="1" y="24"/>
                      </a:lnTo>
                      <a:lnTo>
                        <a:pt x="7" y="26"/>
                      </a:lnTo>
                      <a:lnTo>
                        <a:pt x="11" y="26"/>
                      </a:lnTo>
                      <a:lnTo>
                        <a:pt x="14" y="26"/>
                      </a:lnTo>
                      <a:lnTo>
                        <a:pt x="22" y="8"/>
                      </a:lnTo>
                      <a:lnTo>
                        <a:pt x="25" y="0"/>
                      </a:lnTo>
                    </a:path>
                  </a:pathLst>
                </a:custGeom>
                <a:solidFill>
                  <a:srgbClr val="DF3F5F"/>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grpSp>
      <p:sp>
        <p:nvSpPr>
          <p:cNvPr id="1034" name="Rectangle 147"/>
          <p:cNvSpPr>
            <a:spLocks noChangeArrowheads="1"/>
          </p:cNvSpPr>
          <p:nvPr/>
        </p:nvSpPr>
        <p:spPr bwMode="auto">
          <a:xfrm>
            <a:off x="2876551" y="3014664"/>
            <a:ext cx="164941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50" tIns="36512" rIns="69850" bIns="36512">
            <a:spAutoFit/>
          </a:bodyPr>
          <a:lstStyle/>
          <a:p>
            <a:pPr algn="ctr" defTabSz="536575" eaLnBrk="0" fontAlgn="base" hangingPunct="0">
              <a:spcBef>
                <a:spcPct val="30000"/>
              </a:spcBef>
              <a:spcAft>
                <a:spcPct val="0"/>
              </a:spcAft>
            </a:pPr>
            <a:r>
              <a:rPr lang="en-US" sz="1400" b="1" dirty="0">
                <a:solidFill>
                  <a:srgbClr val="000000"/>
                </a:solidFill>
                <a:latin typeface="Arial" charset="0"/>
                <a:cs typeface="Arial" charset="0"/>
              </a:rPr>
              <a:t>BUSINESS UNITS</a:t>
            </a:r>
            <a:endParaRPr lang="en-US" sz="1400" b="1" dirty="0">
              <a:solidFill>
                <a:srgbClr val="800080"/>
              </a:solidFill>
              <a:latin typeface="Arial" charset="0"/>
              <a:cs typeface="Arial" charset="0"/>
            </a:endParaRPr>
          </a:p>
        </p:txBody>
      </p:sp>
      <p:grpSp>
        <p:nvGrpSpPr>
          <p:cNvPr id="26649" name="Group 148"/>
          <p:cNvGrpSpPr>
            <a:grpSpLocks/>
          </p:cNvGrpSpPr>
          <p:nvPr/>
        </p:nvGrpSpPr>
        <p:grpSpPr bwMode="auto">
          <a:xfrm>
            <a:off x="2959100" y="1895476"/>
            <a:ext cx="1582738" cy="1001713"/>
            <a:chOff x="904" y="1194"/>
            <a:chExt cx="997" cy="631"/>
          </a:xfrm>
        </p:grpSpPr>
        <p:sp>
          <p:nvSpPr>
            <p:cNvPr id="26656" name="AutoShape 149"/>
            <p:cNvSpPr>
              <a:spLocks noChangeArrowheads="1"/>
            </p:cNvSpPr>
            <p:nvPr/>
          </p:nvSpPr>
          <p:spPr bwMode="auto">
            <a:xfrm>
              <a:off x="904" y="1194"/>
              <a:ext cx="997" cy="631"/>
            </a:xfrm>
            <a:prstGeom prst="roundRect">
              <a:avLst>
                <a:gd name="adj" fmla="val 12495"/>
              </a:avLst>
            </a:prstGeom>
            <a:solidFill>
              <a:srgbClr val="FEF8D7"/>
            </a:solidFill>
            <a:ln w="12700">
              <a:solidFill>
                <a:schemeClr val="tx1"/>
              </a:solidFill>
              <a:round/>
              <a:headEnd/>
              <a:tailEnd/>
            </a:ln>
            <a:effectLst>
              <a:outerShdw dist="53882" dir="2700000" algn="ctr" rotWithShape="0">
                <a:schemeClr val="tx1"/>
              </a:outerShdw>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grpSp>
          <p:nvGrpSpPr>
            <p:cNvPr id="1057" name="Group 150"/>
            <p:cNvGrpSpPr>
              <a:grpSpLocks/>
            </p:cNvGrpSpPr>
            <p:nvPr/>
          </p:nvGrpSpPr>
          <p:grpSpPr bwMode="auto">
            <a:xfrm>
              <a:off x="1124" y="1242"/>
              <a:ext cx="665" cy="512"/>
              <a:chOff x="1124" y="1242"/>
              <a:chExt cx="665" cy="512"/>
            </a:xfrm>
          </p:grpSpPr>
          <p:sp>
            <p:nvSpPr>
              <p:cNvPr id="1058" name="Line 151"/>
              <p:cNvSpPr>
                <a:spLocks noChangeShapeType="1"/>
              </p:cNvSpPr>
              <p:nvPr/>
            </p:nvSpPr>
            <p:spPr bwMode="auto">
              <a:xfrm>
                <a:off x="1408" y="1370"/>
                <a:ext cx="0" cy="60"/>
              </a:xfrm>
              <a:prstGeom prst="line">
                <a:avLst/>
              </a:prstGeom>
              <a:noFill/>
              <a:ln w="127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59" name="Freeform 152"/>
              <p:cNvSpPr>
                <a:spLocks/>
              </p:cNvSpPr>
              <p:nvPr/>
            </p:nvSpPr>
            <p:spPr bwMode="auto">
              <a:xfrm>
                <a:off x="1163" y="1430"/>
                <a:ext cx="514" cy="79"/>
              </a:xfrm>
              <a:custGeom>
                <a:avLst/>
                <a:gdLst>
                  <a:gd name="T0" fmla="*/ 0 w 514"/>
                  <a:gd name="T1" fmla="*/ 68 h 79"/>
                  <a:gd name="T2" fmla="*/ 0 w 514"/>
                  <a:gd name="T3" fmla="*/ 0 h 79"/>
                  <a:gd name="T4" fmla="*/ 513 w 514"/>
                  <a:gd name="T5" fmla="*/ 0 h 79"/>
                  <a:gd name="T6" fmla="*/ 513 w 514"/>
                  <a:gd name="T7" fmla="*/ 78 h 79"/>
                  <a:gd name="T8" fmla="*/ 0 60000 65536"/>
                  <a:gd name="T9" fmla="*/ 0 60000 65536"/>
                  <a:gd name="T10" fmla="*/ 0 60000 65536"/>
                  <a:gd name="T11" fmla="*/ 0 60000 65536"/>
                  <a:gd name="T12" fmla="*/ 0 w 514"/>
                  <a:gd name="T13" fmla="*/ 0 h 79"/>
                  <a:gd name="T14" fmla="*/ 514 w 514"/>
                  <a:gd name="T15" fmla="*/ 79 h 79"/>
                </a:gdLst>
                <a:ahLst/>
                <a:cxnLst>
                  <a:cxn ang="T8">
                    <a:pos x="T0" y="T1"/>
                  </a:cxn>
                  <a:cxn ang="T9">
                    <a:pos x="T2" y="T3"/>
                  </a:cxn>
                  <a:cxn ang="T10">
                    <a:pos x="T4" y="T5"/>
                  </a:cxn>
                  <a:cxn ang="T11">
                    <a:pos x="T6" y="T7"/>
                  </a:cxn>
                </a:cxnLst>
                <a:rect l="T12" t="T13" r="T14" b="T15"/>
                <a:pathLst>
                  <a:path w="514" h="79">
                    <a:moveTo>
                      <a:pt x="0" y="68"/>
                    </a:moveTo>
                    <a:lnTo>
                      <a:pt x="0" y="0"/>
                    </a:lnTo>
                    <a:lnTo>
                      <a:pt x="513" y="0"/>
                    </a:lnTo>
                    <a:lnTo>
                      <a:pt x="513" y="78"/>
                    </a:lnTo>
                  </a:path>
                </a:pathLst>
              </a:custGeom>
              <a:noFill/>
              <a:ln w="12700" cap="rnd">
                <a:solidFill>
                  <a:srgbClr val="FC012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sp>
            <p:nvSpPr>
              <p:cNvPr id="1060" name="Rectangle 153"/>
              <p:cNvSpPr>
                <a:spLocks noChangeArrowheads="1"/>
              </p:cNvSpPr>
              <p:nvPr/>
            </p:nvSpPr>
            <p:spPr bwMode="auto">
              <a:xfrm>
                <a:off x="1328" y="1242"/>
                <a:ext cx="192" cy="123"/>
              </a:xfrm>
              <a:prstGeom prst="rect">
                <a:avLst/>
              </a:prstGeom>
              <a:solidFill>
                <a:srgbClr val="003300"/>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61" name="Rectangle 154"/>
              <p:cNvSpPr>
                <a:spLocks noChangeArrowheads="1"/>
              </p:cNvSpPr>
              <p:nvPr/>
            </p:nvSpPr>
            <p:spPr bwMode="auto">
              <a:xfrm>
                <a:off x="1124" y="1503"/>
                <a:ext cx="90" cy="251"/>
              </a:xfrm>
              <a:prstGeom prst="rect">
                <a:avLst/>
              </a:prstGeom>
              <a:solidFill>
                <a:schemeClr val="folHlink"/>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62" name="Rectangle 155"/>
              <p:cNvSpPr>
                <a:spLocks noChangeArrowheads="1"/>
              </p:cNvSpPr>
              <p:nvPr/>
            </p:nvSpPr>
            <p:spPr bwMode="auto">
              <a:xfrm>
                <a:off x="1287" y="1503"/>
                <a:ext cx="92" cy="251"/>
              </a:xfrm>
              <a:prstGeom prst="rect">
                <a:avLst/>
              </a:prstGeom>
              <a:solidFill>
                <a:schemeClr val="tx2"/>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63" name="Rectangle 156"/>
              <p:cNvSpPr>
                <a:spLocks noChangeArrowheads="1"/>
              </p:cNvSpPr>
              <p:nvPr/>
            </p:nvSpPr>
            <p:spPr bwMode="auto">
              <a:xfrm>
                <a:off x="1453" y="1503"/>
                <a:ext cx="89" cy="251"/>
              </a:xfrm>
              <a:prstGeom prst="rect">
                <a:avLst/>
              </a:prstGeom>
              <a:solidFill>
                <a:schemeClr val="accent2"/>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64" name="Rectangle 157"/>
              <p:cNvSpPr>
                <a:spLocks noChangeArrowheads="1"/>
              </p:cNvSpPr>
              <p:nvPr/>
            </p:nvSpPr>
            <p:spPr bwMode="auto">
              <a:xfrm>
                <a:off x="1616" y="1503"/>
                <a:ext cx="90" cy="251"/>
              </a:xfrm>
              <a:prstGeom prst="rect">
                <a:avLst/>
              </a:prstGeom>
              <a:solidFill>
                <a:srgbClr val="081D58"/>
              </a:solidFill>
              <a:ln w="12700">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1065" name="Line 158"/>
              <p:cNvSpPr>
                <a:spLocks noChangeShapeType="1"/>
              </p:cNvSpPr>
              <p:nvPr/>
            </p:nvSpPr>
            <p:spPr bwMode="auto">
              <a:xfrm>
                <a:off x="1499" y="1436"/>
                <a:ext cx="0" cy="61"/>
              </a:xfrm>
              <a:prstGeom prst="line">
                <a:avLst/>
              </a:prstGeom>
              <a:noFill/>
              <a:ln w="127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66" name="Line 159"/>
              <p:cNvSpPr>
                <a:spLocks noChangeShapeType="1"/>
              </p:cNvSpPr>
              <p:nvPr/>
            </p:nvSpPr>
            <p:spPr bwMode="auto">
              <a:xfrm>
                <a:off x="1336" y="1426"/>
                <a:ext cx="0" cy="59"/>
              </a:xfrm>
              <a:prstGeom prst="line">
                <a:avLst/>
              </a:prstGeom>
              <a:noFill/>
              <a:ln w="12700">
                <a:solidFill>
                  <a:srgbClr val="FC012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67" name="Freeform 160"/>
              <p:cNvSpPr>
                <a:spLocks/>
              </p:cNvSpPr>
              <p:nvPr/>
            </p:nvSpPr>
            <p:spPr bwMode="auto">
              <a:xfrm>
                <a:off x="1665" y="1430"/>
                <a:ext cx="124" cy="201"/>
              </a:xfrm>
              <a:custGeom>
                <a:avLst/>
                <a:gdLst>
                  <a:gd name="T0" fmla="*/ 0 w 124"/>
                  <a:gd name="T1" fmla="*/ 0 h 201"/>
                  <a:gd name="T2" fmla="*/ 123 w 124"/>
                  <a:gd name="T3" fmla="*/ 0 h 201"/>
                  <a:gd name="T4" fmla="*/ 123 w 124"/>
                  <a:gd name="T5" fmla="*/ 200 h 201"/>
                  <a:gd name="T6" fmla="*/ 0 60000 65536"/>
                  <a:gd name="T7" fmla="*/ 0 60000 65536"/>
                  <a:gd name="T8" fmla="*/ 0 60000 65536"/>
                  <a:gd name="T9" fmla="*/ 0 w 124"/>
                  <a:gd name="T10" fmla="*/ 0 h 201"/>
                  <a:gd name="T11" fmla="*/ 124 w 124"/>
                  <a:gd name="T12" fmla="*/ 201 h 201"/>
                </a:gdLst>
                <a:ahLst/>
                <a:cxnLst>
                  <a:cxn ang="T6">
                    <a:pos x="T0" y="T1"/>
                  </a:cxn>
                  <a:cxn ang="T7">
                    <a:pos x="T2" y="T3"/>
                  </a:cxn>
                  <a:cxn ang="T8">
                    <a:pos x="T4" y="T5"/>
                  </a:cxn>
                </a:cxnLst>
                <a:rect l="T9" t="T10" r="T11" b="T12"/>
                <a:pathLst>
                  <a:path w="124" h="201">
                    <a:moveTo>
                      <a:pt x="0" y="0"/>
                    </a:moveTo>
                    <a:lnTo>
                      <a:pt x="123" y="0"/>
                    </a:lnTo>
                    <a:lnTo>
                      <a:pt x="123" y="200"/>
                    </a:lnTo>
                  </a:path>
                </a:pathLst>
              </a:custGeom>
              <a:noFill/>
              <a:ln w="12700" cap="rnd">
                <a:solidFill>
                  <a:srgbClr val="FC0128"/>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GB">
                  <a:solidFill>
                    <a:prstClr val="black"/>
                  </a:solidFill>
                  <a:latin typeface="Arial" charset="0"/>
                  <a:cs typeface="Arial" charset="0"/>
                </a:endParaRPr>
              </a:p>
            </p:txBody>
          </p:sp>
        </p:grpSp>
      </p:grpSp>
      <p:sp>
        <p:nvSpPr>
          <p:cNvPr id="1036" name="Rectangle 161"/>
          <p:cNvSpPr>
            <a:spLocks noChangeArrowheads="1"/>
          </p:cNvSpPr>
          <p:nvPr/>
        </p:nvSpPr>
        <p:spPr bwMode="auto">
          <a:xfrm>
            <a:off x="7812089" y="2997201"/>
            <a:ext cx="17176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50" tIns="36512" rIns="69850" bIns="36512">
            <a:spAutoFit/>
          </a:bodyPr>
          <a:lstStyle/>
          <a:p>
            <a:pPr algn="ctr" defTabSz="536575" eaLnBrk="0" fontAlgn="base" hangingPunct="0">
              <a:spcBef>
                <a:spcPct val="30000"/>
              </a:spcBef>
              <a:spcAft>
                <a:spcPct val="0"/>
              </a:spcAft>
            </a:pPr>
            <a:r>
              <a:rPr lang="en-US" sz="1400" b="1">
                <a:solidFill>
                  <a:srgbClr val="000000"/>
                </a:solidFill>
                <a:latin typeface="Arial" charset="0"/>
                <a:cs typeface="Arial" charset="0"/>
              </a:rPr>
              <a:t>EXECUTIVE TEAM</a:t>
            </a:r>
          </a:p>
        </p:txBody>
      </p:sp>
      <p:grpSp>
        <p:nvGrpSpPr>
          <p:cNvPr id="26653" name="Group 162"/>
          <p:cNvGrpSpPr>
            <a:grpSpLocks/>
          </p:cNvGrpSpPr>
          <p:nvPr/>
        </p:nvGrpSpPr>
        <p:grpSpPr bwMode="auto">
          <a:xfrm>
            <a:off x="7881939" y="1895476"/>
            <a:ext cx="1577975" cy="1001713"/>
            <a:chOff x="4005" y="1194"/>
            <a:chExt cx="994" cy="631"/>
          </a:xfrm>
        </p:grpSpPr>
        <p:sp>
          <p:nvSpPr>
            <p:cNvPr id="26654" name="AutoShape 163"/>
            <p:cNvSpPr>
              <a:spLocks noChangeArrowheads="1"/>
            </p:cNvSpPr>
            <p:nvPr/>
          </p:nvSpPr>
          <p:spPr bwMode="auto">
            <a:xfrm>
              <a:off x="4005" y="1194"/>
              <a:ext cx="994" cy="631"/>
            </a:xfrm>
            <a:prstGeom prst="roundRect">
              <a:avLst>
                <a:gd name="adj" fmla="val 12495"/>
              </a:avLst>
            </a:prstGeom>
            <a:solidFill>
              <a:srgbClr val="FEF8D7"/>
            </a:solidFill>
            <a:ln w="12700">
              <a:solidFill>
                <a:schemeClr val="tx1"/>
              </a:solidFill>
              <a:round/>
              <a:headEnd/>
              <a:tailEnd/>
            </a:ln>
            <a:effectLst>
              <a:outerShdw dist="53882" dir="2700000" algn="ctr" rotWithShape="0">
                <a:schemeClr val="tx1"/>
              </a:outerShdw>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graphicFrame>
          <p:nvGraphicFramePr>
            <p:cNvPr id="1028" name="Object 4"/>
            <p:cNvGraphicFramePr>
              <a:graphicFrameLocks/>
            </p:cNvGraphicFramePr>
            <p:nvPr/>
          </p:nvGraphicFramePr>
          <p:xfrm>
            <a:off x="4131" y="1206"/>
            <a:ext cx="682" cy="576"/>
          </p:xfrm>
          <a:graphic>
            <a:graphicData uri="http://schemas.openxmlformats.org/presentationml/2006/ole">
              <mc:AlternateContent xmlns:mc="http://schemas.openxmlformats.org/markup-compatibility/2006">
                <mc:Choice xmlns:v="urn:schemas-microsoft-com:vml" Requires="v">
                  <p:oleObj spid="_x0000_s2101" r:id="rId4" imgW="11782425" imgH="9966325" progId="">
                    <p:embed/>
                  </p:oleObj>
                </mc:Choice>
                <mc:Fallback>
                  <p:oleObj r:id="rId4" imgW="11782425" imgH="996632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 y="1206"/>
                          <a:ext cx="682" cy="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038" name="Rectangle 165"/>
          <p:cNvSpPr>
            <a:spLocks noChangeArrowheads="1"/>
          </p:cNvSpPr>
          <p:nvPr/>
        </p:nvSpPr>
        <p:spPr bwMode="auto">
          <a:xfrm>
            <a:off x="7977189" y="4845051"/>
            <a:ext cx="14065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850" tIns="36512" rIns="69850" bIns="36512">
            <a:spAutoFit/>
          </a:bodyPr>
          <a:lstStyle/>
          <a:p>
            <a:pPr algn="ctr" defTabSz="536575" eaLnBrk="0" fontAlgn="base" hangingPunct="0">
              <a:spcBef>
                <a:spcPct val="0"/>
              </a:spcBef>
              <a:spcAft>
                <a:spcPct val="0"/>
              </a:spcAft>
            </a:pPr>
            <a:r>
              <a:rPr lang="en-US" sz="1400" b="1">
                <a:solidFill>
                  <a:srgbClr val="000000"/>
                </a:solidFill>
                <a:latin typeface="Arial" charset="0"/>
                <a:cs typeface="Arial" charset="0"/>
              </a:rPr>
              <a:t>INFORMATION</a:t>
            </a:r>
          </a:p>
          <a:p>
            <a:pPr algn="ctr" defTabSz="536575" eaLnBrk="0" fontAlgn="base" hangingPunct="0">
              <a:spcBef>
                <a:spcPct val="0"/>
              </a:spcBef>
              <a:spcAft>
                <a:spcPct val="0"/>
              </a:spcAft>
            </a:pPr>
            <a:r>
              <a:rPr lang="en-US" sz="1400" b="1">
                <a:solidFill>
                  <a:srgbClr val="000000"/>
                </a:solidFill>
                <a:latin typeface="Arial" charset="0"/>
                <a:cs typeface="Arial" charset="0"/>
              </a:rPr>
              <a:t>TECHNOLOGY</a:t>
            </a:r>
            <a:endParaRPr lang="en-US" sz="1400" b="1">
              <a:solidFill>
                <a:srgbClr val="800080"/>
              </a:solidFill>
              <a:latin typeface="Arial" charset="0"/>
              <a:cs typeface="Arial" charset="0"/>
            </a:endParaRPr>
          </a:p>
        </p:txBody>
      </p:sp>
      <p:sp>
        <p:nvSpPr>
          <p:cNvPr id="1039" name="Rectangle 166"/>
          <p:cNvSpPr>
            <a:spLocks noChangeArrowheads="1"/>
          </p:cNvSpPr>
          <p:nvPr/>
        </p:nvSpPr>
        <p:spPr bwMode="auto">
          <a:xfrm>
            <a:off x="5181600" y="6030914"/>
            <a:ext cx="2057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850" tIns="36512" rIns="69850" bIns="36512">
            <a:spAutoFit/>
          </a:bodyPr>
          <a:lstStyle/>
          <a:p>
            <a:pPr algn="ctr" defTabSz="536575" eaLnBrk="0" fontAlgn="base" hangingPunct="0">
              <a:spcBef>
                <a:spcPct val="0"/>
              </a:spcBef>
              <a:spcAft>
                <a:spcPct val="0"/>
              </a:spcAft>
            </a:pPr>
            <a:r>
              <a:rPr lang="en-US" sz="1400" b="1">
                <a:solidFill>
                  <a:srgbClr val="000000"/>
                </a:solidFill>
                <a:latin typeface="Arial" charset="0"/>
                <a:cs typeface="Arial" charset="0"/>
              </a:rPr>
              <a:t>BUDGETS AND CAPITAL INVESTMENTS</a:t>
            </a:r>
          </a:p>
        </p:txBody>
      </p:sp>
      <p:sp>
        <p:nvSpPr>
          <p:cNvPr id="1040" name="Line 167"/>
          <p:cNvSpPr>
            <a:spLocks noChangeShapeType="1"/>
          </p:cNvSpPr>
          <p:nvPr/>
        </p:nvSpPr>
        <p:spPr bwMode="auto">
          <a:xfrm>
            <a:off x="4610101" y="2324101"/>
            <a:ext cx="893763" cy="466725"/>
          </a:xfrm>
          <a:prstGeom prst="line">
            <a:avLst/>
          </a:prstGeom>
          <a:noFill/>
          <a:ln w="50800">
            <a:solidFill>
              <a:srgbClr val="FC01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41" name="Line 168"/>
          <p:cNvSpPr>
            <a:spLocks noChangeShapeType="1"/>
          </p:cNvSpPr>
          <p:nvPr/>
        </p:nvSpPr>
        <p:spPr bwMode="auto">
          <a:xfrm flipV="1">
            <a:off x="4619626" y="3786189"/>
            <a:ext cx="830263" cy="428625"/>
          </a:xfrm>
          <a:prstGeom prst="line">
            <a:avLst/>
          </a:prstGeom>
          <a:noFill/>
          <a:ln w="50800">
            <a:solidFill>
              <a:srgbClr val="FC01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42" name="Line 169"/>
          <p:cNvSpPr>
            <a:spLocks noChangeShapeType="1"/>
          </p:cNvSpPr>
          <p:nvPr/>
        </p:nvSpPr>
        <p:spPr bwMode="auto">
          <a:xfrm flipH="1">
            <a:off x="7015164" y="2305051"/>
            <a:ext cx="814387" cy="550863"/>
          </a:xfrm>
          <a:prstGeom prst="line">
            <a:avLst/>
          </a:prstGeom>
          <a:noFill/>
          <a:ln w="50800">
            <a:solidFill>
              <a:srgbClr val="FC01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sp>
        <p:nvSpPr>
          <p:cNvPr id="1043" name="Line 170"/>
          <p:cNvSpPr>
            <a:spLocks noChangeShapeType="1"/>
          </p:cNvSpPr>
          <p:nvPr/>
        </p:nvSpPr>
        <p:spPr bwMode="auto">
          <a:xfrm flipH="1" flipV="1">
            <a:off x="6951664" y="3738563"/>
            <a:ext cx="801687" cy="476250"/>
          </a:xfrm>
          <a:prstGeom prst="line">
            <a:avLst/>
          </a:prstGeom>
          <a:noFill/>
          <a:ln w="50800">
            <a:solidFill>
              <a:srgbClr val="FC0128"/>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prstClr val="black"/>
              </a:solidFill>
              <a:latin typeface="Arial" charset="0"/>
              <a:cs typeface="Arial" charset="0"/>
            </a:endParaRPr>
          </a:p>
        </p:txBody>
      </p:sp>
      <p:grpSp>
        <p:nvGrpSpPr>
          <p:cNvPr id="26655" name="Group 171"/>
          <p:cNvGrpSpPr>
            <a:grpSpLocks/>
          </p:cNvGrpSpPr>
          <p:nvPr/>
        </p:nvGrpSpPr>
        <p:grpSpPr bwMode="auto">
          <a:xfrm>
            <a:off x="7881938" y="3776663"/>
            <a:ext cx="1581150" cy="1001712"/>
            <a:chOff x="4005" y="2379"/>
            <a:chExt cx="996" cy="631"/>
          </a:xfrm>
        </p:grpSpPr>
        <p:sp>
          <p:nvSpPr>
            <p:cNvPr id="26652" name="AutoShape 172"/>
            <p:cNvSpPr>
              <a:spLocks noChangeArrowheads="1"/>
            </p:cNvSpPr>
            <p:nvPr/>
          </p:nvSpPr>
          <p:spPr bwMode="auto">
            <a:xfrm>
              <a:off x="4005" y="2379"/>
              <a:ext cx="996" cy="631"/>
            </a:xfrm>
            <a:prstGeom prst="roundRect">
              <a:avLst>
                <a:gd name="adj" fmla="val 12495"/>
              </a:avLst>
            </a:prstGeom>
            <a:solidFill>
              <a:srgbClr val="FEF8D7"/>
            </a:solidFill>
            <a:ln w="12700">
              <a:solidFill>
                <a:schemeClr val="tx1"/>
              </a:solidFill>
              <a:round/>
              <a:headEnd/>
              <a:tailEnd/>
            </a:ln>
            <a:effectLst>
              <a:outerShdw dist="53882" dir="2700000" algn="ctr" rotWithShape="0">
                <a:schemeClr val="tx1"/>
              </a:outerShdw>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54" name="Picture 173"/>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87" y="2447"/>
              <a:ext cx="634"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7" name="Group 174"/>
          <p:cNvGrpSpPr>
            <a:grpSpLocks/>
          </p:cNvGrpSpPr>
          <p:nvPr/>
        </p:nvGrpSpPr>
        <p:grpSpPr bwMode="auto">
          <a:xfrm>
            <a:off x="5462589" y="4970463"/>
            <a:ext cx="1577975" cy="1001712"/>
            <a:chOff x="2477" y="2977"/>
            <a:chExt cx="994" cy="631"/>
          </a:xfrm>
        </p:grpSpPr>
        <p:sp>
          <p:nvSpPr>
            <p:cNvPr id="26650" name="AutoShape 175"/>
            <p:cNvSpPr>
              <a:spLocks noChangeArrowheads="1"/>
            </p:cNvSpPr>
            <p:nvPr/>
          </p:nvSpPr>
          <p:spPr bwMode="auto">
            <a:xfrm>
              <a:off x="2477" y="2977"/>
              <a:ext cx="994" cy="631"/>
            </a:xfrm>
            <a:prstGeom prst="roundRect">
              <a:avLst>
                <a:gd name="adj" fmla="val 12495"/>
              </a:avLst>
            </a:prstGeom>
            <a:solidFill>
              <a:srgbClr val="FEF8D7"/>
            </a:solidFill>
            <a:ln w="12700">
              <a:solidFill>
                <a:schemeClr val="tx1"/>
              </a:solidFill>
              <a:round/>
              <a:headEnd/>
              <a:tailEnd/>
            </a:ln>
            <a:effectLst>
              <a:outerShdw dist="53882" dir="2700000" algn="ctr" rotWithShape="0">
                <a:schemeClr val="tx1"/>
              </a:outerShdw>
            </a:effectLst>
          </p:spPr>
          <p:txBody>
            <a:bodyPr wrap="none" anchor="ctr"/>
            <a:lstStyle/>
            <a:p>
              <a:pPr fontAlgn="base">
                <a:spcBef>
                  <a:spcPct val="0"/>
                </a:spcBef>
                <a:spcAft>
                  <a:spcPct val="0"/>
                </a:spcAft>
                <a:defRPr/>
              </a:pPr>
              <a:endParaRPr lang="en-US">
                <a:solidFill>
                  <a:srgbClr val="000000"/>
                </a:solidFill>
                <a:latin typeface="Arial" charset="0"/>
                <a:cs typeface="Arial" charset="0"/>
              </a:endParaRPr>
            </a:p>
          </p:txBody>
        </p:sp>
        <p:pic>
          <p:nvPicPr>
            <p:cNvPr id="1052" name="Picture 176"/>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66" y="3026"/>
              <a:ext cx="618" cy="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26" name="Object 2"/>
          <p:cNvGraphicFramePr>
            <a:graphicFrameLocks/>
          </p:cNvGraphicFramePr>
          <p:nvPr/>
        </p:nvGraphicFramePr>
        <p:xfrm>
          <a:off x="5267326" y="2109789"/>
          <a:ext cx="1903413" cy="1266825"/>
        </p:xfrm>
        <a:graphic>
          <a:graphicData uri="http://schemas.openxmlformats.org/presentationml/2006/ole">
            <mc:AlternateContent xmlns:mc="http://schemas.openxmlformats.org/markup-compatibility/2006">
              <mc:Choice xmlns:v="urn:schemas-microsoft-com:vml" Requires="v">
                <p:oleObj spid="_x0000_s2102" name="WordArt 2.0" r:id="rId8" imgW="6091238" imgH="4060825" progId="MSWordArt.2">
                  <p:embed/>
                </p:oleObj>
              </mc:Choice>
              <mc:Fallback>
                <p:oleObj name="WordArt 2.0" r:id="rId8" imgW="6091238" imgH="4060825" progId="MSWordArt.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67326" y="2109789"/>
                        <a:ext cx="1903413"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p:cNvGraphicFramePr>
          <p:nvPr/>
        </p:nvGraphicFramePr>
        <p:xfrm>
          <a:off x="5302251" y="3155951"/>
          <a:ext cx="1903413" cy="1266825"/>
        </p:xfrm>
        <a:graphic>
          <a:graphicData uri="http://schemas.openxmlformats.org/presentationml/2006/ole">
            <mc:AlternateContent xmlns:mc="http://schemas.openxmlformats.org/markup-compatibility/2006">
              <mc:Choice xmlns:v="urn:schemas-microsoft-com:vml" Requires="v">
                <p:oleObj spid="_x0000_s2103" name="WordArt 2.0" r:id="rId10" imgW="6091238" imgH="4060825" progId="MSWordArt.2">
                  <p:embed/>
                </p:oleObj>
              </mc:Choice>
              <mc:Fallback>
                <p:oleObj name="WordArt 2.0" r:id="rId10" imgW="6091238" imgH="4060825" progId="MSWordArt.2">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02251" y="3155951"/>
                        <a:ext cx="1903413"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46" name="Rectangle 179"/>
          <p:cNvSpPr>
            <a:spLocks noChangeArrowheads="1"/>
          </p:cNvSpPr>
          <p:nvPr/>
        </p:nvSpPr>
        <p:spPr bwMode="auto">
          <a:xfrm>
            <a:off x="1676400" y="914400"/>
            <a:ext cx="8763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r>
              <a:rPr lang="en-US" sz="2400" b="1" i="1" dirty="0">
                <a:solidFill>
                  <a:srgbClr val="1F497D"/>
                </a:solidFill>
                <a:latin typeface="Arial" charset="0"/>
                <a:cs typeface="Arial" charset="0"/>
              </a:rPr>
              <a:t>The Balanced Scorecard process allows an organization to align and focus all its resources on its strategy</a:t>
            </a:r>
          </a:p>
        </p:txBody>
      </p:sp>
      <p:sp>
        <p:nvSpPr>
          <p:cNvPr id="1047" name="Title 182"/>
          <p:cNvSpPr>
            <a:spLocks noGrp="1"/>
          </p:cNvSpPr>
          <p:nvPr>
            <p:ph type="title"/>
          </p:nvPr>
        </p:nvSpPr>
        <p:spPr>
          <a:xfrm>
            <a:off x="3324226" y="0"/>
            <a:ext cx="7345363" cy="762000"/>
          </a:xfrm>
        </p:spPr>
        <p:txBody>
          <a:bodyPr/>
          <a:lstStyle/>
          <a:p>
            <a:pPr algn="r" eaLnBrk="1" hangingPunct="1"/>
            <a:r>
              <a:rPr lang="en-US" b="1" dirty="0" smtClean="0">
                <a:latin typeface="Arial Narrow" pitchFamily="34" charset="0"/>
              </a:rPr>
              <a:t>Role of BSC…</a:t>
            </a:r>
            <a:endParaRPr lang="en-US" b="1" dirty="0" smtClean="0"/>
          </a:p>
        </p:txBody>
      </p:sp>
      <p:pic>
        <p:nvPicPr>
          <p:cNvPr id="181"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06804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6649"/>
                                        </p:tgtEl>
                                        <p:attrNameLst>
                                          <p:attrName>style.visibility</p:attrName>
                                        </p:attrNameLst>
                                      </p:cBhvr>
                                      <p:to>
                                        <p:strVal val="visible"/>
                                      </p:to>
                                    </p:set>
                                    <p:animEffect transition="in" filter="wipe(down)">
                                      <p:cBhvr>
                                        <p:cTn id="7" dur="580">
                                          <p:stCondLst>
                                            <p:cond delay="0"/>
                                          </p:stCondLst>
                                        </p:cTn>
                                        <p:tgtEl>
                                          <p:spTgt spid="26649"/>
                                        </p:tgtEl>
                                      </p:cBhvr>
                                    </p:animEffect>
                                    <p:anim calcmode="lin" valueType="num">
                                      <p:cBhvr>
                                        <p:cTn id="8" dur="1822" tmFilter="0,0; 0.14,0.36; 0.43,0.73; 0.71,0.91; 1.0,1.0">
                                          <p:stCondLst>
                                            <p:cond delay="0"/>
                                          </p:stCondLst>
                                        </p:cTn>
                                        <p:tgtEl>
                                          <p:spTgt spid="2664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64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64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64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649"/>
                                        </p:tgtEl>
                                        <p:attrNameLst>
                                          <p:attrName>ppt_y</p:attrName>
                                        </p:attrNameLst>
                                      </p:cBhvr>
                                      <p:tavLst>
                                        <p:tav tm="0" fmla="#ppt_y-sin(pi*$)/81">
                                          <p:val>
                                            <p:fltVal val="0"/>
                                          </p:val>
                                        </p:tav>
                                        <p:tav tm="100000">
                                          <p:val>
                                            <p:fltVal val="1"/>
                                          </p:val>
                                        </p:tav>
                                      </p:tavLst>
                                    </p:anim>
                                    <p:animScale>
                                      <p:cBhvr>
                                        <p:cTn id="13" dur="26">
                                          <p:stCondLst>
                                            <p:cond delay="650"/>
                                          </p:stCondLst>
                                        </p:cTn>
                                        <p:tgtEl>
                                          <p:spTgt spid="26649"/>
                                        </p:tgtEl>
                                      </p:cBhvr>
                                      <p:to x="100000" y="60000"/>
                                    </p:animScale>
                                    <p:animScale>
                                      <p:cBhvr>
                                        <p:cTn id="14" dur="166" decel="50000">
                                          <p:stCondLst>
                                            <p:cond delay="676"/>
                                          </p:stCondLst>
                                        </p:cTn>
                                        <p:tgtEl>
                                          <p:spTgt spid="26649"/>
                                        </p:tgtEl>
                                      </p:cBhvr>
                                      <p:to x="100000" y="100000"/>
                                    </p:animScale>
                                    <p:animScale>
                                      <p:cBhvr>
                                        <p:cTn id="15" dur="26">
                                          <p:stCondLst>
                                            <p:cond delay="1312"/>
                                          </p:stCondLst>
                                        </p:cTn>
                                        <p:tgtEl>
                                          <p:spTgt spid="26649"/>
                                        </p:tgtEl>
                                      </p:cBhvr>
                                      <p:to x="100000" y="80000"/>
                                    </p:animScale>
                                    <p:animScale>
                                      <p:cBhvr>
                                        <p:cTn id="16" dur="166" decel="50000">
                                          <p:stCondLst>
                                            <p:cond delay="1338"/>
                                          </p:stCondLst>
                                        </p:cTn>
                                        <p:tgtEl>
                                          <p:spTgt spid="26649"/>
                                        </p:tgtEl>
                                      </p:cBhvr>
                                      <p:to x="100000" y="100000"/>
                                    </p:animScale>
                                    <p:animScale>
                                      <p:cBhvr>
                                        <p:cTn id="17" dur="26">
                                          <p:stCondLst>
                                            <p:cond delay="1642"/>
                                          </p:stCondLst>
                                        </p:cTn>
                                        <p:tgtEl>
                                          <p:spTgt spid="26649"/>
                                        </p:tgtEl>
                                      </p:cBhvr>
                                      <p:to x="100000" y="90000"/>
                                    </p:animScale>
                                    <p:animScale>
                                      <p:cBhvr>
                                        <p:cTn id="18" dur="166" decel="50000">
                                          <p:stCondLst>
                                            <p:cond delay="1668"/>
                                          </p:stCondLst>
                                        </p:cTn>
                                        <p:tgtEl>
                                          <p:spTgt spid="26649"/>
                                        </p:tgtEl>
                                      </p:cBhvr>
                                      <p:to x="100000" y="100000"/>
                                    </p:animScale>
                                    <p:animScale>
                                      <p:cBhvr>
                                        <p:cTn id="19" dur="26">
                                          <p:stCondLst>
                                            <p:cond delay="1808"/>
                                          </p:stCondLst>
                                        </p:cTn>
                                        <p:tgtEl>
                                          <p:spTgt spid="26649"/>
                                        </p:tgtEl>
                                      </p:cBhvr>
                                      <p:to x="100000" y="95000"/>
                                    </p:animScale>
                                    <p:animScale>
                                      <p:cBhvr>
                                        <p:cTn id="20" dur="166" decel="50000">
                                          <p:stCondLst>
                                            <p:cond delay="1834"/>
                                          </p:stCondLst>
                                        </p:cTn>
                                        <p:tgtEl>
                                          <p:spTgt spid="2664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ipe(down)">
                                      <p:cBhvr>
                                        <p:cTn id="23" dur="580">
                                          <p:stCondLst>
                                            <p:cond delay="0"/>
                                          </p:stCondLst>
                                        </p:cTn>
                                        <p:tgtEl>
                                          <p:spTgt spid="1034"/>
                                        </p:tgtEl>
                                      </p:cBhvr>
                                    </p:animEffect>
                                    <p:anim calcmode="lin" valueType="num">
                                      <p:cBhvr>
                                        <p:cTn id="24"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29" dur="26">
                                          <p:stCondLst>
                                            <p:cond delay="650"/>
                                          </p:stCondLst>
                                        </p:cTn>
                                        <p:tgtEl>
                                          <p:spTgt spid="1034"/>
                                        </p:tgtEl>
                                      </p:cBhvr>
                                      <p:to x="100000" y="60000"/>
                                    </p:animScale>
                                    <p:animScale>
                                      <p:cBhvr>
                                        <p:cTn id="30" dur="166" decel="50000">
                                          <p:stCondLst>
                                            <p:cond delay="676"/>
                                          </p:stCondLst>
                                        </p:cTn>
                                        <p:tgtEl>
                                          <p:spTgt spid="1034"/>
                                        </p:tgtEl>
                                      </p:cBhvr>
                                      <p:to x="100000" y="100000"/>
                                    </p:animScale>
                                    <p:animScale>
                                      <p:cBhvr>
                                        <p:cTn id="31" dur="26">
                                          <p:stCondLst>
                                            <p:cond delay="1312"/>
                                          </p:stCondLst>
                                        </p:cTn>
                                        <p:tgtEl>
                                          <p:spTgt spid="1034"/>
                                        </p:tgtEl>
                                      </p:cBhvr>
                                      <p:to x="100000" y="80000"/>
                                    </p:animScale>
                                    <p:animScale>
                                      <p:cBhvr>
                                        <p:cTn id="32" dur="166" decel="50000">
                                          <p:stCondLst>
                                            <p:cond delay="1338"/>
                                          </p:stCondLst>
                                        </p:cTn>
                                        <p:tgtEl>
                                          <p:spTgt spid="1034"/>
                                        </p:tgtEl>
                                      </p:cBhvr>
                                      <p:to x="100000" y="100000"/>
                                    </p:animScale>
                                    <p:animScale>
                                      <p:cBhvr>
                                        <p:cTn id="33" dur="26">
                                          <p:stCondLst>
                                            <p:cond delay="1642"/>
                                          </p:stCondLst>
                                        </p:cTn>
                                        <p:tgtEl>
                                          <p:spTgt spid="1034"/>
                                        </p:tgtEl>
                                      </p:cBhvr>
                                      <p:to x="100000" y="90000"/>
                                    </p:animScale>
                                    <p:animScale>
                                      <p:cBhvr>
                                        <p:cTn id="34" dur="166" decel="50000">
                                          <p:stCondLst>
                                            <p:cond delay="1668"/>
                                          </p:stCondLst>
                                        </p:cTn>
                                        <p:tgtEl>
                                          <p:spTgt spid="1034"/>
                                        </p:tgtEl>
                                      </p:cBhvr>
                                      <p:to x="100000" y="100000"/>
                                    </p:animScale>
                                    <p:animScale>
                                      <p:cBhvr>
                                        <p:cTn id="35" dur="26">
                                          <p:stCondLst>
                                            <p:cond delay="1808"/>
                                          </p:stCondLst>
                                        </p:cTn>
                                        <p:tgtEl>
                                          <p:spTgt spid="1034"/>
                                        </p:tgtEl>
                                      </p:cBhvr>
                                      <p:to x="100000" y="95000"/>
                                    </p:animScale>
                                    <p:animScale>
                                      <p:cBhvr>
                                        <p:cTn id="36" dur="166" decel="50000">
                                          <p:stCondLst>
                                            <p:cond delay="1834"/>
                                          </p:stCondLst>
                                        </p:cTn>
                                        <p:tgtEl>
                                          <p:spTgt spid="103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32"/>
                                        </p:tgtEl>
                                        <p:attrNameLst>
                                          <p:attrName>style.visibility</p:attrName>
                                        </p:attrNameLst>
                                      </p:cBhvr>
                                      <p:to>
                                        <p:strVal val="visible"/>
                                      </p:to>
                                    </p:set>
                                    <p:animEffect transition="in" filter="wipe(down)">
                                      <p:cBhvr>
                                        <p:cTn id="55" dur="580">
                                          <p:stCondLst>
                                            <p:cond delay="0"/>
                                          </p:stCondLst>
                                        </p:cTn>
                                        <p:tgtEl>
                                          <p:spTgt spid="1032"/>
                                        </p:tgtEl>
                                      </p:cBhvr>
                                    </p:animEffect>
                                    <p:anim calcmode="lin" valueType="num">
                                      <p:cBhvr>
                                        <p:cTn id="56"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61" dur="26">
                                          <p:stCondLst>
                                            <p:cond delay="650"/>
                                          </p:stCondLst>
                                        </p:cTn>
                                        <p:tgtEl>
                                          <p:spTgt spid="1032"/>
                                        </p:tgtEl>
                                      </p:cBhvr>
                                      <p:to x="100000" y="60000"/>
                                    </p:animScale>
                                    <p:animScale>
                                      <p:cBhvr>
                                        <p:cTn id="62" dur="166" decel="50000">
                                          <p:stCondLst>
                                            <p:cond delay="676"/>
                                          </p:stCondLst>
                                        </p:cTn>
                                        <p:tgtEl>
                                          <p:spTgt spid="1032"/>
                                        </p:tgtEl>
                                      </p:cBhvr>
                                      <p:to x="100000" y="100000"/>
                                    </p:animScale>
                                    <p:animScale>
                                      <p:cBhvr>
                                        <p:cTn id="63" dur="26">
                                          <p:stCondLst>
                                            <p:cond delay="1312"/>
                                          </p:stCondLst>
                                        </p:cTn>
                                        <p:tgtEl>
                                          <p:spTgt spid="1032"/>
                                        </p:tgtEl>
                                      </p:cBhvr>
                                      <p:to x="100000" y="80000"/>
                                    </p:animScale>
                                    <p:animScale>
                                      <p:cBhvr>
                                        <p:cTn id="64" dur="166" decel="50000">
                                          <p:stCondLst>
                                            <p:cond delay="1338"/>
                                          </p:stCondLst>
                                        </p:cTn>
                                        <p:tgtEl>
                                          <p:spTgt spid="1032"/>
                                        </p:tgtEl>
                                      </p:cBhvr>
                                      <p:to x="100000" y="100000"/>
                                    </p:animScale>
                                    <p:animScale>
                                      <p:cBhvr>
                                        <p:cTn id="65" dur="26">
                                          <p:stCondLst>
                                            <p:cond delay="1642"/>
                                          </p:stCondLst>
                                        </p:cTn>
                                        <p:tgtEl>
                                          <p:spTgt spid="1032"/>
                                        </p:tgtEl>
                                      </p:cBhvr>
                                      <p:to x="100000" y="90000"/>
                                    </p:animScale>
                                    <p:animScale>
                                      <p:cBhvr>
                                        <p:cTn id="66" dur="166" decel="50000">
                                          <p:stCondLst>
                                            <p:cond delay="1668"/>
                                          </p:stCondLst>
                                        </p:cTn>
                                        <p:tgtEl>
                                          <p:spTgt spid="1032"/>
                                        </p:tgtEl>
                                      </p:cBhvr>
                                      <p:to x="100000" y="100000"/>
                                    </p:animScale>
                                    <p:animScale>
                                      <p:cBhvr>
                                        <p:cTn id="67" dur="26">
                                          <p:stCondLst>
                                            <p:cond delay="1808"/>
                                          </p:stCondLst>
                                        </p:cTn>
                                        <p:tgtEl>
                                          <p:spTgt spid="1032"/>
                                        </p:tgtEl>
                                      </p:cBhvr>
                                      <p:to x="100000" y="95000"/>
                                    </p:animScale>
                                    <p:animScale>
                                      <p:cBhvr>
                                        <p:cTn id="68" dur="166" decel="50000">
                                          <p:stCondLst>
                                            <p:cond delay="1834"/>
                                          </p:stCondLst>
                                        </p:cTn>
                                        <p:tgtEl>
                                          <p:spTgt spid="1032"/>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26657"/>
                                        </p:tgtEl>
                                        <p:attrNameLst>
                                          <p:attrName>style.visibility</p:attrName>
                                        </p:attrNameLst>
                                      </p:cBhvr>
                                      <p:to>
                                        <p:strVal val="visible"/>
                                      </p:to>
                                    </p:set>
                                    <p:animEffect transition="in" filter="wipe(down)">
                                      <p:cBhvr>
                                        <p:cTn id="71" dur="580">
                                          <p:stCondLst>
                                            <p:cond delay="0"/>
                                          </p:stCondLst>
                                        </p:cTn>
                                        <p:tgtEl>
                                          <p:spTgt spid="26657"/>
                                        </p:tgtEl>
                                      </p:cBhvr>
                                    </p:animEffect>
                                    <p:anim calcmode="lin" valueType="num">
                                      <p:cBhvr>
                                        <p:cTn id="72" dur="1822" tmFilter="0,0; 0.14,0.36; 0.43,0.73; 0.71,0.91; 1.0,1.0">
                                          <p:stCondLst>
                                            <p:cond delay="0"/>
                                          </p:stCondLst>
                                        </p:cTn>
                                        <p:tgtEl>
                                          <p:spTgt spid="2665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665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665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665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6657"/>
                                        </p:tgtEl>
                                        <p:attrNameLst>
                                          <p:attrName>ppt_y</p:attrName>
                                        </p:attrNameLst>
                                      </p:cBhvr>
                                      <p:tavLst>
                                        <p:tav tm="0" fmla="#ppt_y-sin(pi*$)/81">
                                          <p:val>
                                            <p:fltVal val="0"/>
                                          </p:val>
                                        </p:tav>
                                        <p:tav tm="100000">
                                          <p:val>
                                            <p:fltVal val="1"/>
                                          </p:val>
                                        </p:tav>
                                      </p:tavLst>
                                    </p:anim>
                                    <p:animScale>
                                      <p:cBhvr>
                                        <p:cTn id="77" dur="26">
                                          <p:stCondLst>
                                            <p:cond delay="650"/>
                                          </p:stCondLst>
                                        </p:cTn>
                                        <p:tgtEl>
                                          <p:spTgt spid="26657"/>
                                        </p:tgtEl>
                                      </p:cBhvr>
                                      <p:to x="100000" y="60000"/>
                                    </p:animScale>
                                    <p:animScale>
                                      <p:cBhvr>
                                        <p:cTn id="78" dur="166" decel="50000">
                                          <p:stCondLst>
                                            <p:cond delay="676"/>
                                          </p:stCondLst>
                                        </p:cTn>
                                        <p:tgtEl>
                                          <p:spTgt spid="26657"/>
                                        </p:tgtEl>
                                      </p:cBhvr>
                                      <p:to x="100000" y="100000"/>
                                    </p:animScale>
                                    <p:animScale>
                                      <p:cBhvr>
                                        <p:cTn id="79" dur="26">
                                          <p:stCondLst>
                                            <p:cond delay="1312"/>
                                          </p:stCondLst>
                                        </p:cTn>
                                        <p:tgtEl>
                                          <p:spTgt spid="26657"/>
                                        </p:tgtEl>
                                      </p:cBhvr>
                                      <p:to x="100000" y="80000"/>
                                    </p:animScale>
                                    <p:animScale>
                                      <p:cBhvr>
                                        <p:cTn id="80" dur="166" decel="50000">
                                          <p:stCondLst>
                                            <p:cond delay="1338"/>
                                          </p:stCondLst>
                                        </p:cTn>
                                        <p:tgtEl>
                                          <p:spTgt spid="26657"/>
                                        </p:tgtEl>
                                      </p:cBhvr>
                                      <p:to x="100000" y="100000"/>
                                    </p:animScale>
                                    <p:animScale>
                                      <p:cBhvr>
                                        <p:cTn id="81" dur="26">
                                          <p:stCondLst>
                                            <p:cond delay="1642"/>
                                          </p:stCondLst>
                                        </p:cTn>
                                        <p:tgtEl>
                                          <p:spTgt spid="26657"/>
                                        </p:tgtEl>
                                      </p:cBhvr>
                                      <p:to x="100000" y="90000"/>
                                    </p:animScale>
                                    <p:animScale>
                                      <p:cBhvr>
                                        <p:cTn id="82" dur="166" decel="50000">
                                          <p:stCondLst>
                                            <p:cond delay="1668"/>
                                          </p:stCondLst>
                                        </p:cTn>
                                        <p:tgtEl>
                                          <p:spTgt spid="26657"/>
                                        </p:tgtEl>
                                      </p:cBhvr>
                                      <p:to x="100000" y="100000"/>
                                    </p:animScale>
                                    <p:animScale>
                                      <p:cBhvr>
                                        <p:cTn id="83" dur="26">
                                          <p:stCondLst>
                                            <p:cond delay="1808"/>
                                          </p:stCondLst>
                                        </p:cTn>
                                        <p:tgtEl>
                                          <p:spTgt spid="26657"/>
                                        </p:tgtEl>
                                      </p:cBhvr>
                                      <p:to x="100000" y="95000"/>
                                    </p:animScale>
                                    <p:animScale>
                                      <p:cBhvr>
                                        <p:cTn id="84" dur="166" decel="50000">
                                          <p:stCondLst>
                                            <p:cond delay="1834"/>
                                          </p:stCondLst>
                                        </p:cTn>
                                        <p:tgtEl>
                                          <p:spTgt spid="26657"/>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039"/>
                                        </p:tgtEl>
                                        <p:attrNameLst>
                                          <p:attrName>style.visibility</p:attrName>
                                        </p:attrNameLst>
                                      </p:cBhvr>
                                      <p:to>
                                        <p:strVal val="visible"/>
                                      </p:to>
                                    </p:set>
                                    <p:animEffect transition="in" filter="wipe(down)">
                                      <p:cBhvr>
                                        <p:cTn id="87" dur="580">
                                          <p:stCondLst>
                                            <p:cond delay="0"/>
                                          </p:stCondLst>
                                        </p:cTn>
                                        <p:tgtEl>
                                          <p:spTgt spid="1039"/>
                                        </p:tgtEl>
                                      </p:cBhvr>
                                    </p:animEffect>
                                    <p:anim calcmode="lin" valueType="num">
                                      <p:cBhvr>
                                        <p:cTn id="88" dur="1822" tmFilter="0,0; 0.14,0.36; 0.43,0.73; 0.71,0.91; 1.0,1.0">
                                          <p:stCondLst>
                                            <p:cond delay="0"/>
                                          </p:stCondLst>
                                        </p:cTn>
                                        <p:tgtEl>
                                          <p:spTgt spid="103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3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3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3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39"/>
                                        </p:tgtEl>
                                        <p:attrNameLst>
                                          <p:attrName>ppt_y</p:attrName>
                                        </p:attrNameLst>
                                      </p:cBhvr>
                                      <p:tavLst>
                                        <p:tav tm="0" fmla="#ppt_y-sin(pi*$)/81">
                                          <p:val>
                                            <p:fltVal val="0"/>
                                          </p:val>
                                        </p:tav>
                                        <p:tav tm="100000">
                                          <p:val>
                                            <p:fltVal val="1"/>
                                          </p:val>
                                        </p:tav>
                                      </p:tavLst>
                                    </p:anim>
                                    <p:animScale>
                                      <p:cBhvr>
                                        <p:cTn id="93" dur="26">
                                          <p:stCondLst>
                                            <p:cond delay="650"/>
                                          </p:stCondLst>
                                        </p:cTn>
                                        <p:tgtEl>
                                          <p:spTgt spid="1039"/>
                                        </p:tgtEl>
                                      </p:cBhvr>
                                      <p:to x="100000" y="60000"/>
                                    </p:animScale>
                                    <p:animScale>
                                      <p:cBhvr>
                                        <p:cTn id="94" dur="166" decel="50000">
                                          <p:stCondLst>
                                            <p:cond delay="676"/>
                                          </p:stCondLst>
                                        </p:cTn>
                                        <p:tgtEl>
                                          <p:spTgt spid="1039"/>
                                        </p:tgtEl>
                                      </p:cBhvr>
                                      <p:to x="100000" y="100000"/>
                                    </p:animScale>
                                    <p:animScale>
                                      <p:cBhvr>
                                        <p:cTn id="95" dur="26">
                                          <p:stCondLst>
                                            <p:cond delay="1312"/>
                                          </p:stCondLst>
                                        </p:cTn>
                                        <p:tgtEl>
                                          <p:spTgt spid="1039"/>
                                        </p:tgtEl>
                                      </p:cBhvr>
                                      <p:to x="100000" y="80000"/>
                                    </p:animScale>
                                    <p:animScale>
                                      <p:cBhvr>
                                        <p:cTn id="96" dur="166" decel="50000">
                                          <p:stCondLst>
                                            <p:cond delay="1338"/>
                                          </p:stCondLst>
                                        </p:cTn>
                                        <p:tgtEl>
                                          <p:spTgt spid="1039"/>
                                        </p:tgtEl>
                                      </p:cBhvr>
                                      <p:to x="100000" y="100000"/>
                                    </p:animScale>
                                    <p:animScale>
                                      <p:cBhvr>
                                        <p:cTn id="97" dur="26">
                                          <p:stCondLst>
                                            <p:cond delay="1642"/>
                                          </p:stCondLst>
                                        </p:cTn>
                                        <p:tgtEl>
                                          <p:spTgt spid="1039"/>
                                        </p:tgtEl>
                                      </p:cBhvr>
                                      <p:to x="100000" y="90000"/>
                                    </p:animScale>
                                    <p:animScale>
                                      <p:cBhvr>
                                        <p:cTn id="98" dur="166" decel="50000">
                                          <p:stCondLst>
                                            <p:cond delay="1668"/>
                                          </p:stCondLst>
                                        </p:cTn>
                                        <p:tgtEl>
                                          <p:spTgt spid="1039"/>
                                        </p:tgtEl>
                                      </p:cBhvr>
                                      <p:to x="100000" y="100000"/>
                                    </p:animScale>
                                    <p:animScale>
                                      <p:cBhvr>
                                        <p:cTn id="99" dur="26">
                                          <p:stCondLst>
                                            <p:cond delay="1808"/>
                                          </p:stCondLst>
                                        </p:cTn>
                                        <p:tgtEl>
                                          <p:spTgt spid="1039"/>
                                        </p:tgtEl>
                                      </p:cBhvr>
                                      <p:to x="100000" y="95000"/>
                                    </p:animScale>
                                    <p:animScale>
                                      <p:cBhvr>
                                        <p:cTn id="100" dur="166" decel="50000">
                                          <p:stCondLst>
                                            <p:cond delay="1834"/>
                                          </p:stCondLst>
                                        </p:cTn>
                                        <p:tgtEl>
                                          <p:spTgt spid="1039"/>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6655"/>
                                        </p:tgtEl>
                                        <p:attrNameLst>
                                          <p:attrName>style.visibility</p:attrName>
                                        </p:attrNameLst>
                                      </p:cBhvr>
                                      <p:to>
                                        <p:strVal val="visible"/>
                                      </p:to>
                                    </p:set>
                                    <p:animEffect transition="in" filter="wipe(down)">
                                      <p:cBhvr>
                                        <p:cTn id="103" dur="580">
                                          <p:stCondLst>
                                            <p:cond delay="0"/>
                                          </p:stCondLst>
                                        </p:cTn>
                                        <p:tgtEl>
                                          <p:spTgt spid="26655"/>
                                        </p:tgtEl>
                                      </p:cBhvr>
                                    </p:animEffect>
                                    <p:anim calcmode="lin" valueType="num">
                                      <p:cBhvr>
                                        <p:cTn id="104" dur="1822" tmFilter="0,0; 0.14,0.36; 0.43,0.73; 0.71,0.91; 1.0,1.0">
                                          <p:stCondLst>
                                            <p:cond delay="0"/>
                                          </p:stCondLst>
                                        </p:cTn>
                                        <p:tgtEl>
                                          <p:spTgt spid="26655"/>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6655"/>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6655"/>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6655"/>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6655"/>
                                        </p:tgtEl>
                                        <p:attrNameLst>
                                          <p:attrName>ppt_y</p:attrName>
                                        </p:attrNameLst>
                                      </p:cBhvr>
                                      <p:tavLst>
                                        <p:tav tm="0" fmla="#ppt_y-sin(pi*$)/81">
                                          <p:val>
                                            <p:fltVal val="0"/>
                                          </p:val>
                                        </p:tav>
                                        <p:tav tm="100000">
                                          <p:val>
                                            <p:fltVal val="1"/>
                                          </p:val>
                                        </p:tav>
                                      </p:tavLst>
                                    </p:anim>
                                    <p:animScale>
                                      <p:cBhvr>
                                        <p:cTn id="109" dur="26">
                                          <p:stCondLst>
                                            <p:cond delay="650"/>
                                          </p:stCondLst>
                                        </p:cTn>
                                        <p:tgtEl>
                                          <p:spTgt spid="26655"/>
                                        </p:tgtEl>
                                      </p:cBhvr>
                                      <p:to x="100000" y="60000"/>
                                    </p:animScale>
                                    <p:animScale>
                                      <p:cBhvr>
                                        <p:cTn id="110" dur="166" decel="50000">
                                          <p:stCondLst>
                                            <p:cond delay="676"/>
                                          </p:stCondLst>
                                        </p:cTn>
                                        <p:tgtEl>
                                          <p:spTgt spid="26655"/>
                                        </p:tgtEl>
                                      </p:cBhvr>
                                      <p:to x="100000" y="100000"/>
                                    </p:animScale>
                                    <p:animScale>
                                      <p:cBhvr>
                                        <p:cTn id="111" dur="26">
                                          <p:stCondLst>
                                            <p:cond delay="1312"/>
                                          </p:stCondLst>
                                        </p:cTn>
                                        <p:tgtEl>
                                          <p:spTgt spid="26655"/>
                                        </p:tgtEl>
                                      </p:cBhvr>
                                      <p:to x="100000" y="80000"/>
                                    </p:animScale>
                                    <p:animScale>
                                      <p:cBhvr>
                                        <p:cTn id="112" dur="166" decel="50000">
                                          <p:stCondLst>
                                            <p:cond delay="1338"/>
                                          </p:stCondLst>
                                        </p:cTn>
                                        <p:tgtEl>
                                          <p:spTgt spid="26655"/>
                                        </p:tgtEl>
                                      </p:cBhvr>
                                      <p:to x="100000" y="100000"/>
                                    </p:animScale>
                                    <p:animScale>
                                      <p:cBhvr>
                                        <p:cTn id="113" dur="26">
                                          <p:stCondLst>
                                            <p:cond delay="1642"/>
                                          </p:stCondLst>
                                        </p:cTn>
                                        <p:tgtEl>
                                          <p:spTgt spid="26655"/>
                                        </p:tgtEl>
                                      </p:cBhvr>
                                      <p:to x="100000" y="90000"/>
                                    </p:animScale>
                                    <p:animScale>
                                      <p:cBhvr>
                                        <p:cTn id="114" dur="166" decel="50000">
                                          <p:stCondLst>
                                            <p:cond delay="1668"/>
                                          </p:stCondLst>
                                        </p:cTn>
                                        <p:tgtEl>
                                          <p:spTgt spid="26655"/>
                                        </p:tgtEl>
                                      </p:cBhvr>
                                      <p:to x="100000" y="100000"/>
                                    </p:animScale>
                                    <p:animScale>
                                      <p:cBhvr>
                                        <p:cTn id="115" dur="26">
                                          <p:stCondLst>
                                            <p:cond delay="1808"/>
                                          </p:stCondLst>
                                        </p:cTn>
                                        <p:tgtEl>
                                          <p:spTgt spid="26655"/>
                                        </p:tgtEl>
                                      </p:cBhvr>
                                      <p:to x="100000" y="95000"/>
                                    </p:animScale>
                                    <p:animScale>
                                      <p:cBhvr>
                                        <p:cTn id="116" dur="166" decel="50000">
                                          <p:stCondLst>
                                            <p:cond delay="1834"/>
                                          </p:stCondLst>
                                        </p:cTn>
                                        <p:tgtEl>
                                          <p:spTgt spid="26655"/>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038"/>
                                        </p:tgtEl>
                                        <p:attrNameLst>
                                          <p:attrName>style.visibility</p:attrName>
                                        </p:attrNameLst>
                                      </p:cBhvr>
                                      <p:to>
                                        <p:strVal val="visible"/>
                                      </p:to>
                                    </p:set>
                                    <p:animEffect transition="in" filter="wipe(down)">
                                      <p:cBhvr>
                                        <p:cTn id="119" dur="580">
                                          <p:stCondLst>
                                            <p:cond delay="0"/>
                                          </p:stCondLst>
                                        </p:cTn>
                                        <p:tgtEl>
                                          <p:spTgt spid="1038"/>
                                        </p:tgtEl>
                                      </p:cBhvr>
                                    </p:animEffect>
                                    <p:anim calcmode="lin" valueType="num">
                                      <p:cBhvr>
                                        <p:cTn id="120" dur="1822" tmFilter="0,0; 0.14,0.36; 0.43,0.73; 0.71,0.91; 1.0,1.0">
                                          <p:stCondLst>
                                            <p:cond delay="0"/>
                                          </p:stCondLst>
                                        </p:cTn>
                                        <p:tgtEl>
                                          <p:spTgt spid="1038"/>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038"/>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038"/>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038"/>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038"/>
                                        </p:tgtEl>
                                        <p:attrNameLst>
                                          <p:attrName>ppt_y</p:attrName>
                                        </p:attrNameLst>
                                      </p:cBhvr>
                                      <p:tavLst>
                                        <p:tav tm="0" fmla="#ppt_y-sin(pi*$)/81">
                                          <p:val>
                                            <p:fltVal val="0"/>
                                          </p:val>
                                        </p:tav>
                                        <p:tav tm="100000">
                                          <p:val>
                                            <p:fltVal val="1"/>
                                          </p:val>
                                        </p:tav>
                                      </p:tavLst>
                                    </p:anim>
                                    <p:animScale>
                                      <p:cBhvr>
                                        <p:cTn id="125" dur="26">
                                          <p:stCondLst>
                                            <p:cond delay="650"/>
                                          </p:stCondLst>
                                        </p:cTn>
                                        <p:tgtEl>
                                          <p:spTgt spid="1038"/>
                                        </p:tgtEl>
                                      </p:cBhvr>
                                      <p:to x="100000" y="60000"/>
                                    </p:animScale>
                                    <p:animScale>
                                      <p:cBhvr>
                                        <p:cTn id="126" dur="166" decel="50000">
                                          <p:stCondLst>
                                            <p:cond delay="676"/>
                                          </p:stCondLst>
                                        </p:cTn>
                                        <p:tgtEl>
                                          <p:spTgt spid="1038"/>
                                        </p:tgtEl>
                                      </p:cBhvr>
                                      <p:to x="100000" y="100000"/>
                                    </p:animScale>
                                    <p:animScale>
                                      <p:cBhvr>
                                        <p:cTn id="127" dur="26">
                                          <p:stCondLst>
                                            <p:cond delay="1312"/>
                                          </p:stCondLst>
                                        </p:cTn>
                                        <p:tgtEl>
                                          <p:spTgt spid="1038"/>
                                        </p:tgtEl>
                                      </p:cBhvr>
                                      <p:to x="100000" y="80000"/>
                                    </p:animScale>
                                    <p:animScale>
                                      <p:cBhvr>
                                        <p:cTn id="128" dur="166" decel="50000">
                                          <p:stCondLst>
                                            <p:cond delay="1338"/>
                                          </p:stCondLst>
                                        </p:cTn>
                                        <p:tgtEl>
                                          <p:spTgt spid="1038"/>
                                        </p:tgtEl>
                                      </p:cBhvr>
                                      <p:to x="100000" y="100000"/>
                                    </p:animScale>
                                    <p:animScale>
                                      <p:cBhvr>
                                        <p:cTn id="129" dur="26">
                                          <p:stCondLst>
                                            <p:cond delay="1642"/>
                                          </p:stCondLst>
                                        </p:cTn>
                                        <p:tgtEl>
                                          <p:spTgt spid="1038"/>
                                        </p:tgtEl>
                                      </p:cBhvr>
                                      <p:to x="100000" y="90000"/>
                                    </p:animScale>
                                    <p:animScale>
                                      <p:cBhvr>
                                        <p:cTn id="130" dur="166" decel="50000">
                                          <p:stCondLst>
                                            <p:cond delay="1668"/>
                                          </p:stCondLst>
                                        </p:cTn>
                                        <p:tgtEl>
                                          <p:spTgt spid="1038"/>
                                        </p:tgtEl>
                                      </p:cBhvr>
                                      <p:to x="100000" y="100000"/>
                                    </p:animScale>
                                    <p:animScale>
                                      <p:cBhvr>
                                        <p:cTn id="131" dur="26">
                                          <p:stCondLst>
                                            <p:cond delay="1808"/>
                                          </p:stCondLst>
                                        </p:cTn>
                                        <p:tgtEl>
                                          <p:spTgt spid="1038"/>
                                        </p:tgtEl>
                                      </p:cBhvr>
                                      <p:to x="100000" y="95000"/>
                                    </p:animScale>
                                    <p:animScale>
                                      <p:cBhvr>
                                        <p:cTn id="132" dur="166" decel="50000">
                                          <p:stCondLst>
                                            <p:cond delay="1834"/>
                                          </p:stCondLst>
                                        </p:cTn>
                                        <p:tgtEl>
                                          <p:spTgt spid="1038"/>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26653"/>
                                        </p:tgtEl>
                                        <p:attrNameLst>
                                          <p:attrName>style.visibility</p:attrName>
                                        </p:attrNameLst>
                                      </p:cBhvr>
                                      <p:to>
                                        <p:strVal val="visible"/>
                                      </p:to>
                                    </p:set>
                                    <p:animEffect transition="in" filter="wipe(down)">
                                      <p:cBhvr>
                                        <p:cTn id="135" dur="580">
                                          <p:stCondLst>
                                            <p:cond delay="0"/>
                                          </p:stCondLst>
                                        </p:cTn>
                                        <p:tgtEl>
                                          <p:spTgt spid="26653"/>
                                        </p:tgtEl>
                                      </p:cBhvr>
                                    </p:animEffect>
                                    <p:anim calcmode="lin" valueType="num">
                                      <p:cBhvr>
                                        <p:cTn id="136" dur="1822" tmFilter="0,0; 0.14,0.36; 0.43,0.73; 0.71,0.91; 1.0,1.0">
                                          <p:stCondLst>
                                            <p:cond delay="0"/>
                                          </p:stCondLst>
                                        </p:cTn>
                                        <p:tgtEl>
                                          <p:spTgt spid="26653"/>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26653"/>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26653"/>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26653"/>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26653"/>
                                        </p:tgtEl>
                                        <p:attrNameLst>
                                          <p:attrName>ppt_y</p:attrName>
                                        </p:attrNameLst>
                                      </p:cBhvr>
                                      <p:tavLst>
                                        <p:tav tm="0" fmla="#ppt_y-sin(pi*$)/81">
                                          <p:val>
                                            <p:fltVal val="0"/>
                                          </p:val>
                                        </p:tav>
                                        <p:tav tm="100000">
                                          <p:val>
                                            <p:fltVal val="1"/>
                                          </p:val>
                                        </p:tav>
                                      </p:tavLst>
                                    </p:anim>
                                    <p:animScale>
                                      <p:cBhvr>
                                        <p:cTn id="141" dur="26">
                                          <p:stCondLst>
                                            <p:cond delay="650"/>
                                          </p:stCondLst>
                                        </p:cTn>
                                        <p:tgtEl>
                                          <p:spTgt spid="26653"/>
                                        </p:tgtEl>
                                      </p:cBhvr>
                                      <p:to x="100000" y="60000"/>
                                    </p:animScale>
                                    <p:animScale>
                                      <p:cBhvr>
                                        <p:cTn id="142" dur="166" decel="50000">
                                          <p:stCondLst>
                                            <p:cond delay="676"/>
                                          </p:stCondLst>
                                        </p:cTn>
                                        <p:tgtEl>
                                          <p:spTgt spid="26653"/>
                                        </p:tgtEl>
                                      </p:cBhvr>
                                      <p:to x="100000" y="100000"/>
                                    </p:animScale>
                                    <p:animScale>
                                      <p:cBhvr>
                                        <p:cTn id="143" dur="26">
                                          <p:stCondLst>
                                            <p:cond delay="1312"/>
                                          </p:stCondLst>
                                        </p:cTn>
                                        <p:tgtEl>
                                          <p:spTgt spid="26653"/>
                                        </p:tgtEl>
                                      </p:cBhvr>
                                      <p:to x="100000" y="80000"/>
                                    </p:animScale>
                                    <p:animScale>
                                      <p:cBhvr>
                                        <p:cTn id="144" dur="166" decel="50000">
                                          <p:stCondLst>
                                            <p:cond delay="1338"/>
                                          </p:stCondLst>
                                        </p:cTn>
                                        <p:tgtEl>
                                          <p:spTgt spid="26653"/>
                                        </p:tgtEl>
                                      </p:cBhvr>
                                      <p:to x="100000" y="100000"/>
                                    </p:animScale>
                                    <p:animScale>
                                      <p:cBhvr>
                                        <p:cTn id="145" dur="26">
                                          <p:stCondLst>
                                            <p:cond delay="1642"/>
                                          </p:stCondLst>
                                        </p:cTn>
                                        <p:tgtEl>
                                          <p:spTgt spid="26653"/>
                                        </p:tgtEl>
                                      </p:cBhvr>
                                      <p:to x="100000" y="90000"/>
                                    </p:animScale>
                                    <p:animScale>
                                      <p:cBhvr>
                                        <p:cTn id="146" dur="166" decel="50000">
                                          <p:stCondLst>
                                            <p:cond delay="1668"/>
                                          </p:stCondLst>
                                        </p:cTn>
                                        <p:tgtEl>
                                          <p:spTgt spid="26653"/>
                                        </p:tgtEl>
                                      </p:cBhvr>
                                      <p:to x="100000" y="100000"/>
                                    </p:animScale>
                                    <p:animScale>
                                      <p:cBhvr>
                                        <p:cTn id="147" dur="26">
                                          <p:stCondLst>
                                            <p:cond delay="1808"/>
                                          </p:stCondLst>
                                        </p:cTn>
                                        <p:tgtEl>
                                          <p:spTgt spid="26653"/>
                                        </p:tgtEl>
                                      </p:cBhvr>
                                      <p:to x="100000" y="95000"/>
                                    </p:animScale>
                                    <p:animScale>
                                      <p:cBhvr>
                                        <p:cTn id="148" dur="166" decel="50000">
                                          <p:stCondLst>
                                            <p:cond delay="1834"/>
                                          </p:stCondLst>
                                        </p:cTn>
                                        <p:tgtEl>
                                          <p:spTgt spid="26653"/>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036"/>
                                        </p:tgtEl>
                                        <p:attrNameLst>
                                          <p:attrName>style.visibility</p:attrName>
                                        </p:attrNameLst>
                                      </p:cBhvr>
                                      <p:to>
                                        <p:strVal val="visible"/>
                                      </p:to>
                                    </p:set>
                                    <p:animEffect transition="in" filter="wipe(down)">
                                      <p:cBhvr>
                                        <p:cTn id="151" dur="580">
                                          <p:stCondLst>
                                            <p:cond delay="0"/>
                                          </p:stCondLst>
                                        </p:cTn>
                                        <p:tgtEl>
                                          <p:spTgt spid="1036"/>
                                        </p:tgtEl>
                                      </p:cBhvr>
                                    </p:animEffect>
                                    <p:anim calcmode="lin" valueType="num">
                                      <p:cBhvr>
                                        <p:cTn id="152" dur="1822" tmFilter="0,0; 0.14,0.36; 0.43,0.73; 0.71,0.91; 1.0,1.0">
                                          <p:stCondLst>
                                            <p:cond delay="0"/>
                                          </p:stCondLst>
                                        </p:cTn>
                                        <p:tgtEl>
                                          <p:spTgt spid="1036"/>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036"/>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036"/>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036"/>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036"/>
                                        </p:tgtEl>
                                        <p:attrNameLst>
                                          <p:attrName>ppt_y</p:attrName>
                                        </p:attrNameLst>
                                      </p:cBhvr>
                                      <p:tavLst>
                                        <p:tav tm="0" fmla="#ppt_y-sin(pi*$)/81">
                                          <p:val>
                                            <p:fltVal val="0"/>
                                          </p:val>
                                        </p:tav>
                                        <p:tav tm="100000">
                                          <p:val>
                                            <p:fltVal val="1"/>
                                          </p:val>
                                        </p:tav>
                                      </p:tavLst>
                                    </p:anim>
                                    <p:animScale>
                                      <p:cBhvr>
                                        <p:cTn id="157" dur="26">
                                          <p:stCondLst>
                                            <p:cond delay="650"/>
                                          </p:stCondLst>
                                        </p:cTn>
                                        <p:tgtEl>
                                          <p:spTgt spid="1036"/>
                                        </p:tgtEl>
                                      </p:cBhvr>
                                      <p:to x="100000" y="60000"/>
                                    </p:animScale>
                                    <p:animScale>
                                      <p:cBhvr>
                                        <p:cTn id="158" dur="166" decel="50000">
                                          <p:stCondLst>
                                            <p:cond delay="676"/>
                                          </p:stCondLst>
                                        </p:cTn>
                                        <p:tgtEl>
                                          <p:spTgt spid="1036"/>
                                        </p:tgtEl>
                                      </p:cBhvr>
                                      <p:to x="100000" y="100000"/>
                                    </p:animScale>
                                    <p:animScale>
                                      <p:cBhvr>
                                        <p:cTn id="159" dur="26">
                                          <p:stCondLst>
                                            <p:cond delay="1312"/>
                                          </p:stCondLst>
                                        </p:cTn>
                                        <p:tgtEl>
                                          <p:spTgt spid="1036"/>
                                        </p:tgtEl>
                                      </p:cBhvr>
                                      <p:to x="100000" y="80000"/>
                                    </p:animScale>
                                    <p:animScale>
                                      <p:cBhvr>
                                        <p:cTn id="160" dur="166" decel="50000">
                                          <p:stCondLst>
                                            <p:cond delay="1338"/>
                                          </p:stCondLst>
                                        </p:cTn>
                                        <p:tgtEl>
                                          <p:spTgt spid="1036"/>
                                        </p:tgtEl>
                                      </p:cBhvr>
                                      <p:to x="100000" y="100000"/>
                                    </p:animScale>
                                    <p:animScale>
                                      <p:cBhvr>
                                        <p:cTn id="161" dur="26">
                                          <p:stCondLst>
                                            <p:cond delay="1642"/>
                                          </p:stCondLst>
                                        </p:cTn>
                                        <p:tgtEl>
                                          <p:spTgt spid="1036"/>
                                        </p:tgtEl>
                                      </p:cBhvr>
                                      <p:to x="100000" y="90000"/>
                                    </p:animScale>
                                    <p:animScale>
                                      <p:cBhvr>
                                        <p:cTn id="162" dur="166" decel="50000">
                                          <p:stCondLst>
                                            <p:cond delay="1668"/>
                                          </p:stCondLst>
                                        </p:cTn>
                                        <p:tgtEl>
                                          <p:spTgt spid="1036"/>
                                        </p:tgtEl>
                                      </p:cBhvr>
                                      <p:to x="100000" y="100000"/>
                                    </p:animScale>
                                    <p:animScale>
                                      <p:cBhvr>
                                        <p:cTn id="163" dur="26">
                                          <p:stCondLst>
                                            <p:cond delay="1808"/>
                                          </p:stCondLst>
                                        </p:cTn>
                                        <p:tgtEl>
                                          <p:spTgt spid="1036"/>
                                        </p:tgtEl>
                                      </p:cBhvr>
                                      <p:to x="100000" y="95000"/>
                                    </p:animScale>
                                    <p:animScale>
                                      <p:cBhvr>
                                        <p:cTn id="164" dur="166" decel="50000">
                                          <p:stCondLst>
                                            <p:cond delay="1834"/>
                                          </p:stCondLst>
                                        </p:cTn>
                                        <p:tgtEl>
                                          <p:spTgt spid="10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p:bldP spid="1034" grpId="0"/>
      <p:bldP spid="1036" grpId="0"/>
      <p:bldP spid="1038" grpId="0"/>
      <p:bldP spid="10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75824" y="202130"/>
            <a:ext cx="11508449" cy="6333424"/>
          </a:xfrm>
          <a:prstGeom prst="rect">
            <a:avLst/>
          </a:prstGeom>
        </p:spPr>
      </p:pic>
    </p:spTree>
    <p:extLst>
      <p:ext uri="{BB962C8B-B14F-4D97-AF65-F5344CB8AC3E}">
        <p14:creationId xmlns:p14="http://schemas.microsoft.com/office/powerpoint/2010/main" val="39330730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716" y="304834"/>
            <a:ext cx="11367733" cy="6394350"/>
          </a:xfrm>
        </p:spPr>
      </p:pic>
    </p:spTree>
    <p:extLst>
      <p:ext uri="{BB962C8B-B14F-4D97-AF65-F5344CB8AC3E}">
        <p14:creationId xmlns:p14="http://schemas.microsoft.com/office/powerpoint/2010/main" val="254264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4163" y="400857"/>
            <a:ext cx="9103285" cy="6218211"/>
          </a:xfrm>
          <a:prstGeom prst="rect">
            <a:avLst/>
          </a:prstGeom>
        </p:spPr>
      </p:pic>
    </p:spTree>
    <p:extLst>
      <p:ext uri="{BB962C8B-B14F-4D97-AF65-F5344CB8AC3E}">
        <p14:creationId xmlns:p14="http://schemas.microsoft.com/office/powerpoint/2010/main" val="3179467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206" y="644893"/>
            <a:ext cx="11712043" cy="5476774"/>
          </a:xfrm>
          <a:prstGeom prst="rect">
            <a:avLst/>
          </a:prstGeom>
        </p:spPr>
      </p:pic>
    </p:spTree>
    <p:extLst>
      <p:ext uri="{BB962C8B-B14F-4D97-AF65-F5344CB8AC3E}">
        <p14:creationId xmlns:p14="http://schemas.microsoft.com/office/powerpoint/2010/main" val="53003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72987"/>
          <a:stretch/>
        </p:blipFill>
        <p:spPr>
          <a:xfrm>
            <a:off x="1067580" y="875899"/>
            <a:ext cx="8892665" cy="1453415"/>
          </a:xfrm>
          <a:prstGeom prst="rect">
            <a:avLst/>
          </a:prstGeom>
        </p:spPr>
      </p:pic>
      <p:pic>
        <p:nvPicPr>
          <p:cNvPr id="6" name="Picture 5"/>
          <p:cNvPicPr>
            <a:picLocks noChangeAspect="1"/>
          </p:cNvPicPr>
          <p:nvPr/>
        </p:nvPicPr>
        <p:blipFill rotWithShape="1">
          <a:blip r:embed="rId2"/>
          <a:srcRect l="54147" t="31873"/>
          <a:stretch/>
        </p:blipFill>
        <p:spPr>
          <a:xfrm>
            <a:off x="3734602" y="2040554"/>
            <a:ext cx="4568883" cy="4107262"/>
          </a:xfrm>
          <a:prstGeom prst="rect">
            <a:avLst/>
          </a:prstGeom>
        </p:spPr>
      </p:pic>
    </p:spTree>
    <p:extLst>
      <p:ext uri="{BB962C8B-B14F-4D97-AF65-F5344CB8AC3E}">
        <p14:creationId xmlns:p14="http://schemas.microsoft.com/office/powerpoint/2010/main" val="15570856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21" y="182246"/>
            <a:ext cx="10515600" cy="847658"/>
          </a:xfrm>
        </p:spPr>
        <p:txBody>
          <a:bodyPr/>
          <a:lstStyle/>
          <a:p>
            <a:r>
              <a:rPr lang="en-US" b="1" dirty="0" smtClean="0">
                <a:solidFill>
                  <a:schemeClr val="accent1">
                    <a:lumMod val="50000"/>
                  </a:schemeClr>
                </a:solidFill>
              </a:rPr>
              <a:t>Why Balanced Scorecard? </a:t>
            </a:r>
            <a:endParaRPr lang="en-US" b="1" dirty="0">
              <a:solidFill>
                <a:schemeClr val="accent1">
                  <a:lumMod val="50000"/>
                </a:schemeClr>
              </a:solidFill>
            </a:endParaRPr>
          </a:p>
        </p:txBody>
      </p:sp>
      <p:pic>
        <p:nvPicPr>
          <p:cNvPr id="17" name="Content Placeholder 16"/>
          <p:cNvPicPr>
            <a:picLocks noGrp="1" noChangeAspect="1"/>
          </p:cNvPicPr>
          <p:nvPr>
            <p:ph idx="1"/>
          </p:nvPr>
        </p:nvPicPr>
        <p:blipFill rotWithShape="1">
          <a:blip r:embed="rId2"/>
          <a:srcRect t="8076"/>
          <a:stretch/>
        </p:blipFill>
        <p:spPr>
          <a:xfrm>
            <a:off x="2333081" y="1428106"/>
            <a:ext cx="7237080" cy="4582275"/>
          </a:xfrm>
          <a:prstGeom prst="rect">
            <a:avLst/>
          </a:prstGeom>
        </p:spPr>
      </p:pic>
    </p:spTree>
    <p:extLst>
      <p:ext uri="{BB962C8B-B14F-4D97-AF65-F5344CB8AC3E}">
        <p14:creationId xmlns:p14="http://schemas.microsoft.com/office/powerpoint/2010/main" val="467770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7">
            <a:extLst>
              <a:ext uri="{FF2B5EF4-FFF2-40B4-BE49-F238E27FC236}"/>
            </a:extLst>
          </p:cNvPr>
          <p:cNvSpPr txBox="1">
            <a:spLocks/>
          </p:cNvSpPr>
          <p:nvPr/>
        </p:nvSpPr>
        <p:spPr bwMode="auto">
          <a:xfrm>
            <a:off x="0" y="0"/>
            <a:ext cx="11620072"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50000"/>
              </a:lnSpc>
              <a:spcBef>
                <a:spcPct val="0"/>
              </a:spcBef>
              <a:buFontTx/>
              <a:buNone/>
              <a:defRPr/>
            </a:pPr>
            <a:r>
              <a:rPr lang="en-GB" altLang="en-US" sz="1800" b="1" dirty="0">
                <a:latin typeface="+mn-lt"/>
              </a:rPr>
              <a:t>ABOUT  PROACT </a:t>
            </a:r>
            <a:r>
              <a:rPr lang="en-GB" altLang="en-US" sz="1800" b="1" dirty="0" smtClean="0">
                <a:latin typeface="+mn-lt"/>
              </a:rPr>
              <a:t>INTERNATIONAL</a:t>
            </a:r>
          </a:p>
          <a:p>
            <a:pPr algn="just">
              <a:lnSpc>
                <a:spcPct val="150000"/>
              </a:lnSpc>
              <a:spcBef>
                <a:spcPct val="0"/>
              </a:spcBef>
              <a:buFontTx/>
              <a:buNone/>
              <a:defRPr/>
            </a:pPr>
            <a:endParaRPr lang="en-GB" altLang="en-US" sz="1800" b="1" dirty="0">
              <a:latin typeface="+mn-lt"/>
            </a:endParaRPr>
          </a:p>
          <a:p>
            <a:pPr marL="342900" indent="-342900" algn="just">
              <a:lnSpc>
                <a:spcPct val="150000"/>
              </a:lnSpc>
              <a:defRPr/>
            </a:pPr>
            <a:r>
              <a:rPr lang="en-US" altLang="en-US" sz="2800" dirty="0" smtClean="0">
                <a:latin typeface="+mn-lt"/>
              </a:rPr>
              <a:t>Founded in 2004 </a:t>
            </a:r>
            <a:r>
              <a:rPr lang="en-US" altLang="en-US" sz="2800" dirty="0">
                <a:latin typeface="+mn-lt"/>
              </a:rPr>
              <a:t>as a conference organizing, training and consulting multinational institution. </a:t>
            </a:r>
          </a:p>
          <a:p>
            <a:pPr marL="342900" indent="-342900" algn="just">
              <a:lnSpc>
                <a:spcPct val="150000"/>
              </a:lnSpc>
              <a:defRPr/>
            </a:pPr>
            <a:r>
              <a:rPr lang="en-US" altLang="en-US" sz="2800" dirty="0" smtClean="0">
                <a:latin typeface="+mn-lt"/>
              </a:rPr>
              <a:t>Global operations </a:t>
            </a:r>
            <a:r>
              <a:rPr lang="en-US" altLang="en-US" sz="2800" dirty="0" smtClean="0"/>
              <a:t>in </a:t>
            </a:r>
            <a:r>
              <a:rPr lang="en-US" altLang="en-US" sz="2800" dirty="0"/>
              <a:t>Africa, Asia, Europe, North America, South America, and Australia. </a:t>
            </a:r>
            <a:endParaRPr lang="en-US" altLang="en-US" sz="2800" dirty="0" smtClean="0"/>
          </a:p>
          <a:p>
            <a:pPr marL="342900" indent="-342900" algn="just">
              <a:lnSpc>
                <a:spcPct val="150000"/>
              </a:lnSpc>
              <a:defRPr/>
            </a:pPr>
            <a:r>
              <a:rPr lang="en-US" altLang="en-US" sz="2800" dirty="0" smtClean="0">
                <a:latin typeface="+mn-lt"/>
              </a:rPr>
              <a:t>Great team of experts </a:t>
            </a:r>
          </a:p>
          <a:p>
            <a:pPr marL="342900" indent="-342900" algn="just">
              <a:lnSpc>
                <a:spcPct val="150000"/>
              </a:lnSpc>
              <a:defRPr/>
            </a:pPr>
            <a:r>
              <a:rPr lang="en-US" altLang="en-US" sz="2800" dirty="0" smtClean="0">
                <a:latin typeface="+mn-lt"/>
              </a:rPr>
              <a:t>The </a:t>
            </a:r>
            <a:r>
              <a:rPr lang="en-US" altLang="en-US" sz="2800" dirty="0">
                <a:latin typeface="+mn-lt"/>
              </a:rPr>
              <a:t>ability to bring you the world’s best consultants ensures you get unmatched quality. </a:t>
            </a:r>
            <a:endParaRPr lang="en-US" altLang="en-US" sz="2800" dirty="0" smtClean="0">
              <a:latin typeface="+mn-lt"/>
            </a:endParaRPr>
          </a:p>
          <a:p>
            <a:pPr marL="342900" indent="-342900" algn="just">
              <a:lnSpc>
                <a:spcPct val="150000"/>
              </a:lnSpc>
              <a:defRPr/>
            </a:pPr>
            <a:r>
              <a:rPr lang="en-US" altLang="en-US" sz="2800" dirty="0" smtClean="0">
                <a:latin typeface="+mn-lt"/>
              </a:rPr>
              <a:t>We </a:t>
            </a:r>
            <a:r>
              <a:rPr lang="en-US" altLang="en-US" sz="2800" dirty="0">
                <a:latin typeface="+mn-lt"/>
              </a:rPr>
              <a:t>are committed </a:t>
            </a:r>
            <a:r>
              <a:rPr lang="en-US" altLang="en-US" sz="2800" dirty="0" smtClean="0">
                <a:latin typeface="+mn-lt"/>
              </a:rPr>
              <a:t>to </a:t>
            </a:r>
            <a:r>
              <a:rPr lang="en-US" altLang="en-US" sz="2800" dirty="0">
                <a:latin typeface="+mn-lt"/>
              </a:rPr>
              <a:t>your success for your </a:t>
            </a:r>
            <a:r>
              <a:rPr lang="en-US" altLang="en-US" sz="2800" dirty="0" smtClean="0">
                <a:latin typeface="+mn-lt"/>
              </a:rPr>
              <a:t>success </a:t>
            </a:r>
            <a:r>
              <a:rPr lang="en-US" altLang="en-US" sz="2800" dirty="0">
                <a:latin typeface="+mn-lt"/>
              </a:rPr>
              <a:t>is </a:t>
            </a:r>
            <a:r>
              <a:rPr lang="en-US" altLang="en-US" sz="2800" dirty="0" smtClean="0">
                <a:latin typeface="+mn-lt"/>
              </a:rPr>
              <a:t>our mission </a:t>
            </a:r>
            <a:endParaRPr lang="en-GB" altLang="en-US" sz="2800" dirty="0">
              <a:latin typeface="+mn-lt"/>
            </a:endParaRPr>
          </a:p>
          <a:p>
            <a:pPr algn="just">
              <a:lnSpc>
                <a:spcPct val="150000"/>
              </a:lnSpc>
              <a:spcBef>
                <a:spcPct val="0"/>
              </a:spcBef>
              <a:buFont typeface="Arial" panose="020B0604020202020204" pitchFamily="34" charset="0"/>
              <a:buNone/>
              <a:defRPr/>
            </a:pPr>
            <a:endParaRPr lang="en-GB" altLang="en-US" sz="1800" dirty="0">
              <a:latin typeface="+mn-lt"/>
            </a:endParaRPr>
          </a:p>
        </p:txBody>
      </p:sp>
      <p:pic>
        <p:nvPicPr>
          <p:cNvPr id="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880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0922"/>
            <a:ext cx="12085584" cy="6918922"/>
          </a:xfrm>
          <a:prstGeom prst="rect">
            <a:avLst/>
          </a:prstGeom>
        </p:spPr>
      </p:pic>
    </p:spTree>
    <p:extLst>
      <p:ext uri="{BB962C8B-B14F-4D97-AF65-F5344CB8AC3E}">
        <p14:creationId xmlns:p14="http://schemas.microsoft.com/office/powerpoint/2010/main" val="2279467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2669" y="2152"/>
            <a:ext cx="12002703" cy="6855848"/>
          </a:xfrm>
          <a:prstGeom prst="rect">
            <a:avLst/>
          </a:prstGeom>
        </p:spPr>
      </p:pic>
    </p:spTree>
    <p:extLst>
      <p:ext uri="{BB962C8B-B14F-4D97-AF65-F5344CB8AC3E}">
        <p14:creationId xmlns:p14="http://schemas.microsoft.com/office/powerpoint/2010/main" val="38338397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398997-ED97-BB42-82DF-35A05DCB92E1}"/>
              </a:ext>
            </a:extLst>
          </p:cNvPr>
          <p:cNvSpPr>
            <a:spLocks noGrp="1"/>
          </p:cNvSpPr>
          <p:nvPr>
            <p:ph type="title"/>
          </p:nvPr>
        </p:nvSpPr>
        <p:spPr>
          <a:xfrm>
            <a:off x="1791093" y="48201"/>
            <a:ext cx="7706347" cy="438688"/>
          </a:xfrm>
        </p:spPr>
        <p:txBody>
          <a:bodyPr>
            <a:noAutofit/>
          </a:bodyPr>
          <a:lstStyle/>
          <a:p>
            <a:pPr algn="ctr"/>
            <a:r>
              <a:rPr lang="en-GB" sz="2400" dirty="0"/>
              <a:t>Ministry of Public Service  (MoPS)-Uganda Strategy Map  </a:t>
            </a:r>
          </a:p>
        </p:txBody>
      </p:sp>
      <p:graphicFrame>
        <p:nvGraphicFramePr>
          <p:cNvPr id="3" name="Table 2">
            <a:extLst>
              <a:ext uri="{FF2B5EF4-FFF2-40B4-BE49-F238E27FC236}">
                <a16:creationId xmlns="" xmlns:a16="http://schemas.microsoft.com/office/drawing/2014/main" id="{9C65A089-C85C-2C48-8E57-969DABAF9ED1}"/>
              </a:ext>
            </a:extLst>
          </p:cNvPr>
          <p:cNvGraphicFramePr>
            <a:graphicFrameLocks noGrp="1"/>
          </p:cNvGraphicFramePr>
          <p:nvPr/>
        </p:nvGraphicFramePr>
        <p:xfrm>
          <a:off x="102511" y="622631"/>
          <a:ext cx="11962613" cy="6159192"/>
        </p:xfrm>
        <a:graphic>
          <a:graphicData uri="http://schemas.openxmlformats.org/drawingml/2006/table">
            <a:tbl>
              <a:tblPr firstRow="1" bandRow="1">
                <a:tableStyleId>{616DA210-FB5B-4158-B5E0-FEB733F419BA}</a:tableStyleId>
              </a:tblPr>
              <a:tblGrid>
                <a:gridCol w="1412138">
                  <a:extLst>
                    <a:ext uri="{9D8B030D-6E8A-4147-A177-3AD203B41FA5}">
                      <a16:colId xmlns="" xmlns:a16="http://schemas.microsoft.com/office/drawing/2014/main" val="20000"/>
                    </a:ext>
                  </a:extLst>
                </a:gridCol>
                <a:gridCol w="4438539">
                  <a:extLst>
                    <a:ext uri="{9D8B030D-6E8A-4147-A177-3AD203B41FA5}">
                      <a16:colId xmlns="" xmlns:a16="http://schemas.microsoft.com/office/drawing/2014/main" val="4006895365"/>
                    </a:ext>
                  </a:extLst>
                </a:gridCol>
                <a:gridCol w="2325121">
                  <a:extLst>
                    <a:ext uri="{9D8B030D-6E8A-4147-A177-3AD203B41FA5}">
                      <a16:colId xmlns="" xmlns:a16="http://schemas.microsoft.com/office/drawing/2014/main" val="501014341"/>
                    </a:ext>
                  </a:extLst>
                </a:gridCol>
                <a:gridCol w="1149196">
                  <a:extLst>
                    <a:ext uri="{9D8B030D-6E8A-4147-A177-3AD203B41FA5}">
                      <a16:colId xmlns="" xmlns:a16="http://schemas.microsoft.com/office/drawing/2014/main" val="1689646789"/>
                    </a:ext>
                  </a:extLst>
                </a:gridCol>
                <a:gridCol w="2637619">
                  <a:extLst>
                    <a:ext uri="{9D8B030D-6E8A-4147-A177-3AD203B41FA5}">
                      <a16:colId xmlns="" xmlns:a16="http://schemas.microsoft.com/office/drawing/2014/main" val="211698398"/>
                    </a:ext>
                  </a:extLst>
                </a:gridCol>
              </a:tblGrid>
              <a:tr h="14451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Book Antiqua" panose="02040602050305030304" pitchFamily="18" charset="0"/>
                        </a:rPr>
                        <a:t>Vision: A responsive and productive Public Service that promotes good governance for National transformation</a:t>
                      </a:r>
                      <a:endParaRPr lang="en-GB" sz="1200" b="1" i="0" dirty="0">
                        <a:solidFill>
                          <a:schemeClr val="tx1"/>
                        </a:solidFill>
                        <a:latin typeface="Book Antiqua" panose="02040602050305030304" pitchFamily="18" charset="0"/>
                      </a:endParaRPr>
                    </a:p>
                  </a:txBody>
                  <a:tcPr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3262107671"/>
                  </a:ext>
                </a:extLst>
              </a:tr>
              <a:tr h="177028">
                <a:tc gridSpan="5">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1" dirty="0">
                          <a:solidFill>
                            <a:schemeClr val="tx1"/>
                          </a:solidFill>
                          <a:latin typeface="Book Antiqua" panose="02040602050305030304" pitchFamily="18" charset="0"/>
                        </a:rPr>
                        <a:t>Mission: To provide responsive human resource management systems that facilitate Public sector transformation</a:t>
                      </a:r>
                      <a:endParaRPr lang="en-GB" sz="1200" b="1" i="0" dirty="0">
                        <a:solidFill>
                          <a:schemeClr val="tx1"/>
                        </a:solidFill>
                        <a:latin typeface="Book Antiqua" panose="02040602050305030304" pitchFamily="18" charset="0"/>
                      </a:endParaRPr>
                    </a:p>
                  </a:txBody>
                  <a:tcPr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6392543"/>
                  </a:ext>
                </a:extLst>
              </a:tr>
              <a:tr h="183187">
                <a:tc>
                  <a:txBody>
                    <a:bodyPr/>
                    <a:lstStyle/>
                    <a:p>
                      <a:pPr algn="l"/>
                      <a:r>
                        <a:rPr lang="en-GB" sz="900" b="1" dirty="0">
                          <a:solidFill>
                            <a:schemeClr val="tx1"/>
                          </a:solidFill>
                          <a:latin typeface="Book Antiqua" panose="02040602050305030304" pitchFamily="18" charset="0"/>
                        </a:rPr>
                        <a:t>Strategic Pillars</a:t>
                      </a:r>
                      <a:endParaRPr lang="en-GB" sz="900" b="1" i="0" dirty="0">
                        <a:solidFill>
                          <a:schemeClr val="tx1"/>
                        </a:solidFill>
                        <a:latin typeface="Book Antiqua" panose="02040602050305030304" pitchFamily="18" charset="0"/>
                      </a:endParaRPr>
                    </a:p>
                  </a:txBody>
                  <a:tcPr marT="0" marB="0" anchor="ctr"/>
                </a:tc>
                <a:tc>
                  <a:txBody>
                    <a:bodyPr/>
                    <a:lstStyle/>
                    <a:p>
                      <a:pPr algn="ctr"/>
                      <a:r>
                        <a:rPr lang="en-GB" sz="900" b="1" dirty="0">
                          <a:solidFill>
                            <a:schemeClr val="tx1"/>
                          </a:solidFill>
                          <a:latin typeface="Book Antiqua" panose="02040602050305030304" pitchFamily="18" charset="0"/>
                        </a:rPr>
                        <a:t>Empowered workforce</a:t>
                      </a:r>
                      <a:endParaRPr lang="en-GB" sz="900" b="1" i="0" dirty="0">
                        <a:solidFill>
                          <a:schemeClr val="tx1"/>
                        </a:solidFill>
                        <a:latin typeface="Book Antiqua" panose="02040602050305030304" pitchFamily="18" charset="0"/>
                      </a:endParaRPr>
                    </a:p>
                  </a:txBody>
                  <a:tcPr marT="0" marB="0" anchor="ctr"/>
                </a:tc>
                <a:tc gridSpan="2">
                  <a:txBody>
                    <a:bodyPr/>
                    <a:lstStyle/>
                    <a:p>
                      <a:pPr algn="ctr"/>
                      <a:r>
                        <a:rPr lang="en-GB" sz="900" b="1" dirty="0">
                          <a:solidFill>
                            <a:schemeClr val="tx1"/>
                          </a:solidFill>
                          <a:latin typeface="Book Antiqua" panose="02040602050305030304" pitchFamily="18" charset="0"/>
                        </a:rPr>
                        <a:t>Client Service Excellence </a:t>
                      </a:r>
                      <a:endParaRPr lang="en-GB" sz="900" b="1" i="0" dirty="0">
                        <a:solidFill>
                          <a:schemeClr val="tx1"/>
                        </a:solidFill>
                        <a:latin typeface="Book Antiqua" panose="02040602050305030304" pitchFamily="18" charset="0"/>
                      </a:endParaRPr>
                    </a:p>
                  </a:txBody>
                  <a:tcPr marT="0" marB="0" anchor="ctr"/>
                </a:tc>
                <a:tc hMerge="1">
                  <a:txBody>
                    <a:bodyPr/>
                    <a:lstStyle/>
                    <a:p>
                      <a:endParaRPr lang="en-GB"/>
                    </a:p>
                  </a:txBody>
                  <a:tcPr/>
                </a:tc>
                <a:tc>
                  <a:txBody>
                    <a:bodyPr/>
                    <a:lstStyle/>
                    <a:p>
                      <a:r>
                        <a:rPr lang="en-GB" sz="900" b="1">
                          <a:solidFill>
                            <a:schemeClr val="tx1"/>
                          </a:solidFill>
                          <a:latin typeface="Book Antiqua" panose="02040602050305030304" pitchFamily="18" charset="0"/>
                        </a:rPr>
                        <a:t>Operational Efficiency</a:t>
                      </a:r>
                      <a:endParaRPr lang="en-GB" b="1">
                        <a:latin typeface="Book Antiqua" panose="02040602050305030304" pitchFamily="18" charset="0"/>
                      </a:endParaRPr>
                    </a:p>
                  </a:txBody>
                  <a:tcPr marT="0" marB="0" anchor="ctr"/>
                </a:tc>
                <a:extLst>
                  <a:ext uri="{0D108BD9-81ED-4DB2-BD59-A6C34878D82A}">
                    <a16:rowId xmlns="" xmlns:a16="http://schemas.microsoft.com/office/drawing/2014/main" val="1035824439"/>
                  </a:ext>
                </a:extLst>
              </a:tr>
              <a:tr h="448282">
                <a:tc rowSpan="2">
                  <a:txBody>
                    <a:bodyPr/>
                    <a:lstStyle/>
                    <a:p>
                      <a:pPr algn="l"/>
                      <a:r>
                        <a:rPr lang="en-GB" sz="900" b="1" dirty="0">
                          <a:solidFill>
                            <a:schemeClr val="tx1"/>
                          </a:solidFill>
                          <a:latin typeface="Book Antiqua" panose="02040602050305030304" pitchFamily="18" charset="0"/>
                        </a:rPr>
                        <a:t>Strategic Results</a:t>
                      </a:r>
                      <a:endParaRPr lang="en-GB" sz="900" b="1" i="0" dirty="0">
                        <a:solidFill>
                          <a:schemeClr val="tx1"/>
                        </a:solidFill>
                        <a:latin typeface="Book Antiqua" panose="02040602050305030304" pitchFamily="18" charset="0"/>
                      </a:endParaRPr>
                    </a:p>
                  </a:txBody>
                  <a:tcPr marT="0" marB="0" anchor="ctr"/>
                </a:tc>
                <a:tc>
                  <a:txBody>
                    <a:bodyPr/>
                    <a:lstStyle/>
                    <a:p>
                      <a:pPr algn="ctr"/>
                      <a:r>
                        <a:rPr lang="en-GB" sz="900" b="1" dirty="0">
                          <a:solidFill>
                            <a:schemeClr val="tx1"/>
                          </a:solidFill>
                          <a:latin typeface="Book Antiqua" panose="02040602050305030304" pitchFamily="18" charset="0"/>
                        </a:rPr>
                        <a:t>Highly satisfied and engaged employees, reduced turnover, high a performing workforce and transformed public service</a:t>
                      </a:r>
                      <a:endParaRPr lang="en-GB" sz="1200" b="1" i="0" dirty="0">
                        <a:solidFill>
                          <a:schemeClr val="bg1"/>
                        </a:solidFill>
                        <a:latin typeface="Book Antiqua" panose="02040602050305030304" pitchFamily="18" charset="0"/>
                      </a:endParaRPr>
                    </a:p>
                  </a:txBody>
                  <a:tcPr marT="0" marB="0" anchor="ctr"/>
                </a:tc>
                <a:tc gridSpan="2">
                  <a:txBody>
                    <a:bodyPr/>
                    <a:lstStyle/>
                    <a:p>
                      <a:pPr algn="ctr"/>
                      <a:r>
                        <a:rPr lang="en-GB" sz="900" b="1" dirty="0">
                          <a:solidFill>
                            <a:schemeClr val="tx1"/>
                          </a:solidFill>
                          <a:latin typeface="Book Antiqua" panose="02040602050305030304" pitchFamily="18" charset="0"/>
                        </a:rPr>
                        <a:t>Accessible, dependable, and error-free services, reduced complaints, high client satisfaction,  high Public Trust, and a reputable image.</a:t>
                      </a:r>
                      <a:endParaRPr lang="en-GB" sz="900" b="1" i="0" dirty="0">
                        <a:solidFill>
                          <a:schemeClr val="tx1"/>
                        </a:solidFill>
                        <a:latin typeface="Book Antiqua" panose="02040602050305030304" pitchFamily="18" charset="0"/>
                      </a:endParaRPr>
                    </a:p>
                  </a:txBody>
                  <a:tcPr marT="0" marB="0" anchor="ctr"/>
                </a:tc>
                <a:tc hMerge="1">
                  <a:txBody>
                    <a:bodyPr/>
                    <a:lstStyle/>
                    <a:p>
                      <a:endParaRPr lang="en-GB"/>
                    </a:p>
                  </a:txBody>
                  <a:tcPr/>
                </a:tc>
                <a:tc>
                  <a:txBody>
                    <a:bodyPr/>
                    <a:lstStyle/>
                    <a:p>
                      <a:pPr algn="ctr"/>
                      <a:r>
                        <a:rPr lang="en-GB" sz="900" b="1" dirty="0">
                          <a:solidFill>
                            <a:schemeClr val="tx1"/>
                          </a:solidFill>
                          <a:latin typeface="Book Antiqua" panose="02040602050305030304" pitchFamily="18" charset="0"/>
                        </a:rPr>
                        <a:t>Technology Driven, integrated, standardized, innovative, risk-free processes and improved turnaround time</a:t>
                      </a:r>
                      <a:endParaRPr lang="en-GB" b="1" dirty="0">
                        <a:latin typeface="Book Antiqua" panose="02040602050305030304" pitchFamily="18" charset="0"/>
                      </a:endParaRPr>
                    </a:p>
                  </a:txBody>
                  <a:tcPr marT="0" marB="0" anchor="ctr"/>
                </a:tc>
                <a:extLst>
                  <a:ext uri="{0D108BD9-81ED-4DB2-BD59-A6C34878D82A}">
                    <a16:rowId xmlns="" xmlns:a16="http://schemas.microsoft.com/office/drawing/2014/main" val="1664602151"/>
                  </a:ext>
                </a:extLst>
              </a:tr>
              <a:tr h="141953">
                <a:tc vMerge="1">
                  <a:txBody>
                    <a:bodyPr/>
                    <a:lstStyle/>
                    <a:p>
                      <a:pPr algn="l"/>
                      <a:endParaRPr lang="en-GB" sz="900" b="1" i="0" dirty="0">
                        <a:solidFill>
                          <a:schemeClr val="tx1"/>
                        </a:solidFill>
                        <a:latin typeface="Book Antiqua" panose="02040602050305030304" pitchFamily="18" charset="0"/>
                      </a:endParaRPr>
                    </a:p>
                  </a:txBody>
                  <a:tcPr marT="0" marB="0" anchor="ctr"/>
                </a:tc>
                <a:tc>
                  <a:txBody>
                    <a:bodyPr/>
                    <a:lstStyle/>
                    <a:p>
                      <a:pPr algn="ctr"/>
                      <a:r>
                        <a:rPr lang="en-GB" sz="900" b="1" dirty="0">
                          <a:solidFill>
                            <a:schemeClr val="tx1"/>
                          </a:solidFill>
                          <a:latin typeface="Book Antiqua" panose="02040602050305030304" pitchFamily="18" charset="0"/>
                        </a:rPr>
                        <a:t>Strategic Objectives</a:t>
                      </a:r>
                      <a:endParaRPr lang="en-GB" sz="900" b="1" i="0" dirty="0">
                        <a:solidFill>
                          <a:schemeClr val="tx1"/>
                        </a:solidFill>
                        <a:latin typeface="Book Antiqua" panose="02040602050305030304" pitchFamily="18" charset="0"/>
                      </a:endParaRPr>
                    </a:p>
                  </a:txBody>
                  <a:tcPr marT="0" marB="0" anchor="ctr">
                    <a:lnB w="12700" cap="flat" cmpd="sng" algn="ctr">
                      <a:solidFill>
                        <a:schemeClr val="tx1"/>
                      </a:solidFill>
                      <a:prstDash val="solid"/>
                      <a:round/>
                      <a:headEnd type="none" w="med" len="med"/>
                      <a:tailEnd type="none" w="med" len="med"/>
                    </a:lnB>
                  </a:tcPr>
                </a:tc>
                <a:tc>
                  <a:txBody>
                    <a:bodyPr/>
                    <a:lstStyle/>
                    <a:p>
                      <a:pPr algn="ctr"/>
                      <a:r>
                        <a:rPr lang="en-GB" sz="900" b="1" dirty="0">
                          <a:solidFill>
                            <a:schemeClr val="tx1"/>
                          </a:solidFill>
                          <a:latin typeface="Book Antiqua" panose="02040602050305030304" pitchFamily="18" charset="0"/>
                        </a:rPr>
                        <a:t>KPIs</a:t>
                      </a:r>
                      <a:endParaRPr lang="en-GB" sz="900" b="1" i="0" dirty="0">
                        <a:solidFill>
                          <a:schemeClr val="tx1"/>
                        </a:solidFill>
                        <a:latin typeface="Book Antiqua" panose="02040602050305030304" pitchFamily="18" charset="0"/>
                      </a:endParaRPr>
                    </a:p>
                  </a:txBody>
                  <a:tcPr marT="0" marB="0" anchor="ctr"/>
                </a:tc>
                <a:tc>
                  <a:txBody>
                    <a:bodyPr/>
                    <a:lstStyle/>
                    <a:p>
                      <a:pPr algn="ctr"/>
                      <a:r>
                        <a:rPr lang="en-GB" sz="900" b="1" dirty="0">
                          <a:latin typeface="Book Antiqua" panose="02040602050305030304" pitchFamily="18" charset="0"/>
                        </a:rPr>
                        <a:t>Targets (5year)</a:t>
                      </a:r>
                    </a:p>
                  </a:txBody>
                  <a:tcPr marT="0" marB="0" anchor="ctr"/>
                </a:tc>
                <a:tc>
                  <a:txBody>
                    <a:bodyPr/>
                    <a:lstStyle/>
                    <a:p>
                      <a:r>
                        <a:rPr lang="en-GB" sz="900" b="1" dirty="0">
                          <a:latin typeface="Book Antiqua" panose="02040602050305030304" pitchFamily="18" charset="0"/>
                        </a:rPr>
                        <a:t>Strategic Initiative</a:t>
                      </a:r>
                    </a:p>
                  </a:txBody>
                  <a:tcPr marT="0" marB="0" anchor="ctr"/>
                </a:tc>
                <a:extLst>
                  <a:ext uri="{0D108BD9-81ED-4DB2-BD59-A6C34878D82A}">
                    <a16:rowId xmlns="" xmlns:a16="http://schemas.microsoft.com/office/drawing/2014/main" val="1309729761"/>
                  </a:ext>
                </a:extLst>
              </a:tr>
              <a:tr h="433019">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900" b="1" dirty="0">
                          <a:solidFill>
                            <a:schemeClr val="tx1"/>
                          </a:solidFill>
                          <a:latin typeface="Book Antiqua" panose="02040602050305030304" pitchFamily="18" charset="0"/>
                        </a:rPr>
                        <a:t>Stakeholders &amp; Clients</a:t>
                      </a:r>
                      <a:endParaRPr lang="en-GB" sz="900" b="1" i="0" dirty="0">
                        <a:solidFill>
                          <a:schemeClr val="tx1"/>
                        </a:solidFill>
                        <a:latin typeface="Book Antiqua" panose="02040602050305030304" pitchFamily="18" charset="0"/>
                      </a:endParaRPr>
                    </a:p>
                  </a:txBody>
                  <a:tcPr marT="108000">
                    <a:solidFill>
                      <a:schemeClr val="bg1">
                        <a:alpha val="20000"/>
                      </a:schemeClr>
                    </a:solidFill>
                  </a:tcPr>
                </a:tc>
                <a:tc rowSpan="3">
                  <a:txBody>
                    <a:bodyPr/>
                    <a:lstStyle/>
                    <a:p>
                      <a:endParaRPr lang="en-GB" sz="900" b="1" dirty="0">
                        <a:solidFill>
                          <a:schemeClr val="tx1"/>
                        </a:solidFill>
                        <a:latin typeface="Book Antiqua" panose="02040602050305030304" pitchFamily="18" charset="0"/>
                      </a:endParaRPr>
                    </a:p>
                  </a:txBody>
                  <a:tcPr marT="10800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alpha val="20000"/>
                      </a:schemeClr>
                    </a:solidFill>
                  </a:tcPr>
                </a:tc>
                <a:tc>
                  <a:txBody>
                    <a:bodyPr/>
                    <a:lstStyle/>
                    <a:p>
                      <a:r>
                        <a:rPr lang="en-GB" sz="1050" b="1" dirty="0">
                          <a:latin typeface="Book Antiqua" panose="02040602050305030304" pitchFamily="18" charset="0"/>
                        </a:rPr>
                        <a:t>Client Satisfaction Index</a:t>
                      </a:r>
                    </a:p>
                  </a:txBody>
                  <a:tcPr marT="108000">
                    <a:lnL w="12700" cap="flat" cmpd="sng" algn="ctr">
                      <a:solidFill>
                        <a:schemeClr val="tx1"/>
                      </a:solidFill>
                      <a:prstDash val="solid"/>
                      <a:round/>
                      <a:headEnd type="none" w="med" len="med"/>
                      <a:tailEnd type="none" w="med" len="med"/>
                    </a:lnL>
                  </a:tcPr>
                </a:tc>
                <a:tc>
                  <a:txBody>
                    <a:bodyPr/>
                    <a:lstStyle/>
                    <a:p>
                      <a:pPr algn="ctr"/>
                      <a:r>
                        <a:rPr lang="en-GB" sz="1050" b="1" dirty="0">
                          <a:solidFill>
                            <a:schemeClr val="tx1"/>
                          </a:solidFill>
                          <a:latin typeface="Book Antiqua" panose="02040602050305030304" pitchFamily="18" charset="0"/>
                        </a:rPr>
                        <a:t>77</a:t>
                      </a:r>
                    </a:p>
                  </a:txBody>
                  <a:tcPr marT="108000"/>
                </a:tc>
                <a:tc>
                  <a:txBody>
                    <a:bodyPr/>
                    <a:lstStyle/>
                    <a:p>
                      <a:pPr algn="just"/>
                      <a:r>
                        <a:rPr lang="en-GB" sz="900" b="1" dirty="0">
                          <a:solidFill>
                            <a:schemeClr val="tx1"/>
                          </a:solidFill>
                          <a:latin typeface="Book Antiqua" panose="02040602050305030304" pitchFamily="18" charset="0"/>
                        </a:rPr>
                        <a:t>Review and develop management and operational standards in the public service</a:t>
                      </a:r>
                    </a:p>
                  </a:txBody>
                  <a:tcPr marT="108000"/>
                </a:tc>
                <a:extLst>
                  <a:ext uri="{0D108BD9-81ED-4DB2-BD59-A6C34878D82A}">
                    <a16:rowId xmlns="" xmlns:a16="http://schemas.microsoft.com/office/drawing/2014/main" val="10000"/>
                  </a:ext>
                </a:extLst>
              </a:tr>
              <a:tr h="433020">
                <a:tc vMerge="1">
                  <a:txBody>
                    <a:bodyPr/>
                    <a:lstStyle/>
                    <a:p>
                      <a:endParaRPr lang="en-GB"/>
                    </a:p>
                  </a:txBody>
                  <a:tcPr/>
                </a:tc>
                <a:tc vMerge="1">
                  <a:txBody>
                    <a:bodyPr/>
                    <a:lstStyle/>
                    <a:p>
                      <a:endParaRPr lang="en-GB"/>
                    </a:p>
                  </a:txBody>
                  <a:tcPr/>
                </a:tc>
                <a:tc>
                  <a:txBody>
                    <a:bodyPr/>
                    <a:lstStyle/>
                    <a:p>
                      <a:pPr algn="just"/>
                      <a:r>
                        <a:rPr lang="en-GB" sz="1050" b="1" dirty="0">
                          <a:solidFill>
                            <a:srgbClr val="262626"/>
                          </a:solidFill>
                          <a:effectLst/>
                          <a:latin typeface="Book Antiqua" panose="02040602050305030304" pitchFamily="18" charset="0"/>
                        </a:rPr>
                        <a:t>Global competitiveness index</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r>
                        <a:rPr lang="en-GB" sz="1050" b="1" dirty="0">
                          <a:solidFill>
                            <a:srgbClr val="262626"/>
                          </a:solidFill>
                          <a:effectLst/>
                          <a:latin typeface="Book Antiqua" panose="02040602050305030304" pitchFamily="18" charset="0"/>
                        </a:rPr>
                        <a:t>55</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solidFill>
                            <a:schemeClr val="tx1"/>
                          </a:solidFill>
                          <a:latin typeface="Book Antiqua" panose="02040602050305030304" pitchFamily="18" charset="0"/>
                        </a:rPr>
                        <a:t>Implement the NDPIII programmes to transform public service</a:t>
                      </a:r>
                    </a:p>
                  </a:txBody>
                  <a:tcPr marT="108000"/>
                </a:tc>
                <a:extLst>
                  <a:ext uri="{0D108BD9-81ED-4DB2-BD59-A6C34878D82A}">
                    <a16:rowId xmlns="" xmlns:a16="http://schemas.microsoft.com/office/drawing/2014/main" val="3060464887"/>
                  </a:ext>
                </a:extLst>
              </a:tr>
              <a:tr h="414343">
                <a:tc vMerge="1">
                  <a:txBody>
                    <a:bodyPr/>
                    <a:lstStyle/>
                    <a:p>
                      <a:endParaRPr lang="en-GB"/>
                    </a:p>
                  </a:txBody>
                  <a:tcPr/>
                </a:tc>
                <a:tc vMerge="1">
                  <a:txBody>
                    <a:bodyPr/>
                    <a:lstStyle/>
                    <a:p>
                      <a:endParaRPr lang="en-GB"/>
                    </a:p>
                  </a:txBody>
                  <a:tcPr/>
                </a:tc>
                <a:tc>
                  <a:txBody>
                    <a:bodyPr/>
                    <a:lstStyle/>
                    <a:p>
                      <a:pPr algn="just"/>
                      <a:r>
                        <a:rPr lang="en-GB" sz="1050" b="1" dirty="0">
                          <a:solidFill>
                            <a:srgbClr val="262626"/>
                          </a:solidFill>
                          <a:effectLst/>
                          <a:latin typeface="Book Antiqua" panose="02040602050305030304" pitchFamily="18" charset="0"/>
                        </a:rPr>
                        <a:t>Governance Compliance Rate</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ctr"/>
                      <a:r>
                        <a:rPr lang="en-GB" sz="1050" b="1" dirty="0">
                          <a:solidFill>
                            <a:srgbClr val="262626"/>
                          </a:solidFill>
                          <a:effectLst/>
                          <a:latin typeface="Book Antiqua" panose="02040602050305030304" pitchFamily="18" charset="0"/>
                        </a:rPr>
                        <a:t>100</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solidFill>
                            <a:schemeClr val="tx1"/>
                          </a:solidFill>
                          <a:latin typeface="Book Antiqua" panose="02040602050305030304" pitchFamily="18" charset="0"/>
                        </a:rPr>
                        <a:t>Streamline Government structures and Governance systems </a:t>
                      </a:r>
                    </a:p>
                  </a:txBody>
                  <a:tcPr marT="108000"/>
                </a:tc>
                <a:extLst>
                  <a:ext uri="{0D108BD9-81ED-4DB2-BD59-A6C34878D82A}">
                    <a16:rowId xmlns="" xmlns:a16="http://schemas.microsoft.com/office/drawing/2014/main" val="1185871467"/>
                  </a:ext>
                </a:extLst>
              </a:tr>
              <a:tr h="511555">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900" b="1" kern="1200" dirty="0">
                        <a:solidFill>
                          <a:schemeClr val="tx1"/>
                        </a:solidFill>
                        <a:latin typeface="Book Antiqua" panose="02040602050305030304" pitchFamily="18" charset="0"/>
                      </a:endParaRPr>
                    </a:p>
                    <a:p>
                      <a:pPr marL="0" algn="l" defTabSz="914400" rtl="0" eaLnBrk="1" latinLnBrk="0" hangingPunct="1"/>
                      <a:r>
                        <a:rPr lang="en-GB" sz="900" b="1" kern="1200" dirty="0">
                          <a:solidFill>
                            <a:schemeClr val="tx1"/>
                          </a:solidFill>
                          <a:latin typeface="Book Antiqua" panose="02040602050305030304" pitchFamily="18" charset="0"/>
                        </a:rPr>
                        <a:t>Financial Stewardship</a:t>
                      </a:r>
                      <a:endParaRPr lang="en-GB" sz="900" b="1" i="0" kern="1200" dirty="0">
                        <a:solidFill>
                          <a:schemeClr val="tx1"/>
                        </a:solidFill>
                        <a:latin typeface="Book Antiqua" panose="02040602050305030304" pitchFamily="18" charset="0"/>
                        <a:ea typeface="+mn-ea"/>
                        <a:cs typeface="+mn-cs"/>
                      </a:endParaRPr>
                    </a:p>
                  </a:txBody>
                  <a:tcPr/>
                </a:tc>
                <a:tc rowSpan="2">
                  <a:txBody>
                    <a:bodyPr/>
                    <a:lstStyle/>
                    <a:p>
                      <a:endParaRPr lang="en-GB" sz="900" b="1" dirty="0">
                        <a:latin typeface="Book Antiqua" panose="02040602050305030304" pitchFamily="18" charset="0"/>
                      </a:endParaRPr>
                    </a:p>
                  </a:txBody>
                  <a:tcPr/>
                </a:tc>
                <a:tc>
                  <a:txBody>
                    <a:bodyPr/>
                    <a:lstStyle/>
                    <a:p>
                      <a:pPr algn="just"/>
                      <a:r>
                        <a:rPr lang="en-GB" sz="1050" b="1" dirty="0">
                          <a:solidFill>
                            <a:srgbClr val="262626"/>
                          </a:solidFill>
                          <a:effectLst/>
                          <a:latin typeface="Book Antiqua" panose="02040602050305030304" pitchFamily="18" charset="0"/>
                        </a:rPr>
                        <a:t>Revenue Growth (%)</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15</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Implement  Ministry a resources mobilization Strategies</a:t>
                      </a:r>
                    </a:p>
                  </a:txBody>
                  <a:tcPr/>
                </a:tc>
                <a:extLst>
                  <a:ext uri="{0D108BD9-81ED-4DB2-BD59-A6C34878D82A}">
                    <a16:rowId xmlns="" xmlns:a16="http://schemas.microsoft.com/office/drawing/2014/main" val="10001"/>
                  </a:ext>
                </a:extLst>
              </a:tr>
              <a:tr h="272249">
                <a:tc vMerge="1">
                  <a:txBody>
                    <a:bodyPr/>
                    <a:lstStyle/>
                    <a:p>
                      <a:endParaRPr lang="en-GB"/>
                    </a:p>
                  </a:txBody>
                  <a:tcPr/>
                </a:tc>
                <a:tc vMerge="1">
                  <a:txBody>
                    <a:bodyPr/>
                    <a:lstStyle/>
                    <a:p>
                      <a:endParaRPr lang="en-GB"/>
                    </a:p>
                  </a:txBody>
                  <a:tcPr/>
                </a:tc>
                <a:tc>
                  <a:txBody>
                    <a:bodyPr/>
                    <a:lstStyle/>
                    <a:p>
                      <a:pPr algn="just"/>
                      <a:r>
                        <a:rPr lang="en-GB" sz="1050" b="1">
                          <a:solidFill>
                            <a:srgbClr val="262626"/>
                          </a:solidFill>
                          <a:effectLst/>
                          <a:latin typeface="Book Antiqua" panose="02040602050305030304" pitchFamily="18" charset="0"/>
                        </a:rPr>
                        <a:t>Budget Absorption Rate</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100</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Implement a Budget management framework</a:t>
                      </a:r>
                    </a:p>
                  </a:txBody>
                  <a:tcPr/>
                </a:tc>
                <a:extLst>
                  <a:ext uri="{0D108BD9-81ED-4DB2-BD59-A6C34878D82A}">
                    <a16:rowId xmlns="" xmlns:a16="http://schemas.microsoft.com/office/drawing/2014/main" val="2127189840"/>
                  </a:ext>
                </a:extLst>
              </a:tr>
              <a:tr h="349738">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900" b="1" kern="1200" dirty="0">
                          <a:solidFill>
                            <a:schemeClr val="tx1"/>
                          </a:solidFill>
                          <a:latin typeface="Book Antiqua" panose="02040602050305030304" pitchFamily="18" charset="0"/>
                        </a:rPr>
                        <a:t>Internal Business Processes</a:t>
                      </a:r>
                    </a:p>
                    <a:p>
                      <a:pPr marL="0" algn="l" defTabSz="914400" rtl="0" eaLnBrk="1" latinLnBrk="0" hangingPunct="1"/>
                      <a:endParaRPr lang="en-GB" sz="900" b="1" kern="1200" dirty="0">
                        <a:solidFill>
                          <a:schemeClr val="tx1"/>
                        </a:solidFill>
                        <a:latin typeface="Book Antiqua" panose="02040602050305030304" pitchFamily="18" charset="0"/>
                      </a:endParaRPr>
                    </a:p>
                    <a:p>
                      <a:pPr marL="0" algn="l" defTabSz="914400" rtl="0" eaLnBrk="1" latinLnBrk="0" hangingPunct="1"/>
                      <a:endParaRPr lang="en-GB" sz="900" b="1" kern="1200" dirty="0">
                        <a:solidFill>
                          <a:schemeClr val="tx1"/>
                        </a:solidFill>
                        <a:latin typeface="Book Antiqua" panose="02040602050305030304" pitchFamily="18" charset="0"/>
                      </a:endParaRPr>
                    </a:p>
                    <a:p>
                      <a:pPr marL="0" algn="l" defTabSz="914400" rtl="0" eaLnBrk="1" latinLnBrk="0" hangingPunct="1"/>
                      <a:endParaRPr lang="en-GB" sz="900" b="1" kern="1200" dirty="0">
                        <a:solidFill>
                          <a:schemeClr val="tx1"/>
                        </a:solidFill>
                        <a:latin typeface="Book Antiqua" panose="02040602050305030304" pitchFamily="18" charset="0"/>
                      </a:endParaRPr>
                    </a:p>
                    <a:p>
                      <a:pPr marL="0" algn="l" defTabSz="914400" rtl="0" eaLnBrk="1" latinLnBrk="0" hangingPunct="1"/>
                      <a:endParaRPr lang="en-GB" sz="900" b="1" i="0" kern="1200" dirty="0">
                        <a:solidFill>
                          <a:schemeClr val="tx1"/>
                        </a:solidFill>
                        <a:latin typeface="Book Antiqua" panose="02040602050305030304" pitchFamily="18" charset="0"/>
                        <a:ea typeface="+mn-ea"/>
                        <a:cs typeface="+mn-cs"/>
                      </a:endParaRPr>
                    </a:p>
                  </a:txBody>
                  <a:tcPr/>
                </a:tc>
                <a:tc rowSpan="4">
                  <a:txBody>
                    <a:bodyPr/>
                    <a:lstStyle/>
                    <a:p>
                      <a:endParaRPr lang="en-GB" sz="900" b="1" dirty="0">
                        <a:latin typeface="Book Antiqua" panose="02040602050305030304" pitchFamily="18" charset="0"/>
                      </a:endParaRPr>
                    </a:p>
                  </a:txBody>
                  <a:tcPr/>
                </a:tc>
                <a:tc>
                  <a:txBody>
                    <a:bodyPr/>
                    <a:lstStyle/>
                    <a:p>
                      <a:pPr algn="just"/>
                      <a:r>
                        <a:rPr lang="en-GB" sz="1050" b="1">
                          <a:solidFill>
                            <a:srgbClr val="262626"/>
                          </a:solidFill>
                          <a:effectLst/>
                          <a:latin typeface="Book Antiqua" panose="02040602050305030304" pitchFamily="18" charset="0"/>
                        </a:rPr>
                        <a:t>Government effectiveness Index</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0.01</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Decentralized service delivery for the Ministry</a:t>
                      </a:r>
                    </a:p>
                  </a:txBody>
                  <a:tcPr/>
                </a:tc>
                <a:extLst>
                  <a:ext uri="{0D108BD9-81ED-4DB2-BD59-A6C34878D82A}">
                    <a16:rowId xmlns="" xmlns:a16="http://schemas.microsoft.com/office/drawing/2014/main" val="10002"/>
                  </a:ext>
                </a:extLst>
              </a:tr>
              <a:tr h="354056">
                <a:tc vMerge="1">
                  <a:txBody>
                    <a:bodyPr/>
                    <a:lstStyle/>
                    <a:p>
                      <a:endParaRPr lang="en-GB"/>
                    </a:p>
                  </a:txBody>
                  <a:tcPr/>
                </a:tc>
                <a:tc vMerge="1">
                  <a:txBody>
                    <a:bodyPr/>
                    <a:lstStyle/>
                    <a:p>
                      <a:endParaRPr lang="en-GB"/>
                    </a:p>
                  </a:txBody>
                  <a:tcPr/>
                </a:tc>
                <a:tc>
                  <a:txBody>
                    <a:bodyPr/>
                    <a:lstStyle/>
                    <a:p>
                      <a:pPr algn="just"/>
                      <a:r>
                        <a:rPr lang="en-GB" sz="1050" b="1">
                          <a:solidFill>
                            <a:srgbClr val="262626"/>
                          </a:solidFill>
                          <a:effectLst/>
                          <a:latin typeface="Book Antiqua" panose="02040602050305030304" pitchFamily="18" charset="0"/>
                        </a:rPr>
                        <a:t>Client Charter Compliance Rate</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100</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Initiate programmes to make Ministry  the  centre of excellence in service delivery</a:t>
                      </a:r>
                    </a:p>
                  </a:txBody>
                  <a:tcPr/>
                </a:tc>
                <a:extLst>
                  <a:ext uri="{0D108BD9-81ED-4DB2-BD59-A6C34878D82A}">
                    <a16:rowId xmlns="" xmlns:a16="http://schemas.microsoft.com/office/drawing/2014/main" val="682257145"/>
                  </a:ext>
                </a:extLst>
              </a:tr>
              <a:tr h="354056">
                <a:tc vMerge="1">
                  <a:txBody>
                    <a:bodyPr/>
                    <a:lstStyle/>
                    <a:p>
                      <a:endParaRPr lang="en-GB"/>
                    </a:p>
                  </a:txBody>
                  <a:tcPr/>
                </a:tc>
                <a:tc vMerge="1">
                  <a:txBody>
                    <a:bodyPr/>
                    <a:lstStyle/>
                    <a:p>
                      <a:endParaRPr lang="en-GB"/>
                    </a:p>
                  </a:txBody>
                  <a:tcPr/>
                </a:tc>
                <a:tc>
                  <a:txBody>
                    <a:bodyPr/>
                    <a:lstStyle/>
                    <a:p>
                      <a:pPr algn="just"/>
                      <a:r>
                        <a:rPr lang="en-GB" sz="1050" b="1">
                          <a:solidFill>
                            <a:srgbClr val="262626"/>
                          </a:solidFill>
                          <a:effectLst/>
                          <a:latin typeface="Book Antiqua" panose="02040602050305030304" pitchFamily="18" charset="0"/>
                        </a:rPr>
                        <a:t>Technology Adopted (%)</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100</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Automate Ministry service delivery systems and processes</a:t>
                      </a:r>
                    </a:p>
                  </a:txBody>
                  <a:tcPr/>
                </a:tc>
                <a:extLst>
                  <a:ext uri="{0D108BD9-81ED-4DB2-BD59-A6C34878D82A}">
                    <a16:rowId xmlns="" xmlns:a16="http://schemas.microsoft.com/office/drawing/2014/main" val="3228509427"/>
                  </a:ext>
                </a:extLst>
              </a:tr>
              <a:tr h="448227">
                <a:tc vMerge="1">
                  <a:txBody>
                    <a:bodyPr/>
                    <a:lstStyle/>
                    <a:p>
                      <a:endParaRPr lang="en-GB"/>
                    </a:p>
                  </a:txBody>
                  <a:tcPr/>
                </a:tc>
                <a:tc vMerge="1">
                  <a:txBody>
                    <a:bodyPr/>
                    <a:lstStyle/>
                    <a:p>
                      <a:endParaRPr lang="en-GB"/>
                    </a:p>
                  </a:txBody>
                  <a:tcPr/>
                </a:tc>
                <a:tc>
                  <a:txBody>
                    <a:bodyPr/>
                    <a:lstStyle/>
                    <a:p>
                      <a:pPr algn="just"/>
                      <a:r>
                        <a:rPr lang="en-GB" sz="1050" b="1">
                          <a:solidFill>
                            <a:srgbClr val="262626"/>
                          </a:solidFill>
                          <a:effectLst/>
                          <a:latin typeface="Book Antiqua" panose="02040602050305030304" pitchFamily="18" charset="0"/>
                        </a:rPr>
                        <a:t>Innovation implemented (%)</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75</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Institutionalize research and innovation in the Ministry </a:t>
                      </a:r>
                    </a:p>
                  </a:txBody>
                  <a:tcPr/>
                </a:tc>
                <a:extLst>
                  <a:ext uri="{0D108BD9-81ED-4DB2-BD59-A6C34878D82A}">
                    <a16:rowId xmlns="" xmlns:a16="http://schemas.microsoft.com/office/drawing/2014/main" val="1615918075"/>
                  </a:ext>
                </a:extLst>
              </a:tr>
              <a:tr h="354056">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900" b="1" kern="1200" dirty="0">
                        <a:solidFill>
                          <a:schemeClr val="tx1"/>
                        </a:solidFill>
                        <a:latin typeface="Book Antiqua" panose="02040602050305030304" pitchFamily="18" charset="0"/>
                      </a:endParaRPr>
                    </a:p>
                    <a:p>
                      <a:pPr marL="0" algn="l" defTabSz="914400" rtl="0" eaLnBrk="1" latinLnBrk="0" hangingPunct="1"/>
                      <a:r>
                        <a:rPr lang="en-GB" sz="900" b="1" kern="1200" dirty="0">
                          <a:solidFill>
                            <a:schemeClr val="tx1"/>
                          </a:solidFill>
                          <a:latin typeface="Book Antiqua" panose="02040602050305030304" pitchFamily="18" charset="0"/>
                        </a:rPr>
                        <a:t>Organisational Capacity</a:t>
                      </a:r>
                      <a:endParaRPr lang="en-GB" sz="900" b="1" i="0" kern="1200" dirty="0">
                        <a:solidFill>
                          <a:schemeClr val="tx1"/>
                        </a:solidFill>
                        <a:latin typeface="Book Antiqua" panose="02040602050305030304" pitchFamily="18" charset="0"/>
                        <a:ea typeface="+mn-ea"/>
                        <a:cs typeface="+mn-cs"/>
                      </a:endParaRPr>
                    </a:p>
                  </a:txBody>
                  <a:tcPr/>
                </a:tc>
                <a:tc rowSpan="3">
                  <a:txBody>
                    <a:bodyPr/>
                    <a:lstStyle/>
                    <a:p>
                      <a:endParaRPr lang="en-GB" sz="900" b="1" dirty="0">
                        <a:latin typeface="Book Antiqua" panose="02040602050305030304" pitchFamily="18" charset="0"/>
                      </a:endParaRPr>
                    </a:p>
                  </a:txBody>
                  <a:tcPr/>
                </a:tc>
                <a:tc>
                  <a:txBody>
                    <a:bodyPr/>
                    <a:lstStyle/>
                    <a:p>
                      <a:pPr algn="just"/>
                      <a:r>
                        <a:rPr lang="en-GB" sz="1050" b="1" dirty="0">
                          <a:solidFill>
                            <a:srgbClr val="262626"/>
                          </a:solidFill>
                          <a:effectLst/>
                          <a:latin typeface="Book Antiqua" panose="02040602050305030304" pitchFamily="18" charset="0"/>
                        </a:rPr>
                        <a:t>Employee Satisfaction Index</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85</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Implement a total rewards and sanctions system for the Ministry</a:t>
                      </a:r>
                    </a:p>
                  </a:txBody>
                  <a:tcPr/>
                </a:tc>
                <a:extLst>
                  <a:ext uri="{0D108BD9-81ED-4DB2-BD59-A6C34878D82A}">
                    <a16:rowId xmlns="" xmlns:a16="http://schemas.microsoft.com/office/drawing/2014/main" val="10003"/>
                  </a:ext>
                </a:extLst>
              </a:tr>
              <a:tr h="276841">
                <a:tc vMerge="1">
                  <a:txBody>
                    <a:bodyPr/>
                    <a:lstStyle/>
                    <a:p>
                      <a:endParaRPr lang="en-GB"/>
                    </a:p>
                  </a:txBody>
                  <a:tcPr/>
                </a:tc>
                <a:tc vMerge="1">
                  <a:txBody>
                    <a:bodyPr/>
                    <a:lstStyle/>
                    <a:p>
                      <a:endParaRPr lang="en-GB"/>
                    </a:p>
                  </a:txBody>
                  <a:tcPr/>
                </a:tc>
                <a:tc>
                  <a:txBody>
                    <a:bodyPr/>
                    <a:lstStyle/>
                    <a:p>
                      <a:pPr algn="just"/>
                      <a:r>
                        <a:rPr lang="en-GB" sz="1050" b="1">
                          <a:solidFill>
                            <a:srgbClr val="262626"/>
                          </a:solidFill>
                          <a:effectLst/>
                          <a:latin typeface="Book Antiqua" panose="02040602050305030304" pitchFamily="18" charset="0"/>
                        </a:rPr>
                        <a:t>Competent employees (%)</a:t>
                      </a:r>
                      <a:endParaRPr lang="en-GB" sz="1050" b="1">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95</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Implement Talent management  Framework</a:t>
                      </a:r>
                    </a:p>
                  </a:txBody>
                  <a:tcPr/>
                </a:tc>
                <a:extLst>
                  <a:ext uri="{0D108BD9-81ED-4DB2-BD59-A6C34878D82A}">
                    <a16:rowId xmlns="" xmlns:a16="http://schemas.microsoft.com/office/drawing/2014/main" val="3289420421"/>
                  </a:ext>
                </a:extLst>
              </a:tr>
              <a:tr h="398655">
                <a:tc vMerge="1">
                  <a:txBody>
                    <a:bodyPr/>
                    <a:lstStyle/>
                    <a:p>
                      <a:endParaRPr lang="en-GB"/>
                    </a:p>
                  </a:txBody>
                  <a:tcPr/>
                </a:tc>
                <a:tc vMerge="1">
                  <a:txBody>
                    <a:bodyPr/>
                    <a:lstStyle/>
                    <a:p>
                      <a:endParaRPr lang="en-GB"/>
                    </a:p>
                  </a:txBody>
                  <a:tcPr/>
                </a:tc>
                <a:tc>
                  <a:txBody>
                    <a:bodyPr/>
                    <a:lstStyle/>
                    <a:p>
                      <a:pPr algn="just"/>
                      <a:r>
                        <a:rPr lang="en-GB" sz="1050" b="1" dirty="0">
                          <a:solidFill>
                            <a:srgbClr val="262626"/>
                          </a:solidFill>
                          <a:effectLst/>
                          <a:latin typeface="Book Antiqua" panose="02040602050305030304" pitchFamily="18" charset="0"/>
                        </a:rPr>
                        <a:t>Cultural Infusion (%)</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050" b="1" dirty="0">
                          <a:solidFill>
                            <a:srgbClr val="262626"/>
                          </a:solidFill>
                          <a:effectLst/>
                          <a:latin typeface="Book Antiqua" panose="02040602050305030304" pitchFamily="18" charset="0"/>
                        </a:rPr>
                        <a:t>70</a:t>
                      </a:r>
                      <a:endParaRPr lang="en-GB" sz="1050" b="1" dirty="0">
                        <a:solidFill>
                          <a:srgbClr val="262626"/>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tc>
                <a:tc>
                  <a:txBody>
                    <a:bodyPr/>
                    <a:lstStyle/>
                    <a:p>
                      <a:r>
                        <a:rPr lang="en-GB" sz="900" b="1" dirty="0">
                          <a:latin typeface="Book Antiqua" panose="02040602050305030304" pitchFamily="18" charset="0"/>
                        </a:rPr>
                        <a:t>implement a mindset change and culture infusion programme for the Ministry</a:t>
                      </a:r>
                    </a:p>
                  </a:txBody>
                  <a:tcPr/>
                </a:tc>
                <a:extLst>
                  <a:ext uri="{0D108BD9-81ED-4DB2-BD59-A6C34878D82A}">
                    <a16:rowId xmlns="" xmlns:a16="http://schemas.microsoft.com/office/drawing/2014/main" val="2697727779"/>
                  </a:ext>
                </a:extLst>
              </a:tr>
              <a:tr h="371386">
                <a:tc grid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b="1" dirty="0">
                          <a:solidFill>
                            <a:schemeClr val="tx1"/>
                          </a:solidFill>
                          <a:latin typeface="Book Antiqua" panose="02040602050305030304" pitchFamily="18" charset="0"/>
                        </a:rPr>
                        <a:t>Core Values: Integrity-Professionalism-Client focus-Innovativeness</a:t>
                      </a:r>
                      <a:endParaRPr lang="en-GB" sz="900" b="1" i="0" dirty="0">
                        <a:solidFill>
                          <a:schemeClr val="tx1"/>
                        </a:solidFill>
                        <a:latin typeface="Book Antiqua" panose="02040602050305030304" pitchFamily="18" charset="0"/>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 xmlns:a16="http://schemas.microsoft.com/office/drawing/2014/main" val="10004"/>
                  </a:ext>
                </a:extLst>
              </a:tr>
            </a:tbl>
          </a:graphicData>
        </a:graphic>
      </p:graphicFrame>
      <p:sp>
        <p:nvSpPr>
          <p:cNvPr id="5" name="Oval 4">
            <a:extLst>
              <a:ext uri="{FF2B5EF4-FFF2-40B4-BE49-F238E27FC236}">
                <a16:creationId xmlns="" xmlns:a16="http://schemas.microsoft.com/office/drawing/2014/main" id="{2176F5D6-4654-B54C-901E-ECE127952283}"/>
              </a:ext>
            </a:extLst>
          </p:cNvPr>
          <p:cNvSpPr>
            <a:spLocks noChangeAspect="1"/>
          </p:cNvSpPr>
          <p:nvPr/>
        </p:nvSpPr>
        <p:spPr>
          <a:xfrm>
            <a:off x="2145146" y="3177126"/>
            <a:ext cx="1077300" cy="536247"/>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Mobilise resources</a:t>
            </a:r>
            <a:endPar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 xmlns:a16="http://schemas.microsoft.com/office/drawing/2014/main" id="{B71EB7E3-3123-EB46-9EDD-0C1AADCC5E74}"/>
              </a:ext>
            </a:extLst>
          </p:cNvPr>
          <p:cNvSpPr>
            <a:spLocks noChangeAspect="1"/>
          </p:cNvSpPr>
          <p:nvPr/>
        </p:nvSpPr>
        <p:spPr>
          <a:xfrm>
            <a:off x="4636804" y="5774740"/>
            <a:ext cx="1077300" cy="505121"/>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Strengthen employee competences</a:t>
            </a:r>
          </a:p>
        </p:txBody>
      </p:sp>
      <p:sp>
        <p:nvSpPr>
          <p:cNvPr id="7" name="Oval 6">
            <a:extLst>
              <a:ext uri="{FF2B5EF4-FFF2-40B4-BE49-F238E27FC236}">
                <a16:creationId xmlns="" xmlns:a16="http://schemas.microsoft.com/office/drawing/2014/main" id="{6E67084E-1680-344B-9B31-D96D6570180F}"/>
              </a:ext>
            </a:extLst>
          </p:cNvPr>
          <p:cNvSpPr>
            <a:spLocks noChangeAspect="1"/>
          </p:cNvSpPr>
          <p:nvPr/>
        </p:nvSpPr>
        <p:spPr>
          <a:xfrm>
            <a:off x="4098486" y="1960910"/>
            <a:ext cx="1267654" cy="506156"/>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Enhance Client satisfaction</a:t>
            </a:r>
          </a:p>
        </p:txBody>
      </p:sp>
      <p:sp>
        <p:nvSpPr>
          <p:cNvPr id="10" name="Oval 9">
            <a:extLst>
              <a:ext uri="{FF2B5EF4-FFF2-40B4-BE49-F238E27FC236}">
                <a16:creationId xmlns="" xmlns:a16="http://schemas.microsoft.com/office/drawing/2014/main" id="{C3D7A3EE-9020-F844-85E7-1755D5ADF613}"/>
              </a:ext>
            </a:extLst>
          </p:cNvPr>
          <p:cNvSpPr>
            <a:spLocks noChangeAspect="1"/>
          </p:cNvSpPr>
          <p:nvPr/>
        </p:nvSpPr>
        <p:spPr>
          <a:xfrm>
            <a:off x="4579647" y="4443308"/>
            <a:ext cx="1077300" cy="615600"/>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Increase technology adoption</a:t>
            </a:r>
          </a:p>
        </p:txBody>
      </p:sp>
      <p:sp>
        <p:nvSpPr>
          <p:cNvPr id="11" name="Oval 10">
            <a:extLst>
              <a:ext uri="{FF2B5EF4-FFF2-40B4-BE49-F238E27FC236}">
                <a16:creationId xmlns="" xmlns:a16="http://schemas.microsoft.com/office/drawing/2014/main" id="{111334F9-1660-5B4C-AE7D-180108D7A7C4}"/>
              </a:ext>
            </a:extLst>
          </p:cNvPr>
          <p:cNvSpPr>
            <a:spLocks noChangeAspect="1"/>
          </p:cNvSpPr>
          <p:nvPr/>
        </p:nvSpPr>
        <p:spPr>
          <a:xfrm>
            <a:off x="2568548" y="4064283"/>
            <a:ext cx="1581778" cy="505121"/>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Increase Government effectiveness</a:t>
            </a:r>
          </a:p>
        </p:txBody>
      </p:sp>
      <p:sp>
        <p:nvSpPr>
          <p:cNvPr id="13" name="Oval 12">
            <a:extLst>
              <a:ext uri="{FF2B5EF4-FFF2-40B4-BE49-F238E27FC236}">
                <a16:creationId xmlns="" xmlns:a16="http://schemas.microsoft.com/office/drawing/2014/main" id="{3319E73C-0358-524E-BE22-2976D8A87523}"/>
              </a:ext>
            </a:extLst>
          </p:cNvPr>
          <p:cNvSpPr>
            <a:spLocks noChangeAspect="1"/>
          </p:cNvSpPr>
          <p:nvPr/>
        </p:nvSpPr>
        <p:spPr>
          <a:xfrm>
            <a:off x="2794992" y="5635734"/>
            <a:ext cx="1581779" cy="505121"/>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Enhance employee engagement</a:t>
            </a:r>
          </a:p>
        </p:txBody>
      </p:sp>
      <p:sp>
        <p:nvSpPr>
          <p:cNvPr id="14" name="Oval 13">
            <a:extLst>
              <a:ext uri="{FF2B5EF4-FFF2-40B4-BE49-F238E27FC236}">
                <a16:creationId xmlns="" xmlns:a16="http://schemas.microsoft.com/office/drawing/2014/main" id="{B2771C78-C578-924A-8216-E8D78BB5335C}"/>
              </a:ext>
            </a:extLst>
          </p:cNvPr>
          <p:cNvSpPr>
            <a:spLocks noChangeAspect="1"/>
          </p:cNvSpPr>
          <p:nvPr/>
        </p:nvSpPr>
        <p:spPr>
          <a:xfrm>
            <a:off x="2883213" y="4737945"/>
            <a:ext cx="1298738" cy="517183"/>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Improve turnaround time</a:t>
            </a:r>
          </a:p>
        </p:txBody>
      </p:sp>
      <p:sp>
        <p:nvSpPr>
          <p:cNvPr id="15" name="Oval 14">
            <a:extLst>
              <a:ext uri="{FF2B5EF4-FFF2-40B4-BE49-F238E27FC236}">
                <a16:creationId xmlns="" xmlns:a16="http://schemas.microsoft.com/office/drawing/2014/main" id="{4E43AA0D-D6F6-774A-BBFE-23AA3485DFAD}"/>
              </a:ext>
            </a:extLst>
          </p:cNvPr>
          <p:cNvSpPr>
            <a:spLocks noChangeAspect="1"/>
          </p:cNvSpPr>
          <p:nvPr/>
        </p:nvSpPr>
        <p:spPr>
          <a:xfrm>
            <a:off x="4140857" y="3293478"/>
            <a:ext cx="1298738" cy="44335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Increase budget absorption</a:t>
            </a:r>
          </a:p>
        </p:txBody>
      </p:sp>
      <p:cxnSp>
        <p:nvCxnSpPr>
          <p:cNvPr id="16" name="Curved Connector 15">
            <a:extLst>
              <a:ext uri="{FF2B5EF4-FFF2-40B4-BE49-F238E27FC236}">
                <a16:creationId xmlns="" xmlns:a16="http://schemas.microsoft.com/office/drawing/2014/main" id="{50BB2623-C3F1-894C-BED8-5B6C4EAE61A7}"/>
              </a:ext>
            </a:extLst>
          </p:cNvPr>
          <p:cNvCxnSpPr>
            <a:cxnSpLocks/>
            <a:stCxn id="11" idx="7"/>
            <a:endCxn id="15" idx="3"/>
          </p:cNvCxnSpPr>
          <p:nvPr/>
        </p:nvCxnSpPr>
        <p:spPr>
          <a:xfrm rot="5400000" flipH="1" flipV="1">
            <a:off x="3891693" y="3698897"/>
            <a:ext cx="466347" cy="412373"/>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7" name="Curved Connector 16">
            <a:extLst>
              <a:ext uri="{FF2B5EF4-FFF2-40B4-BE49-F238E27FC236}">
                <a16:creationId xmlns="" xmlns:a16="http://schemas.microsoft.com/office/drawing/2014/main" id="{3175094E-7A59-F849-957A-75465D64542F}"/>
              </a:ext>
            </a:extLst>
          </p:cNvPr>
          <p:cNvCxnSpPr>
            <a:cxnSpLocks/>
            <a:stCxn id="5" idx="7"/>
            <a:endCxn id="48" idx="4"/>
          </p:cNvCxnSpPr>
          <p:nvPr/>
        </p:nvCxnSpPr>
        <p:spPr>
          <a:xfrm rot="5400000" flipH="1" flipV="1">
            <a:off x="2920169" y="2963770"/>
            <a:ext cx="436399" cy="147379"/>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0" name="Curved Connector 19">
            <a:extLst>
              <a:ext uri="{FF2B5EF4-FFF2-40B4-BE49-F238E27FC236}">
                <a16:creationId xmlns="" xmlns:a16="http://schemas.microsoft.com/office/drawing/2014/main" id="{B329FDAA-F640-C649-9096-B687E3FE0B21}"/>
              </a:ext>
            </a:extLst>
          </p:cNvPr>
          <p:cNvCxnSpPr>
            <a:cxnSpLocks/>
            <a:stCxn id="5" idx="1"/>
          </p:cNvCxnSpPr>
          <p:nvPr/>
        </p:nvCxnSpPr>
        <p:spPr>
          <a:xfrm rot="16200000" flipV="1">
            <a:off x="1716087" y="2668831"/>
            <a:ext cx="1015886" cy="157767"/>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1" name="Curved Connector 20">
            <a:extLst>
              <a:ext uri="{FF2B5EF4-FFF2-40B4-BE49-F238E27FC236}">
                <a16:creationId xmlns="" xmlns:a16="http://schemas.microsoft.com/office/drawing/2014/main" id="{F0BCF75E-DCDC-4648-8D0B-2310C113D80F}"/>
              </a:ext>
            </a:extLst>
          </p:cNvPr>
          <p:cNvCxnSpPr>
            <a:cxnSpLocks/>
            <a:stCxn id="24" idx="7"/>
          </p:cNvCxnSpPr>
          <p:nvPr/>
        </p:nvCxnSpPr>
        <p:spPr>
          <a:xfrm rot="5400000" flipH="1" flipV="1">
            <a:off x="2473901" y="4379977"/>
            <a:ext cx="226029" cy="250795"/>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Curved Connector 21">
            <a:extLst>
              <a:ext uri="{FF2B5EF4-FFF2-40B4-BE49-F238E27FC236}">
                <a16:creationId xmlns="" xmlns:a16="http://schemas.microsoft.com/office/drawing/2014/main" id="{4FFC8452-4835-EF49-816C-2FEFA7EEA419}"/>
              </a:ext>
            </a:extLst>
          </p:cNvPr>
          <p:cNvCxnSpPr>
            <a:cxnSpLocks/>
            <a:stCxn id="10" idx="1"/>
          </p:cNvCxnSpPr>
          <p:nvPr/>
        </p:nvCxnSpPr>
        <p:spPr>
          <a:xfrm rot="16200000" flipV="1">
            <a:off x="4288798" y="4084845"/>
            <a:ext cx="796622" cy="100610"/>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3" name="Curved Connector 22">
            <a:extLst>
              <a:ext uri="{FF2B5EF4-FFF2-40B4-BE49-F238E27FC236}">
                <a16:creationId xmlns="" xmlns:a16="http://schemas.microsoft.com/office/drawing/2014/main" id="{0FDBAB9B-6358-714A-A74A-A35B4B35B515}"/>
              </a:ext>
            </a:extLst>
          </p:cNvPr>
          <p:cNvCxnSpPr>
            <a:cxnSpLocks/>
          </p:cNvCxnSpPr>
          <p:nvPr/>
        </p:nvCxnSpPr>
        <p:spPr>
          <a:xfrm rot="16200000" flipV="1">
            <a:off x="2470918" y="2244978"/>
            <a:ext cx="283067" cy="142691"/>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24" name="Oval 23">
            <a:extLst>
              <a:ext uri="{FF2B5EF4-FFF2-40B4-BE49-F238E27FC236}">
                <a16:creationId xmlns="" xmlns:a16="http://schemas.microsoft.com/office/drawing/2014/main" id="{A030F6EB-C372-9347-920F-B140E463F5C9}"/>
              </a:ext>
            </a:extLst>
          </p:cNvPr>
          <p:cNvSpPr>
            <a:spLocks noChangeAspect="1"/>
          </p:cNvSpPr>
          <p:nvPr/>
        </p:nvSpPr>
        <p:spPr>
          <a:xfrm>
            <a:off x="1541985" y="4528235"/>
            <a:ext cx="1077300" cy="615600"/>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Enhance innovation</a:t>
            </a:r>
          </a:p>
        </p:txBody>
      </p:sp>
      <p:cxnSp>
        <p:nvCxnSpPr>
          <p:cNvPr id="25" name="Curved Connector 24">
            <a:extLst>
              <a:ext uri="{FF2B5EF4-FFF2-40B4-BE49-F238E27FC236}">
                <a16:creationId xmlns="" xmlns:a16="http://schemas.microsoft.com/office/drawing/2014/main" id="{F0372D4F-85EC-E041-AC9A-CA9B2B5F254F}"/>
              </a:ext>
            </a:extLst>
          </p:cNvPr>
          <p:cNvCxnSpPr>
            <a:cxnSpLocks/>
            <a:stCxn id="45" idx="6"/>
            <a:endCxn id="7" idx="2"/>
          </p:cNvCxnSpPr>
          <p:nvPr/>
        </p:nvCxnSpPr>
        <p:spPr>
          <a:xfrm>
            <a:off x="2981635" y="2025972"/>
            <a:ext cx="1116851" cy="188016"/>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6" name="Curved Connector 25">
            <a:extLst>
              <a:ext uri="{FF2B5EF4-FFF2-40B4-BE49-F238E27FC236}">
                <a16:creationId xmlns="" xmlns:a16="http://schemas.microsoft.com/office/drawing/2014/main" id="{B95EFD4A-86B0-DC4A-AC32-F6F4D7A6A838}"/>
              </a:ext>
            </a:extLst>
          </p:cNvPr>
          <p:cNvCxnSpPr>
            <a:cxnSpLocks/>
            <a:stCxn id="81" idx="1"/>
          </p:cNvCxnSpPr>
          <p:nvPr/>
        </p:nvCxnSpPr>
        <p:spPr>
          <a:xfrm rot="5400000" flipH="1" flipV="1">
            <a:off x="1333781" y="5430566"/>
            <a:ext cx="911112" cy="101910"/>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7" name="Curved Connector 26">
            <a:extLst>
              <a:ext uri="{FF2B5EF4-FFF2-40B4-BE49-F238E27FC236}">
                <a16:creationId xmlns="" xmlns:a16="http://schemas.microsoft.com/office/drawing/2014/main" id="{9A47038E-50D1-B041-8F54-D6A53E1E16ED}"/>
              </a:ext>
            </a:extLst>
          </p:cNvPr>
          <p:cNvCxnSpPr>
            <a:cxnSpLocks/>
          </p:cNvCxnSpPr>
          <p:nvPr/>
        </p:nvCxnSpPr>
        <p:spPr>
          <a:xfrm flipV="1">
            <a:off x="2444555" y="5042826"/>
            <a:ext cx="426719" cy="13421"/>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8" name="Curved Connector 27">
            <a:extLst>
              <a:ext uri="{FF2B5EF4-FFF2-40B4-BE49-F238E27FC236}">
                <a16:creationId xmlns="" xmlns:a16="http://schemas.microsoft.com/office/drawing/2014/main" id="{7A8E92F5-707D-A948-80F5-71497633A0C6}"/>
              </a:ext>
            </a:extLst>
          </p:cNvPr>
          <p:cNvCxnSpPr>
            <a:cxnSpLocks/>
            <a:stCxn id="10" idx="2"/>
          </p:cNvCxnSpPr>
          <p:nvPr/>
        </p:nvCxnSpPr>
        <p:spPr>
          <a:xfrm rot="10800000">
            <a:off x="4154693" y="4429906"/>
            <a:ext cx="424955" cy="321202"/>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9" name="Curved Connector 28">
            <a:extLst>
              <a:ext uri="{FF2B5EF4-FFF2-40B4-BE49-F238E27FC236}">
                <a16:creationId xmlns="" xmlns:a16="http://schemas.microsoft.com/office/drawing/2014/main" id="{C063F686-B7C2-6945-BE8A-B2C3C67306B1}"/>
              </a:ext>
            </a:extLst>
          </p:cNvPr>
          <p:cNvCxnSpPr>
            <a:cxnSpLocks/>
            <a:endCxn id="14" idx="5"/>
          </p:cNvCxnSpPr>
          <p:nvPr/>
        </p:nvCxnSpPr>
        <p:spPr>
          <a:xfrm rot="16200000" flipV="1">
            <a:off x="3983488" y="5187656"/>
            <a:ext cx="723303" cy="706767"/>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0" name="Curved Connector 29">
            <a:extLst>
              <a:ext uri="{FF2B5EF4-FFF2-40B4-BE49-F238E27FC236}">
                <a16:creationId xmlns="" xmlns:a16="http://schemas.microsoft.com/office/drawing/2014/main" id="{922DB0BE-D0DC-B64B-BBBE-B65F03DBF13E}"/>
              </a:ext>
            </a:extLst>
          </p:cNvPr>
          <p:cNvCxnSpPr>
            <a:cxnSpLocks/>
          </p:cNvCxnSpPr>
          <p:nvPr/>
        </p:nvCxnSpPr>
        <p:spPr>
          <a:xfrm flipV="1">
            <a:off x="3730513" y="2438034"/>
            <a:ext cx="611649" cy="287918"/>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1" name="Curved Connector 30">
            <a:extLst>
              <a:ext uri="{FF2B5EF4-FFF2-40B4-BE49-F238E27FC236}">
                <a16:creationId xmlns="" xmlns:a16="http://schemas.microsoft.com/office/drawing/2014/main" id="{CBA667D7-8A04-7148-B5E1-226797B25FE8}"/>
              </a:ext>
            </a:extLst>
          </p:cNvPr>
          <p:cNvCxnSpPr>
            <a:cxnSpLocks/>
            <a:stCxn id="11" idx="0"/>
            <a:endCxn id="5" idx="5"/>
          </p:cNvCxnSpPr>
          <p:nvPr/>
        </p:nvCxnSpPr>
        <p:spPr>
          <a:xfrm rot="16200000" flipV="1">
            <a:off x="2997337" y="3702183"/>
            <a:ext cx="429442" cy="294758"/>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32" name="Curved Connector 31">
            <a:extLst>
              <a:ext uri="{FF2B5EF4-FFF2-40B4-BE49-F238E27FC236}">
                <a16:creationId xmlns="" xmlns:a16="http://schemas.microsoft.com/office/drawing/2014/main" id="{64E2E7B7-CC20-6C4D-91E9-C1961DC83874}"/>
              </a:ext>
            </a:extLst>
          </p:cNvPr>
          <p:cNvCxnSpPr>
            <a:cxnSpLocks/>
          </p:cNvCxnSpPr>
          <p:nvPr/>
        </p:nvCxnSpPr>
        <p:spPr>
          <a:xfrm rot="10800000">
            <a:off x="3971456" y="6085544"/>
            <a:ext cx="741414" cy="30121"/>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81" name="Oval 80">
            <a:extLst>
              <a:ext uri="{FF2B5EF4-FFF2-40B4-BE49-F238E27FC236}">
                <a16:creationId xmlns="" xmlns:a16="http://schemas.microsoft.com/office/drawing/2014/main" id="{76807D48-ED13-DFA1-B513-BCD92A56CAE7}"/>
              </a:ext>
            </a:extLst>
          </p:cNvPr>
          <p:cNvSpPr>
            <a:spLocks noChangeAspect="1"/>
          </p:cNvSpPr>
          <p:nvPr/>
        </p:nvSpPr>
        <p:spPr>
          <a:xfrm>
            <a:off x="1580615" y="5863104"/>
            <a:ext cx="1077300" cy="505121"/>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Improve Ministry culture</a:t>
            </a:r>
          </a:p>
        </p:txBody>
      </p:sp>
      <p:cxnSp>
        <p:nvCxnSpPr>
          <p:cNvPr id="131" name="Curved Connector 17">
            <a:extLst>
              <a:ext uri="{FF2B5EF4-FFF2-40B4-BE49-F238E27FC236}">
                <a16:creationId xmlns="" xmlns:a16="http://schemas.microsoft.com/office/drawing/2014/main" id="{729C0666-F561-92D1-C8C7-B3CEE87AEDF4}"/>
              </a:ext>
            </a:extLst>
          </p:cNvPr>
          <p:cNvCxnSpPr>
            <a:cxnSpLocks/>
            <a:endCxn id="11" idx="4"/>
          </p:cNvCxnSpPr>
          <p:nvPr/>
        </p:nvCxnSpPr>
        <p:spPr>
          <a:xfrm rot="16200000" flipV="1">
            <a:off x="3285168" y="4643673"/>
            <a:ext cx="251758" cy="103220"/>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140" name="Curved Connector 17">
            <a:extLst>
              <a:ext uri="{FF2B5EF4-FFF2-40B4-BE49-F238E27FC236}">
                <a16:creationId xmlns="" xmlns:a16="http://schemas.microsoft.com/office/drawing/2014/main" id="{10C4FC35-D243-764F-A218-8DF263379038}"/>
              </a:ext>
            </a:extLst>
          </p:cNvPr>
          <p:cNvCxnSpPr>
            <a:cxnSpLocks/>
            <a:stCxn id="14" idx="6"/>
            <a:endCxn id="10" idx="3"/>
          </p:cNvCxnSpPr>
          <p:nvPr/>
        </p:nvCxnSpPr>
        <p:spPr>
          <a:xfrm flipV="1">
            <a:off x="4181951" y="4968755"/>
            <a:ext cx="555463" cy="27782"/>
          </a:xfrm>
          <a:prstGeom prst="curvedConnector4">
            <a:avLst>
              <a:gd name="adj1" fmla="val 35799"/>
              <a:gd name="adj2" fmla="val -722835"/>
            </a:avLst>
          </a:prstGeom>
          <a:ln>
            <a:tailEnd type="triangle"/>
          </a:ln>
        </p:spPr>
        <p:style>
          <a:lnRef idx="2">
            <a:schemeClr val="dk1"/>
          </a:lnRef>
          <a:fillRef idx="0">
            <a:schemeClr val="dk1"/>
          </a:fillRef>
          <a:effectRef idx="1">
            <a:schemeClr val="dk1"/>
          </a:effectRef>
          <a:fontRef idx="minor">
            <a:schemeClr val="tx1"/>
          </a:fontRef>
        </p:style>
      </p:cxnSp>
      <p:cxnSp>
        <p:nvCxnSpPr>
          <p:cNvPr id="146" name="Curved Connector 17">
            <a:extLst>
              <a:ext uri="{FF2B5EF4-FFF2-40B4-BE49-F238E27FC236}">
                <a16:creationId xmlns="" xmlns:a16="http://schemas.microsoft.com/office/drawing/2014/main" id="{03FF49B1-C4E8-0D62-08B6-2495F1FF26D2}"/>
              </a:ext>
            </a:extLst>
          </p:cNvPr>
          <p:cNvCxnSpPr>
            <a:cxnSpLocks/>
            <a:endCxn id="24" idx="4"/>
          </p:cNvCxnSpPr>
          <p:nvPr/>
        </p:nvCxnSpPr>
        <p:spPr>
          <a:xfrm rot="10800000">
            <a:off x="2080636" y="5143836"/>
            <a:ext cx="745047" cy="682175"/>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48" name="Curved Connector 17">
            <a:extLst>
              <a:ext uri="{FF2B5EF4-FFF2-40B4-BE49-F238E27FC236}">
                <a16:creationId xmlns="" xmlns:a16="http://schemas.microsoft.com/office/drawing/2014/main" id="{01783A21-A0D6-4360-CEB0-C04DCDCD9160}"/>
              </a:ext>
            </a:extLst>
          </p:cNvPr>
          <p:cNvCxnSpPr>
            <a:cxnSpLocks/>
            <a:stCxn id="15" idx="2"/>
            <a:endCxn id="5" idx="6"/>
          </p:cNvCxnSpPr>
          <p:nvPr/>
        </p:nvCxnSpPr>
        <p:spPr>
          <a:xfrm rot="10800000">
            <a:off x="3222447" y="3445250"/>
            <a:ext cx="918411" cy="69908"/>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184" name="Freeform 36">
            <a:extLst>
              <a:ext uri="{FF2B5EF4-FFF2-40B4-BE49-F238E27FC236}">
                <a16:creationId xmlns="" xmlns:a16="http://schemas.microsoft.com/office/drawing/2014/main" id="{FB129988-5EDF-3F00-3995-F7F577DD6323}"/>
              </a:ext>
            </a:extLst>
          </p:cNvPr>
          <p:cNvSpPr/>
          <p:nvPr/>
        </p:nvSpPr>
        <p:spPr>
          <a:xfrm>
            <a:off x="3444529" y="5201769"/>
            <a:ext cx="45719" cy="433966"/>
          </a:xfrm>
          <a:custGeom>
            <a:avLst/>
            <a:gdLst>
              <a:gd name="connsiteX0" fmla="*/ 36333 w 236423"/>
              <a:gd name="connsiteY0" fmla="*/ 1259571 h 1259571"/>
              <a:gd name="connsiteX1" fmla="*/ 236169 w 236423"/>
              <a:gd name="connsiteY1" fmla="*/ 593452 h 1259571"/>
              <a:gd name="connsiteX2" fmla="*/ 0 w 236423"/>
              <a:gd name="connsiteY2" fmla="*/ 0 h 1259571"/>
              <a:gd name="connsiteX3" fmla="*/ 0 w 236423"/>
              <a:gd name="connsiteY3" fmla="*/ 0 h 1259571"/>
            </a:gdLst>
            <a:ahLst/>
            <a:cxnLst>
              <a:cxn ang="0">
                <a:pos x="connsiteX0" y="connsiteY0"/>
              </a:cxn>
              <a:cxn ang="0">
                <a:pos x="connsiteX1" y="connsiteY1"/>
              </a:cxn>
              <a:cxn ang="0">
                <a:pos x="connsiteX2" y="connsiteY2"/>
              </a:cxn>
              <a:cxn ang="0">
                <a:pos x="connsiteX3" y="connsiteY3"/>
              </a:cxn>
            </a:cxnLst>
            <a:rect l="l" t="t" r="r" b="b"/>
            <a:pathLst>
              <a:path w="236423" h="1259571">
                <a:moveTo>
                  <a:pt x="36333" y="1259571"/>
                </a:moveTo>
                <a:cubicBezTo>
                  <a:pt x="139278" y="1031475"/>
                  <a:pt x="242224" y="803380"/>
                  <a:pt x="236169" y="593452"/>
                </a:cubicBezTo>
                <a:cubicBezTo>
                  <a:pt x="230114" y="383524"/>
                  <a:pt x="0" y="0"/>
                  <a:pt x="0" y="0"/>
                </a:cubicBezTo>
                <a:lnTo>
                  <a:pt x="0" y="0"/>
                </a:lnTo>
              </a:path>
            </a:pathLst>
          </a:custGeom>
          <a:ln>
            <a:tailEnd type="triangle" w="med" len="med"/>
          </a:ln>
        </p:spPr>
        <p:style>
          <a:lnRef idx="2">
            <a:schemeClr val="dk1"/>
          </a:lnRef>
          <a:fillRef idx="0">
            <a:schemeClr val="dk1"/>
          </a:fillRef>
          <a:effectRef idx="1">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pic>
        <p:nvPicPr>
          <p:cNvPr id="185" name="Picture 184" descr="A picture containing text, clipart&#10;&#10;Description automatically generated">
            <a:extLst>
              <a:ext uri="{FF2B5EF4-FFF2-40B4-BE49-F238E27FC236}">
                <a16:creationId xmlns="" xmlns:a16="http://schemas.microsoft.com/office/drawing/2014/main" id="{E1018B8F-945F-4504-639E-C113B7357F3F}"/>
              </a:ext>
            </a:extLst>
          </p:cNvPr>
          <p:cNvPicPr>
            <a:picLocks noChangeAspect="1"/>
          </p:cNvPicPr>
          <p:nvPr/>
        </p:nvPicPr>
        <p:blipFill rotWithShape="1">
          <a:blip r:embed="rId3"/>
          <a:srcRect l="13914" t="3700" r="7984" b="8902"/>
          <a:stretch/>
        </p:blipFill>
        <p:spPr bwMode="auto">
          <a:xfrm>
            <a:off x="11123629" y="56821"/>
            <a:ext cx="942679" cy="430068"/>
          </a:xfrm>
          <a:prstGeom prst="rect">
            <a:avLst/>
          </a:prstGeom>
          <a:ln>
            <a:noFill/>
          </a:ln>
          <a:extLst>
            <a:ext uri="{53640926-AAD7-44D8-BBD7-CCE9431645EC}">
              <a14:shadowObscured xmlns:a14="http://schemas.microsoft.com/office/drawing/2010/main"/>
            </a:ext>
          </a:extLst>
        </p:spPr>
      </p:pic>
      <p:pic>
        <p:nvPicPr>
          <p:cNvPr id="186" name="Picture 185" descr="A picture containing text, clipart&#10;&#10;Description automatically generated">
            <a:extLst>
              <a:ext uri="{FF2B5EF4-FFF2-40B4-BE49-F238E27FC236}">
                <a16:creationId xmlns="" xmlns:a16="http://schemas.microsoft.com/office/drawing/2014/main" id="{966CB522-29BB-439A-06D2-FBD0D6DAC0EC}"/>
              </a:ext>
            </a:extLst>
          </p:cNvPr>
          <p:cNvPicPr>
            <a:picLocks noChangeAspect="1"/>
          </p:cNvPicPr>
          <p:nvPr/>
        </p:nvPicPr>
        <p:blipFill rotWithShape="1">
          <a:blip r:embed="rId3"/>
          <a:srcRect l="13914" t="3700" r="7984" b="8902"/>
          <a:stretch/>
        </p:blipFill>
        <p:spPr bwMode="auto">
          <a:xfrm>
            <a:off x="0" y="48200"/>
            <a:ext cx="970961" cy="438689"/>
          </a:xfrm>
          <a:prstGeom prst="rect">
            <a:avLst/>
          </a:prstGeom>
          <a:ln>
            <a:noFill/>
          </a:ln>
          <a:extLst>
            <a:ext uri="{53640926-AAD7-44D8-BBD7-CCE9431645EC}">
              <a14:shadowObscured xmlns:a14="http://schemas.microsoft.com/office/drawing/2010/main"/>
            </a:ext>
          </a:extLst>
        </p:spPr>
      </p:pic>
      <p:cxnSp>
        <p:nvCxnSpPr>
          <p:cNvPr id="190" name="Curved Connector 17">
            <a:extLst>
              <a:ext uri="{FF2B5EF4-FFF2-40B4-BE49-F238E27FC236}">
                <a16:creationId xmlns="" xmlns:a16="http://schemas.microsoft.com/office/drawing/2014/main" id="{F32E0987-212C-3F02-7C2C-6F1D912C4930}"/>
              </a:ext>
            </a:extLst>
          </p:cNvPr>
          <p:cNvCxnSpPr>
            <a:cxnSpLocks/>
            <a:stCxn id="6" idx="0"/>
            <a:endCxn id="10" idx="4"/>
          </p:cNvCxnSpPr>
          <p:nvPr/>
        </p:nvCxnSpPr>
        <p:spPr>
          <a:xfrm rot="16200000" flipV="1">
            <a:off x="4788960" y="5388245"/>
            <a:ext cx="715832" cy="57157"/>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00" name="Curved Connector 28">
            <a:extLst>
              <a:ext uri="{FF2B5EF4-FFF2-40B4-BE49-F238E27FC236}">
                <a16:creationId xmlns="" xmlns:a16="http://schemas.microsoft.com/office/drawing/2014/main" id="{06AADAD1-7DBB-463A-2794-A4C664D8183A}"/>
              </a:ext>
            </a:extLst>
          </p:cNvPr>
          <p:cNvCxnSpPr>
            <a:cxnSpLocks/>
          </p:cNvCxnSpPr>
          <p:nvPr/>
        </p:nvCxnSpPr>
        <p:spPr>
          <a:xfrm flipV="1">
            <a:off x="2581811" y="5986944"/>
            <a:ext cx="312306" cy="153912"/>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202" name="Curved Connector 28">
            <a:extLst>
              <a:ext uri="{FF2B5EF4-FFF2-40B4-BE49-F238E27FC236}">
                <a16:creationId xmlns="" xmlns:a16="http://schemas.microsoft.com/office/drawing/2014/main" id="{6023A8D9-F50C-1220-E082-98AF4F3C3AE1}"/>
              </a:ext>
            </a:extLst>
          </p:cNvPr>
          <p:cNvCxnSpPr>
            <a:cxnSpLocks/>
            <a:stCxn id="24" idx="0"/>
          </p:cNvCxnSpPr>
          <p:nvPr/>
        </p:nvCxnSpPr>
        <p:spPr>
          <a:xfrm rot="5400000" flipH="1" flipV="1">
            <a:off x="1890155" y="3877287"/>
            <a:ext cx="841429" cy="460468"/>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
        <p:nvSpPr>
          <p:cNvPr id="45" name="Oval 44">
            <a:extLst>
              <a:ext uri="{FF2B5EF4-FFF2-40B4-BE49-F238E27FC236}">
                <a16:creationId xmlns="" xmlns:a16="http://schemas.microsoft.com/office/drawing/2014/main" id="{1380C4E9-954D-267D-74F8-5D50B9663603}"/>
              </a:ext>
            </a:extLst>
          </p:cNvPr>
          <p:cNvSpPr>
            <a:spLocks noChangeAspect="1"/>
          </p:cNvSpPr>
          <p:nvPr/>
        </p:nvSpPr>
        <p:spPr>
          <a:xfrm>
            <a:off x="1713981" y="1812171"/>
            <a:ext cx="1267654" cy="427601"/>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Transform Public Service</a:t>
            </a:r>
          </a:p>
        </p:txBody>
      </p:sp>
      <p:sp>
        <p:nvSpPr>
          <p:cNvPr id="48" name="Oval 47">
            <a:extLst>
              <a:ext uri="{FF2B5EF4-FFF2-40B4-BE49-F238E27FC236}">
                <a16:creationId xmlns="" xmlns:a16="http://schemas.microsoft.com/office/drawing/2014/main" id="{1BE35753-9770-72C7-B59A-10557C634677}"/>
              </a:ext>
            </a:extLst>
          </p:cNvPr>
          <p:cNvSpPr>
            <a:spLocks noChangeAspect="1"/>
          </p:cNvSpPr>
          <p:nvPr/>
        </p:nvSpPr>
        <p:spPr>
          <a:xfrm>
            <a:off x="2610691" y="2313103"/>
            <a:ext cx="1202734" cy="506156"/>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rPr>
              <a:t>Strengthen governance capacity</a:t>
            </a:r>
            <a:endParaRPr kumimoji="0" lang="en-GB" sz="9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Open Sans" panose="020B0606030504020204" pitchFamily="34" charset="0"/>
              <a:cs typeface="Open Sans" panose="020B0606030504020204" pitchFamily="34" charset="0"/>
            </a:endParaRPr>
          </a:p>
        </p:txBody>
      </p:sp>
      <p:cxnSp>
        <p:nvCxnSpPr>
          <p:cNvPr id="59" name="Curved Connector 21">
            <a:extLst>
              <a:ext uri="{FF2B5EF4-FFF2-40B4-BE49-F238E27FC236}">
                <a16:creationId xmlns="" xmlns:a16="http://schemas.microsoft.com/office/drawing/2014/main" id="{DF1D10C7-1254-0AF1-CC1B-9079E2F88C17}"/>
              </a:ext>
            </a:extLst>
          </p:cNvPr>
          <p:cNvCxnSpPr>
            <a:cxnSpLocks/>
          </p:cNvCxnSpPr>
          <p:nvPr/>
        </p:nvCxnSpPr>
        <p:spPr>
          <a:xfrm rot="16200000" flipV="1">
            <a:off x="4461830" y="2804784"/>
            <a:ext cx="796622" cy="100610"/>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cxnSp>
        <p:nvCxnSpPr>
          <p:cNvPr id="60" name="Curved Connector 21">
            <a:extLst>
              <a:ext uri="{FF2B5EF4-FFF2-40B4-BE49-F238E27FC236}">
                <a16:creationId xmlns="" xmlns:a16="http://schemas.microsoft.com/office/drawing/2014/main" id="{FD1B4EB6-B2D1-F9D2-F302-6F5B92E9E7F2}"/>
              </a:ext>
            </a:extLst>
          </p:cNvPr>
          <p:cNvCxnSpPr>
            <a:cxnSpLocks/>
          </p:cNvCxnSpPr>
          <p:nvPr/>
        </p:nvCxnSpPr>
        <p:spPr>
          <a:xfrm rot="10800000">
            <a:off x="3553024" y="2819260"/>
            <a:ext cx="914757" cy="502465"/>
          </a:xfrm>
          <a:prstGeom prst="curvedConnector3">
            <a:avLst>
              <a:gd name="adj1" fmla="val 50000"/>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2166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8EC2E-6665-484A-9F4E-A56994096DB8}"/>
              </a:ext>
            </a:extLst>
          </p:cNvPr>
          <p:cNvSpPr>
            <a:spLocks noGrp="1"/>
          </p:cNvSpPr>
          <p:nvPr>
            <p:ph type="title"/>
          </p:nvPr>
        </p:nvSpPr>
        <p:spPr>
          <a:xfrm>
            <a:off x="1941922" y="48200"/>
            <a:ext cx="7555518" cy="580335"/>
          </a:xfrm>
        </p:spPr>
        <p:txBody>
          <a:bodyPr>
            <a:noAutofit/>
          </a:bodyPr>
          <a:lstStyle/>
          <a:p>
            <a:pPr algn="ctr"/>
            <a:r>
              <a:rPr lang="en-GB" sz="2400" b="1" dirty="0"/>
              <a:t>Ministry of Local Government Integrated Strategy Map</a:t>
            </a:r>
          </a:p>
        </p:txBody>
      </p:sp>
      <p:graphicFrame>
        <p:nvGraphicFramePr>
          <p:cNvPr id="3" name="Table 2">
            <a:extLst>
              <a:ext uri="{FF2B5EF4-FFF2-40B4-BE49-F238E27FC236}">
                <a16:creationId xmlns="" xmlns:a16="http://schemas.microsoft.com/office/drawing/2014/main" id="{F335E997-81C5-2A45-870F-73C559BA603D}"/>
              </a:ext>
            </a:extLst>
          </p:cNvPr>
          <p:cNvGraphicFramePr>
            <a:graphicFrameLocks noGrp="1"/>
          </p:cNvGraphicFramePr>
          <p:nvPr/>
        </p:nvGraphicFramePr>
        <p:xfrm>
          <a:off x="0" y="1847655"/>
          <a:ext cx="12192000" cy="4973535"/>
        </p:xfrm>
        <a:graphic>
          <a:graphicData uri="http://schemas.openxmlformats.org/drawingml/2006/table">
            <a:tbl>
              <a:tblPr firstRow="1" bandRow="1"/>
              <a:tblGrid>
                <a:gridCol w="1040898">
                  <a:extLst>
                    <a:ext uri="{9D8B030D-6E8A-4147-A177-3AD203B41FA5}">
                      <a16:colId xmlns="" xmlns:a16="http://schemas.microsoft.com/office/drawing/2014/main" val="20000"/>
                    </a:ext>
                  </a:extLst>
                </a:gridCol>
                <a:gridCol w="4492155">
                  <a:extLst>
                    <a:ext uri="{9D8B030D-6E8A-4147-A177-3AD203B41FA5}">
                      <a16:colId xmlns="" xmlns:a16="http://schemas.microsoft.com/office/drawing/2014/main" val="1015605054"/>
                    </a:ext>
                  </a:extLst>
                </a:gridCol>
                <a:gridCol w="3433665">
                  <a:extLst>
                    <a:ext uri="{9D8B030D-6E8A-4147-A177-3AD203B41FA5}">
                      <a16:colId xmlns="" xmlns:a16="http://schemas.microsoft.com/office/drawing/2014/main" val="20001"/>
                    </a:ext>
                  </a:extLst>
                </a:gridCol>
                <a:gridCol w="651415">
                  <a:extLst>
                    <a:ext uri="{9D8B030D-6E8A-4147-A177-3AD203B41FA5}">
                      <a16:colId xmlns="" xmlns:a16="http://schemas.microsoft.com/office/drawing/2014/main" val="20002"/>
                    </a:ext>
                  </a:extLst>
                </a:gridCol>
                <a:gridCol w="2573867">
                  <a:extLst>
                    <a:ext uri="{9D8B030D-6E8A-4147-A177-3AD203B41FA5}">
                      <a16:colId xmlns="" xmlns:a16="http://schemas.microsoft.com/office/drawing/2014/main" val="20003"/>
                    </a:ext>
                  </a:extLst>
                </a:gridCol>
              </a:tblGrid>
              <a:tr h="19220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000" b="1" i="0" dirty="0">
                          <a:solidFill>
                            <a:schemeClr val="tx1"/>
                          </a:solidFill>
                          <a:latin typeface="Myriad Pro" panose="020B0503030403020204" pitchFamily="34" charset="0"/>
                        </a:rPr>
                        <a:t>Perspectives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p>
                      <a:pPr algn="l"/>
                      <a:r>
                        <a:rPr lang="en-GB" sz="1000" b="1" i="0" dirty="0">
                          <a:solidFill>
                            <a:schemeClr val="tx1"/>
                          </a:solidFill>
                          <a:latin typeface="Myriad Pro" panose="020B0503030403020204" pitchFamily="34" charset="0"/>
                        </a:rPr>
                        <a:t>Strategic Objectives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dirty="0">
                          <a:solidFill>
                            <a:schemeClr val="tx1"/>
                          </a:solidFill>
                          <a:latin typeface="Myriad Pro" panose="020B0503030403020204" pitchFamily="34" charset="0"/>
                        </a:rPr>
                        <a:t>Key Performance Indicators (KPIs)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l" defTabSz="914400" rtl="0" eaLnBrk="1" latinLnBrk="0" hangingPunct="1">
                        <a:buFont typeface="Arial" panose="020B0604020202020204" pitchFamily="34" charset="0"/>
                        <a:buNone/>
                      </a:pPr>
                      <a:r>
                        <a:rPr lang="en-GB" sz="1000" b="1" i="0" kern="1200" dirty="0">
                          <a:solidFill>
                            <a:schemeClr val="tx1"/>
                          </a:solidFill>
                          <a:latin typeface="Myriad Pro" panose="020B0503030403020204" pitchFamily="34" charset="0"/>
                          <a:ea typeface="+mn-ea"/>
                          <a:cs typeface="+mn-cs"/>
                        </a:rPr>
                        <a:t>Targets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kern="1200" dirty="0">
                          <a:solidFill>
                            <a:schemeClr val="tx1"/>
                          </a:solidFill>
                          <a:latin typeface="Myriad Pro" panose="020B0503030403020204" pitchFamily="34" charset="0"/>
                          <a:ea typeface="+mn-ea"/>
                          <a:cs typeface="+mn-cs"/>
                        </a:rPr>
                        <a:t>Projects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extLst>
                  <a:ext uri="{0D108BD9-81ED-4DB2-BD59-A6C34878D82A}">
                    <a16:rowId xmlns="" xmlns:a16="http://schemas.microsoft.com/office/drawing/2014/main" val="16392543"/>
                  </a:ext>
                </a:extLst>
              </a:tr>
              <a:tr h="178262">
                <a:tc rowSpan="6">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000" b="0" i="0" dirty="0">
                        <a:solidFill>
                          <a:schemeClr val="tx1"/>
                        </a:solidFill>
                        <a:latin typeface="Myriad Pro" panose="020B0503030403020204" pitchFamily="34" charset="0"/>
                      </a:endParaRPr>
                    </a:p>
                    <a:p>
                      <a:endParaRPr lang="en-GB" sz="1000" b="0" i="0" dirty="0">
                        <a:solidFill>
                          <a:schemeClr val="tx1"/>
                        </a:solidFill>
                        <a:latin typeface="Myriad Pro" panose="020B0503030403020204" pitchFamily="34" charset="0"/>
                      </a:endParaRPr>
                    </a:p>
                    <a:p>
                      <a:endParaRPr lang="en-GB" sz="1000" b="0" i="0" dirty="0">
                        <a:solidFill>
                          <a:schemeClr val="tx1"/>
                        </a:solidFill>
                        <a:latin typeface="Myriad Pro" panose="020B0503030403020204" pitchFamily="34" charset="0"/>
                      </a:endParaRPr>
                    </a:p>
                    <a:p>
                      <a:endParaRPr lang="en-GB" sz="1000" b="0" i="0" dirty="0">
                        <a:solidFill>
                          <a:schemeClr val="tx1"/>
                        </a:solidFill>
                        <a:latin typeface="Myriad Pro" panose="020B0503030403020204" pitchFamily="34" charset="0"/>
                      </a:endParaRPr>
                    </a:p>
                    <a:p>
                      <a:endParaRPr lang="en-GB" sz="1000" b="0" i="0" dirty="0">
                        <a:solidFill>
                          <a:schemeClr val="tx1"/>
                        </a:solidFill>
                        <a:latin typeface="Myriad Pro" panose="020B0503030403020204" pitchFamily="34" charset="0"/>
                      </a:endParaRPr>
                    </a:p>
                    <a:p>
                      <a:r>
                        <a:rPr lang="en-GB" sz="1000" b="0" i="0" dirty="0">
                          <a:solidFill>
                            <a:schemeClr val="tx1"/>
                          </a:solidFill>
                          <a:latin typeface="Myriad Pro" panose="020B0503030403020204" pitchFamily="34" charset="0"/>
                        </a:rPr>
                        <a:t>Stakeholders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GB" dirty="0"/>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Poverty Rates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15.5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1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Implement NDPIII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Develop and implement Financial Management Improvement programme</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Develop and Implement MoLG Resources Mobilization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Implement Partnership Collaboration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Internal-Support Service Turnaround Improvement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Implement MoLG Digital Transformation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Develop and Implement Employee Productivity Improvement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Develop Employee Motivation Improvement Programmes</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Develop the MoLG Competency Improvement Framework</a:t>
                      </a:r>
                    </a:p>
                    <a:p>
                      <a:pPr marL="342900" lvl="0" indent="-342900" algn="just">
                        <a:buFont typeface="Symbol" panose="05050102010706020507" pitchFamily="18" charset="2"/>
                        <a:buChar char=""/>
                      </a:pPr>
                      <a:r>
                        <a:rPr lang="en-GB" sz="1100" dirty="0">
                          <a:effectLst/>
                          <a:latin typeface="Book Antiqua" panose="02040602050305030304" pitchFamily="18" charset="0"/>
                          <a:ea typeface="Calibri" panose="020F0502020204030204" pitchFamily="34" charset="0"/>
                          <a:cs typeface="Times New Roman" panose="02020603050405020304" pitchFamily="18" charset="0"/>
                        </a:rPr>
                        <a:t>Implement Culture Change Improvement programmes</a:t>
                      </a:r>
                    </a:p>
                    <a:p>
                      <a:pPr marL="0" indent="0">
                        <a:lnSpc>
                          <a:spcPct val="150000"/>
                        </a:lnSpc>
                        <a:buFont typeface="Arial" panose="020B0604020202020204" pitchFamily="34" charset="0"/>
                        <a:buNone/>
                      </a:pPr>
                      <a:endParaRPr lang="en-GB" sz="800" b="0" i="0" kern="1200" dirty="0">
                        <a:solidFill>
                          <a:schemeClr val="bg2">
                            <a:lumMod val="10000"/>
                          </a:schemeClr>
                        </a:solidFill>
                        <a:latin typeface="Myriad Pro" panose="020B0503030403020204" pitchFamily="34" charset="0"/>
                        <a:ea typeface="+mn-ea"/>
                        <a:cs typeface="+mn-cs"/>
                      </a:endParaRP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347628">
                <a:tc vMerge="1">
                  <a:txBody>
                    <a:bodyPr/>
                    <a:lstStyle/>
                    <a:p>
                      <a:endParaRPr lang="en-GB"/>
                    </a:p>
                  </a:txBody>
                  <a:tcPr/>
                </a:tc>
                <a:tc vMerge="1">
                  <a:txBody>
                    <a:bodyPr/>
                    <a:lstStyle/>
                    <a:p>
                      <a:endParaRPr lang="en-GB"/>
                    </a:p>
                  </a:txBody>
                  <a:tcPr/>
                </a:tc>
                <a:tc>
                  <a:txBody>
                    <a:bodyPr/>
                    <a:lstStyle/>
                    <a:p>
                      <a:pPr algn="just"/>
                      <a:r>
                        <a:rPr lang="en-GB" sz="1100">
                          <a:effectLst/>
                          <a:latin typeface="Book Antiqua" panose="02040602050305030304" pitchFamily="18" charset="0"/>
                          <a:ea typeface="Calibri" panose="020F0502020204030204" pitchFamily="34" charset="0"/>
                          <a:cs typeface="Times New Roman" panose="02020603050405020304" pitchFamily="18" charset="0"/>
                        </a:rPr>
                        <a:t>Unemployment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15.4</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755488501"/>
                  </a:ext>
                </a:extLst>
              </a:tr>
              <a:tr h="347628">
                <a:tc vMerge="1">
                  <a:txBody>
                    <a:bodyPr/>
                    <a:lstStyle/>
                    <a:p>
                      <a:endParaRPr lang="en-GB"/>
                    </a:p>
                  </a:txBody>
                  <a:tcPr/>
                </a:tc>
                <a:tc vMerge="1">
                  <a:txBody>
                    <a:bodyPr/>
                    <a:lstStyle/>
                    <a:p>
                      <a:endParaRPr lang="en-GB"/>
                    </a:p>
                  </a:txBody>
                  <a:tcPr/>
                </a:tc>
                <a:tc>
                  <a:txBody>
                    <a:bodyPr/>
                    <a:lstStyle/>
                    <a:p>
                      <a:pPr marL="0" indent="0">
                        <a:buFont typeface="Arial" panose="020B0604020202020204" pitchFamily="34" charset="0"/>
                        <a:buNone/>
                      </a:pPr>
                      <a:r>
                        <a:rPr lang="en-GB" sz="1100" b="0" i="0" dirty="0">
                          <a:solidFill>
                            <a:schemeClr val="bg2">
                              <a:lumMod val="10000"/>
                            </a:schemeClr>
                          </a:solidFill>
                          <a:latin typeface="Book Antiqua" panose="02040602050305030304" pitchFamily="18" charset="0"/>
                        </a:rPr>
                        <a:t>Increase in Local Revenue Generated  (%)</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914400" rtl="0" eaLnBrk="1" latinLnBrk="0" hangingPunct="1">
                        <a:buFont typeface="Arial" panose="020B0604020202020204" pitchFamily="34" charset="0"/>
                        <a:buNone/>
                      </a:pPr>
                      <a:r>
                        <a:rPr lang="en-GB" sz="900" b="0" i="0" kern="1200" dirty="0">
                          <a:solidFill>
                            <a:schemeClr val="bg2">
                              <a:lumMod val="10000"/>
                            </a:schemeClr>
                          </a:solidFill>
                          <a:latin typeface="Book Antiqua" panose="02040602050305030304" pitchFamily="18" charset="0"/>
                          <a:ea typeface="+mn-ea"/>
                          <a:cs typeface="+mn-cs"/>
                        </a:rPr>
                        <a:t>22</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3023669440"/>
                  </a:ext>
                </a:extLst>
              </a:tr>
              <a:tr h="209594">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Participant Satisfaction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 70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2082694277"/>
                  </a:ext>
                </a:extLst>
              </a:tr>
              <a:tr h="156248">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Stakeholder Satisfaction Index</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&gt;70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2231389582"/>
                  </a:ext>
                </a:extLst>
              </a:tr>
              <a:tr h="626937">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Successfully implemented NDPIII programmes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80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4188436151"/>
                  </a:ext>
                </a:extLst>
              </a:tr>
              <a:tr h="290593">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0" i="0" kern="1200" dirty="0">
                        <a:solidFill>
                          <a:schemeClr val="tx1"/>
                        </a:solidFill>
                        <a:latin typeface="Myriad Pro" panose="020B0503030403020204" pitchFamily="34" charset="0"/>
                        <a:ea typeface="+mn-ea"/>
                        <a:cs typeface="+mn-cs"/>
                      </a:endParaRPr>
                    </a:p>
                    <a:p>
                      <a:pPr marL="0" algn="l" defTabSz="914400" rtl="0" eaLnBrk="1" latinLnBrk="0" hangingPunct="1"/>
                      <a:r>
                        <a:rPr lang="en-GB" sz="1000" b="0" i="0" kern="1200" dirty="0">
                          <a:solidFill>
                            <a:schemeClr val="tx1"/>
                          </a:solidFill>
                          <a:latin typeface="Myriad Pro" panose="020B0503030403020204" pitchFamily="34" charset="0"/>
                          <a:ea typeface="+mn-ea"/>
                          <a:cs typeface="+mn-cs"/>
                        </a:rPr>
                        <a:t>Financial Stewardship</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GB"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defTabSz="914400" rtl="0" eaLnBrk="1" latinLnBrk="0" hangingPunct="1">
                        <a:buFont typeface="Arial" panose="020B0604020202020204" pitchFamily="34" charset="0"/>
                        <a:buNone/>
                      </a:pPr>
                      <a:r>
                        <a:rPr lang="en-GB" sz="1100" b="0" i="0" kern="1200" baseline="0" dirty="0">
                          <a:solidFill>
                            <a:schemeClr val="tx1"/>
                          </a:solidFill>
                          <a:latin typeface="Book Antiqua" panose="02040602050305030304" pitchFamily="18" charset="0"/>
                          <a:ea typeface="+mn-ea"/>
                          <a:cs typeface="+mn-cs"/>
                        </a:rPr>
                        <a:t>Absorption Rate</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defTabSz="914400" rtl="0" eaLnBrk="1" latinLnBrk="0" hangingPunct="1">
                        <a:buFont typeface="Arial" panose="020B0604020202020204" pitchFamily="34" charset="0"/>
                        <a:buNone/>
                      </a:pPr>
                      <a:r>
                        <a:rPr lang="en-GB" sz="900" b="0" i="0" kern="1200" dirty="0">
                          <a:solidFill>
                            <a:schemeClr val="tx1"/>
                          </a:solidFill>
                          <a:latin typeface="Book Antiqua" panose="02040602050305030304" pitchFamily="18" charset="0"/>
                          <a:ea typeface="+mn-ea"/>
                          <a:cs typeface="+mn-cs"/>
                        </a:rPr>
                        <a:t>100</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72000" indent="-72000">
                        <a:buFont typeface="Arial" panose="020B0604020202020204" pitchFamily="34" charset="0"/>
                        <a:buChar char="•"/>
                      </a:pPr>
                      <a:endParaRPr lang="en-GB" sz="800" b="0" i="0" kern="1200" dirty="0">
                        <a:solidFill>
                          <a:schemeClr val="bg2">
                            <a:lumMod val="10000"/>
                          </a:schemeClr>
                        </a:solidFill>
                        <a:latin typeface="Myriad Pro" panose="020B050303040302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90594">
                <a:tc vMerge="1">
                  <a:txBody>
                    <a:bodyPr/>
                    <a:lstStyle/>
                    <a:p>
                      <a:endParaRPr lang="en-GB"/>
                    </a:p>
                  </a:txBody>
                  <a:tcPr/>
                </a:tc>
                <a:tc vMerge="1">
                  <a:txBody>
                    <a:bodyPr/>
                    <a:lstStyle/>
                    <a:p>
                      <a:endParaRPr lang="en-GB"/>
                    </a:p>
                  </a:txBody>
                  <a:tcPr/>
                </a:tc>
                <a:tc>
                  <a:txBody>
                    <a:bodyPr/>
                    <a:lstStyle/>
                    <a:p>
                      <a:pPr algn="l"/>
                      <a:r>
                        <a:rPr lang="en-GB" sz="11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Funds contributed by Partners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40</a:t>
                      </a:r>
                      <a:endParaRPr lang="en-GB" sz="900"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3493314455"/>
                  </a:ext>
                </a:extLst>
              </a:tr>
              <a:tr h="290593">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Increase in budgetary allocation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40%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2598461573"/>
                  </a:ext>
                </a:extLst>
              </a:tr>
              <a:tr h="435891">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0" i="0" kern="1200" dirty="0">
                        <a:solidFill>
                          <a:schemeClr val="tx1"/>
                        </a:solidFill>
                        <a:latin typeface="Myriad Pro" panose="020B0503030403020204" pitchFamily="34" charset="0"/>
                        <a:ea typeface="+mn-ea"/>
                        <a:cs typeface="+mn-cs"/>
                      </a:endParaRPr>
                    </a:p>
                    <a:p>
                      <a:pPr marL="0" algn="l" defTabSz="914400" rtl="0" eaLnBrk="1" latinLnBrk="0" hangingPunct="1"/>
                      <a:r>
                        <a:rPr lang="en-GB" sz="1000" b="0" i="0" kern="1200" dirty="0">
                          <a:solidFill>
                            <a:schemeClr val="tx1"/>
                          </a:solidFill>
                          <a:latin typeface="Myriad Pro" panose="020B0503030403020204" pitchFamily="34" charset="0"/>
                          <a:ea typeface="+mn-ea"/>
                          <a:cs typeface="+mn-cs"/>
                        </a:rPr>
                        <a:t>Internal</a:t>
                      </a:r>
                      <a:br>
                        <a:rPr lang="en-GB" sz="1000" b="0" i="0" kern="1200" dirty="0">
                          <a:solidFill>
                            <a:schemeClr val="tx1"/>
                          </a:solidFill>
                          <a:latin typeface="Myriad Pro" panose="020B0503030403020204" pitchFamily="34" charset="0"/>
                          <a:ea typeface="+mn-ea"/>
                          <a:cs typeface="+mn-cs"/>
                        </a:rPr>
                      </a:br>
                      <a:r>
                        <a:rPr lang="en-GB" sz="1000" b="0" i="0" kern="1200" dirty="0">
                          <a:solidFill>
                            <a:schemeClr val="tx1"/>
                          </a:solidFill>
                          <a:latin typeface="Myriad Pro" panose="020B0503030403020204" pitchFamily="34" charset="0"/>
                          <a:ea typeface="+mn-ea"/>
                          <a:cs typeface="+mn-cs"/>
                        </a:rPr>
                        <a:t>Processes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endParaRPr lang="en-GB"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Processes exceeding turnaround timeliness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72000" indent="-72000">
                        <a:buFont typeface="Arial" panose="020B0604020202020204" pitchFamily="34" charset="0"/>
                        <a:buChar char="•"/>
                      </a:pPr>
                      <a:endParaRPr lang="en-GB" sz="800" b="0" i="0" kern="1200" baseline="0" dirty="0">
                        <a:solidFill>
                          <a:schemeClr val="bg2">
                            <a:lumMod val="10000"/>
                          </a:schemeClr>
                        </a:solidFill>
                        <a:latin typeface="Myriad Pro" panose="020B050303040302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2"/>
                  </a:ext>
                </a:extLst>
              </a:tr>
              <a:tr h="435891">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Government services online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&gt;80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3908448856"/>
                  </a:ext>
                </a:extLst>
              </a:tr>
              <a:tr h="290593">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0" i="0" kern="1200" dirty="0">
                        <a:solidFill>
                          <a:schemeClr val="tx1"/>
                        </a:solidFill>
                        <a:latin typeface="Myriad Pro" panose="020B0503030403020204" pitchFamily="34" charset="0"/>
                        <a:ea typeface="+mn-ea"/>
                        <a:cs typeface="+mn-cs"/>
                      </a:endParaRPr>
                    </a:p>
                    <a:p>
                      <a:pPr marL="0" algn="l" defTabSz="914400" rtl="0" eaLnBrk="1" latinLnBrk="0" hangingPunct="1"/>
                      <a:r>
                        <a:rPr lang="en-GB" sz="1000" b="0" i="0" kern="1200" dirty="0">
                          <a:solidFill>
                            <a:schemeClr val="tx1"/>
                          </a:solidFill>
                          <a:latin typeface="Myriad Pro" panose="020B0503030403020204" pitchFamily="34" charset="0"/>
                          <a:ea typeface="+mn-ea"/>
                          <a:cs typeface="+mn-cs"/>
                        </a:rPr>
                        <a:t>Organisational</a:t>
                      </a:r>
                      <a:br>
                        <a:rPr lang="en-GB" sz="1000" b="0" i="0" kern="1200" dirty="0">
                          <a:solidFill>
                            <a:schemeClr val="tx1"/>
                          </a:solidFill>
                          <a:latin typeface="Myriad Pro" panose="020B0503030403020204" pitchFamily="34" charset="0"/>
                          <a:ea typeface="+mn-ea"/>
                          <a:cs typeface="+mn-cs"/>
                        </a:rPr>
                      </a:br>
                      <a:r>
                        <a:rPr lang="en-GB" sz="1000" b="0" i="0" kern="1200" dirty="0">
                          <a:solidFill>
                            <a:schemeClr val="tx1"/>
                          </a:solidFill>
                          <a:latin typeface="Myriad Pro" panose="020B0503030403020204" pitchFamily="34" charset="0"/>
                          <a:ea typeface="+mn-ea"/>
                          <a:cs typeface="+mn-cs"/>
                        </a:rPr>
                        <a:t>Capacity</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3">
                  <a:txBody>
                    <a:bodyPr/>
                    <a:lstStyle/>
                    <a:p>
                      <a:endParaRPr lang="en-GB"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r>
                        <a:rPr lang="en-GB" sz="1100">
                          <a:effectLst/>
                          <a:latin typeface="Book Antiqua" panose="02040602050305030304" pitchFamily="18" charset="0"/>
                          <a:ea typeface="Calibri" panose="020F0502020204030204" pitchFamily="34" charset="0"/>
                          <a:cs typeface="Times New Roman" panose="02020603050405020304" pitchFamily="18" charset="0"/>
                        </a:rPr>
                        <a:t>Employee Productivity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72000" indent="-72000">
                        <a:buFont typeface="Arial" panose="020B0604020202020204" pitchFamily="34" charset="0"/>
                        <a:buChar char="•"/>
                      </a:pPr>
                      <a:endParaRPr lang="en-GB" sz="800" b="0" i="0" kern="1200" dirty="0">
                        <a:solidFill>
                          <a:schemeClr val="bg2">
                            <a:lumMod val="10000"/>
                          </a:schemeClr>
                        </a:solidFill>
                        <a:latin typeface="Myriad Pro" panose="020B050303040302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90594">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Competence coverage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&gt;80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121476890"/>
                  </a:ext>
                </a:extLst>
              </a:tr>
              <a:tr h="290593">
                <a:tc vMerge="1">
                  <a:txBody>
                    <a:bodyPr/>
                    <a:lstStyle/>
                    <a:p>
                      <a:endParaRPr lang="en-GB"/>
                    </a:p>
                  </a:txBody>
                  <a:tcPr/>
                </a:tc>
                <a:tc vMerge="1">
                  <a:txBody>
                    <a:bodyPr/>
                    <a:lstStyle/>
                    <a:p>
                      <a:endParaRPr lang="en-GB"/>
                    </a:p>
                  </a:txBody>
                  <a:tcPr/>
                </a:tc>
                <a:tc>
                  <a:txBody>
                    <a:bodyPr/>
                    <a:lstStyle/>
                    <a:p>
                      <a:pPr algn="just"/>
                      <a:r>
                        <a:rPr lang="en-GB" sz="1100" dirty="0">
                          <a:effectLst/>
                          <a:latin typeface="Book Antiqua" panose="02040602050305030304" pitchFamily="18" charset="0"/>
                          <a:ea typeface="Calibri" panose="020F0502020204030204" pitchFamily="34" charset="0"/>
                          <a:cs typeface="Times New Roman" panose="02020603050405020304" pitchFamily="18" charset="0"/>
                        </a:rPr>
                        <a:t>Implemented culture change initiatives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900" dirty="0">
                          <a:effectLst/>
                          <a:latin typeface="Book Antiqua" panose="02040602050305030304" pitchFamily="18" charset="0"/>
                          <a:ea typeface="Calibri" panose="020F0502020204030204" pitchFamily="34" charset="0"/>
                          <a:cs typeface="Times New Roman" panose="02020603050405020304" pitchFamily="18" charset="0"/>
                        </a:rPr>
                        <a:t>&gt; 75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GB"/>
                    </a:p>
                  </a:txBody>
                  <a:tcPr/>
                </a:tc>
                <a:extLst>
                  <a:ext uri="{0D108BD9-81ED-4DB2-BD59-A6C34878D82A}">
                    <a16:rowId xmlns="" xmlns:a16="http://schemas.microsoft.com/office/drawing/2014/main" val="2821814781"/>
                  </a:ext>
                </a:extLst>
              </a:tr>
              <a:tr h="288303">
                <a:tc grid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b="1" i="0" dirty="0">
                          <a:solidFill>
                            <a:schemeClr val="tx1">
                              <a:lumMod val="75000"/>
                              <a:lumOff val="25000"/>
                            </a:schemeClr>
                          </a:solidFill>
                          <a:latin typeface="Myriad Pro" panose="020B0503030403020204" pitchFamily="34" charset="0"/>
                        </a:rPr>
                        <a:t>PRITE our values that will guide our actions and behaviours. Professionalism,  Responsiveness, Integrity, Teamwork,  and Equity</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hMerge="1">
                  <a:txBody>
                    <a:bodyPr/>
                    <a:lstStyle/>
                    <a:p>
                      <a:endParaRPr lang="en-GB"/>
                    </a:p>
                  </a:txBody>
                  <a:tcPr/>
                </a:tc>
                <a:tc hMerge="1">
                  <a:txBody>
                    <a:bodyPr/>
                    <a:lstStyle/>
                    <a:p>
                      <a:endParaRPr lang="en-GB" sz="1050" dirty="0"/>
                    </a:p>
                  </a:txBody>
                  <a:tcPr>
                    <a:lnL w="6350" cap="flat" cmpd="sng" algn="ctr">
                      <a:solidFill>
                        <a:sysClr val="window" lastClr="FFFFFF">
                          <a:lumMod val="75000"/>
                        </a:sys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bl>
          </a:graphicData>
        </a:graphic>
      </p:graphicFrame>
      <p:graphicFrame>
        <p:nvGraphicFramePr>
          <p:cNvPr id="4" name="Table 3">
            <a:extLst>
              <a:ext uri="{FF2B5EF4-FFF2-40B4-BE49-F238E27FC236}">
                <a16:creationId xmlns="" xmlns:a16="http://schemas.microsoft.com/office/drawing/2014/main" id="{9773FF70-F643-8D4D-9044-A7B9AE970E4A}"/>
              </a:ext>
            </a:extLst>
          </p:cNvPr>
          <p:cNvGraphicFramePr>
            <a:graphicFrameLocks noGrp="1"/>
          </p:cNvGraphicFramePr>
          <p:nvPr/>
        </p:nvGraphicFramePr>
        <p:xfrm>
          <a:off x="-1" y="682589"/>
          <a:ext cx="12191999" cy="1005066"/>
        </p:xfrm>
        <a:graphic>
          <a:graphicData uri="http://schemas.openxmlformats.org/drawingml/2006/table">
            <a:tbl>
              <a:tblPr firstRow="1" bandRow="1"/>
              <a:tblGrid>
                <a:gridCol w="1584809">
                  <a:extLst>
                    <a:ext uri="{9D8B030D-6E8A-4147-A177-3AD203B41FA5}">
                      <a16:colId xmlns="" xmlns:a16="http://schemas.microsoft.com/office/drawing/2014/main" val="1176598596"/>
                    </a:ext>
                  </a:extLst>
                </a:gridCol>
                <a:gridCol w="2479745">
                  <a:extLst>
                    <a:ext uri="{9D8B030D-6E8A-4147-A177-3AD203B41FA5}">
                      <a16:colId xmlns="" xmlns:a16="http://schemas.microsoft.com/office/drawing/2014/main" val="20000"/>
                    </a:ext>
                  </a:extLst>
                </a:gridCol>
                <a:gridCol w="2816567">
                  <a:extLst>
                    <a:ext uri="{9D8B030D-6E8A-4147-A177-3AD203B41FA5}">
                      <a16:colId xmlns="" xmlns:a16="http://schemas.microsoft.com/office/drawing/2014/main" val="20001"/>
                    </a:ext>
                  </a:extLst>
                </a:gridCol>
                <a:gridCol w="2461632">
                  <a:extLst>
                    <a:ext uri="{9D8B030D-6E8A-4147-A177-3AD203B41FA5}">
                      <a16:colId xmlns="" xmlns:a16="http://schemas.microsoft.com/office/drawing/2014/main" val="2645377824"/>
                    </a:ext>
                  </a:extLst>
                </a:gridCol>
                <a:gridCol w="2849246">
                  <a:extLst>
                    <a:ext uri="{9D8B030D-6E8A-4147-A177-3AD203B41FA5}">
                      <a16:colId xmlns="" xmlns:a16="http://schemas.microsoft.com/office/drawing/2014/main" val="20002"/>
                    </a:ext>
                  </a:extLst>
                </a:gridCol>
              </a:tblGrid>
              <a:tr h="212319">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000" b="1" i="0" dirty="0">
                          <a:solidFill>
                            <a:schemeClr val="tx1"/>
                          </a:solidFill>
                          <a:latin typeface="Myriad Pro" panose="020B0503030403020204" pitchFamily="34" charset="0"/>
                        </a:rPr>
                        <a:t>Vision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b="1" i="0" dirty="0">
                          <a:solidFill>
                            <a:schemeClr val="tx1"/>
                          </a:solidFill>
                          <a:latin typeface="Myriad Pro" panose="020B0503030403020204" pitchFamily="34" charset="0"/>
                        </a:rPr>
                        <a:t>Transformed Local Government systems that contribute to improved quality of life for Ugandans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21231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000" b="1" i="0" dirty="0">
                          <a:solidFill>
                            <a:schemeClr val="tx1"/>
                          </a:solidFill>
                          <a:latin typeface="Myriad Pro" panose="020B0503030403020204" pitchFamily="34" charset="0"/>
                        </a:rPr>
                        <a:t>Mission </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000" b="1" i="0" dirty="0">
                          <a:latin typeface="Myriad Pro" panose="020B0503030403020204" pitchFamily="34" charset="0"/>
                        </a:rPr>
                        <a:t>To provide exceptional coordination and support for transforming local governments to improve the welfare and livelihood of Ugandans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hMerge="1">
                  <a:txBody>
                    <a:bodyPr/>
                    <a:lstStyle/>
                    <a:p>
                      <a:endParaRPr lang="en-GB"/>
                    </a:p>
                  </a:txBody>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2185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000" b="1" i="0" dirty="0">
                          <a:solidFill>
                            <a:schemeClr val="tx1"/>
                          </a:solidFill>
                          <a:latin typeface="Myriad Pro" panose="020B0503030403020204" pitchFamily="34" charset="0"/>
                        </a:rPr>
                        <a:t>Strategic Theme</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000" b="1" i="1" dirty="0">
                          <a:solidFill>
                            <a:schemeClr val="tx1"/>
                          </a:solidFill>
                          <a:latin typeface="Myriad Pro" panose="020B0503030403020204" pitchFamily="34" charset="0"/>
                        </a:rPr>
                        <a:t>Public Service Transformation</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000" b="1" i="1" dirty="0">
                          <a:solidFill>
                            <a:schemeClr val="tx1"/>
                          </a:solidFill>
                          <a:latin typeface="Myriad Pro" panose="020B0503030403020204" pitchFamily="34" charset="0"/>
                        </a:rPr>
                        <a:t>Sustainable Resource Mobilization</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i="1" dirty="0">
                          <a:solidFill>
                            <a:schemeClr val="tx1"/>
                          </a:solidFill>
                          <a:latin typeface="Myriad Pro" panose="020B0503030403020204" pitchFamily="34" charset="0"/>
                        </a:rPr>
                        <a:t>Human Resources Excellence</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000" b="1" i="1" dirty="0">
                          <a:solidFill>
                            <a:schemeClr val="tx1"/>
                          </a:solidFill>
                          <a:latin typeface="Myriad Pro" panose="020B0503030403020204" pitchFamily="34" charset="0"/>
                        </a:rPr>
                        <a:t>Strategic Partnership</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27354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l">
                        <a:buFont typeface="+mj-lt"/>
                        <a:buNone/>
                      </a:pPr>
                      <a:r>
                        <a:rPr lang="en-GB" sz="1000" b="1" i="0" dirty="0">
                          <a:solidFill>
                            <a:schemeClr val="tx1"/>
                          </a:solidFill>
                          <a:latin typeface="Myriad Pro" panose="020B0503030403020204" pitchFamily="34" charset="0"/>
                        </a:rPr>
                        <a:t>Strategic Results</a:t>
                      </a:r>
                    </a:p>
                  </a:txBody>
                  <a:tcPr marL="144000" marR="90000" marT="46800" marB="4680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A4D32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b="1" i="0" dirty="0">
                          <a:latin typeface="Myriad Pro" panose="020B0503030403020204" pitchFamily="34" charset="0"/>
                        </a:rPr>
                        <a:t> Empowered Local Government</a:t>
                      </a:r>
                    </a:p>
                  </a:txBody>
                  <a:tcPr marL="144000" marR="90000" marT="46800" marB="4680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b="1" i="0" dirty="0">
                          <a:latin typeface="Myriad Pro" panose="020B0503030403020204" pitchFamily="34" charset="0"/>
                        </a:rPr>
                        <a:t> Self-Reliant</a:t>
                      </a:r>
                    </a:p>
                  </a:txBody>
                  <a:tcPr marL="144000" marR="90000" marT="46800" marB="4680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900" b="1" i="0" dirty="0">
                          <a:latin typeface="Myriad Pro" panose="020B0503030403020204" pitchFamily="34" charset="0"/>
                        </a:rPr>
                        <a:t>Engaged Employees</a:t>
                      </a:r>
                    </a:p>
                  </a:txBody>
                  <a:tcPr marL="144000" marR="90000" marT="46800" marB="4680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i="0" dirty="0">
                          <a:latin typeface="Myriad Pro" panose="020B0503030403020204" pitchFamily="34" charset="0"/>
                        </a:rPr>
                        <a:t>Enhanced Collaborations </a:t>
                      </a:r>
                    </a:p>
                  </a:txBody>
                  <a:tcPr marL="144000" marR="90000" marT="46800" marB="4680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3"/>
                  </a:ext>
                </a:extLst>
              </a:tr>
            </a:tbl>
          </a:graphicData>
        </a:graphic>
      </p:graphicFrame>
      <p:sp>
        <p:nvSpPr>
          <p:cNvPr id="5" name="Oval 4">
            <a:extLst>
              <a:ext uri="{FF2B5EF4-FFF2-40B4-BE49-F238E27FC236}">
                <a16:creationId xmlns="" xmlns:a16="http://schemas.microsoft.com/office/drawing/2014/main" id="{2C708E12-B4E4-684E-98E8-8EF0C75AAFE8}"/>
              </a:ext>
            </a:extLst>
          </p:cNvPr>
          <p:cNvSpPr/>
          <p:nvPr/>
        </p:nvSpPr>
        <p:spPr>
          <a:xfrm>
            <a:off x="1067695" y="3284932"/>
            <a:ext cx="1289561"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Local government financing</a:t>
            </a:r>
          </a:p>
        </p:txBody>
      </p:sp>
      <p:sp>
        <p:nvSpPr>
          <p:cNvPr id="6" name="Oval 5">
            <a:extLst>
              <a:ext uri="{FF2B5EF4-FFF2-40B4-BE49-F238E27FC236}">
                <a16:creationId xmlns="" xmlns:a16="http://schemas.microsoft.com/office/drawing/2014/main" id="{9DE03CFA-BA3C-7645-92E7-69150761F841}"/>
              </a:ext>
            </a:extLst>
          </p:cNvPr>
          <p:cNvSpPr/>
          <p:nvPr/>
        </p:nvSpPr>
        <p:spPr>
          <a:xfrm>
            <a:off x="1420839" y="4154012"/>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Strengthen partnerships</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7" name="Oval 6">
            <a:extLst>
              <a:ext uri="{FF2B5EF4-FFF2-40B4-BE49-F238E27FC236}">
                <a16:creationId xmlns="" xmlns:a16="http://schemas.microsoft.com/office/drawing/2014/main" id="{EF88537C-F0A7-C84C-A4FE-F3EE95C32F6D}"/>
              </a:ext>
            </a:extLst>
          </p:cNvPr>
          <p:cNvSpPr/>
          <p:nvPr/>
        </p:nvSpPr>
        <p:spPr>
          <a:xfrm>
            <a:off x="2762684" y="5890520"/>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employee productivity</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8" name="Oval 7">
            <a:extLst>
              <a:ext uri="{FF2B5EF4-FFF2-40B4-BE49-F238E27FC236}">
                <a16:creationId xmlns="" xmlns:a16="http://schemas.microsoft.com/office/drawing/2014/main" id="{763A7380-693D-9442-9375-BD461B5D9BED}"/>
              </a:ext>
            </a:extLst>
          </p:cNvPr>
          <p:cNvSpPr/>
          <p:nvPr/>
        </p:nvSpPr>
        <p:spPr>
          <a:xfrm>
            <a:off x="2559588" y="3166010"/>
            <a:ext cx="1367223"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participation in NDPIII programmes </a:t>
            </a:r>
          </a:p>
        </p:txBody>
      </p:sp>
      <p:sp>
        <p:nvSpPr>
          <p:cNvPr id="9" name="Oval 8">
            <a:extLst>
              <a:ext uri="{FF2B5EF4-FFF2-40B4-BE49-F238E27FC236}">
                <a16:creationId xmlns="" xmlns:a16="http://schemas.microsoft.com/office/drawing/2014/main" id="{8CC7E8BB-1722-5646-AFE6-5CA7BB362802}"/>
              </a:ext>
            </a:extLst>
          </p:cNvPr>
          <p:cNvSpPr/>
          <p:nvPr/>
        </p:nvSpPr>
        <p:spPr>
          <a:xfrm>
            <a:off x="1542558" y="2619477"/>
            <a:ext cx="93064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Enhance regional development</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0" name="Oval 9">
            <a:extLst>
              <a:ext uri="{FF2B5EF4-FFF2-40B4-BE49-F238E27FC236}">
                <a16:creationId xmlns="" xmlns:a16="http://schemas.microsoft.com/office/drawing/2014/main" id="{1352AFE0-41D7-AD40-BD3E-F30825E745BA}"/>
              </a:ext>
            </a:extLst>
          </p:cNvPr>
          <p:cNvSpPr/>
          <p:nvPr/>
        </p:nvSpPr>
        <p:spPr>
          <a:xfrm>
            <a:off x="4103018" y="4204050"/>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Maximize resource utilization</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2" name="Oval 11">
            <a:extLst>
              <a:ext uri="{FF2B5EF4-FFF2-40B4-BE49-F238E27FC236}">
                <a16:creationId xmlns="" xmlns:a16="http://schemas.microsoft.com/office/drawing/2014/main" id="{B682783C-262C-114C-B4F6-D4750E6FA4F1}"/>
              </a:ext>
            </a:extLst>
          </p:cNvPr>
          <p:cNvSpPr/>
          <p:nvPr/>
        </p:nvSpPr>
        <p:spPr>
          <a:xfrm>
            <a:off x="3729061" y="5051107"/>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turnaround times </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3" name="Oval 12">
            <a:extLst>
              <a:ext uri="{FF2B5EF4-FFF2-40B4-BE49-F238E27FC236}">
                <a16:creationId xmlns="" xmlns:a16="http://schemas.microsoft.com/office/drawing/2014/main" id="{C1E25BC0-C09F-004F-AF94-27B514491145}"/>
              </a:ext>
            </a:extLst>
          </p:cNvPr>
          <p:cNvSpPr/>
          <p:nvPr/>
        </p:nvSpPr>
        <p:spPr>
          <a:xfrm>
            <a:off x="3914014" y="5793235"/>
            <a:ext cx="971028" cy="60407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Enhance employees’ competencies</a:t>
            </a:r>
          </a:p>
        </p:txBody>
      </p:sp>
      <p:sp>
        <p:nvSpPr>
          <p:cNvPr id="14" name="Oval 13">
            <a:extLst>
              <a:ext uri="{FF2B5EF4-FFF2-40B4-BE49-F238E27FC236}">
                <a16:creationId xmlns="" xmlns:a16="http://schemas.microsoft.com/office/drawing/2014/main" id="{2FED0053-893D-DE47-BA6E-B61169DF105E}"/>
              </a:ext>
            </a:extLst>
          </p:cNvPr>
          <p:cNvSpPr/>
          <p:nvPr/>
        </p:nvSpPr>
        <p:spPr>
          <a:xfrm>
            <a:off x="1424775" y="5923411"/>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corporate culture</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5" name="Oval 14">
            <a:extLst>
              <a:ext uri="{FF2B5EF4-FFF2-40B4-BE49-F238E27FC236}">
                <a16:creationId xmlns="" xmlns:a16="http://schemas.microsoft.com/office/drawing/2014/main" id="{316BF0C7-68DF-0E4B-905F-8F90CDB45084}"/>
              </a:ext>
            </a:extLst>
          </p:cNvPr>
          <p:cNvSpPr/>
          <p:nvPr/>
        </p:nvSpPr>
        <p:spPr>
          <a:xfrm>
            <a:off x="1383105" y="5071467"/>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automation </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6" name="Oval 15">
            <a:extLst>
              <a:ext uri="{FF2B5EF4-FFF2-40B4-BE49-F238E27FC236}">
                <a16:creationId xmlns="" xmlns:a16="http://schemas.microsoft.com/office/drawing/2014/main" id="{C748648F-2941-2C4A-A98C-DEC8E07B4831}"/>
              </a:ext>
            </a:extLst>
          </p:cNvPr>
          <p:cNvSpPr/>
          <p:nvPr/>
        </p:nvSpPr>
        <p:spPr>
          <a:xfrm>
            <a:off x="2778229" y="4121434"/>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Increase funding </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17" name="Curved Connector 16">
            <a:extLst>
              <a:ext uri="{FF2B5EF4-FFF2-40B4-BE49-F238E27FC236}">
                <a16:creationId xmlns="" xmlns:a16="http://schemas.microsoft.com/office/drawing/2014/main" id="{FE96B465-E3BB-8440-8260-7950EE5F11B8}"/>
              </a:ext>
            </a:extLst>
          </p:cNvPr>
          <p:cNvCxnSpPr>
            <a:cxnSpLocks/>
            <a:stCxn id="12" idx="7"/>
          </p:cNvCxnSpPr>
          <p:nvPr/>
        </p:nvCxnSpPr>
        <p:spPr>
          <a:xfrm rot="5400000" flipH="1" flipV="1">
            <a:off x="4262544" y="4889712"/>
            <a:ext cx="408462" cy="6194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8" name="Curved Connector 17">
            <a:extLst>
              <a:ext uri="{FF2B5EF4-FFF2-40B4-BE49-F238E27FC236}">
                <a16:creationId xmlns="" xmlns:a16="http://schemas.microsoft.com/office/drawing/2014/main" id="{78E9309A-4BA8-C141-A042-15990C3B6C86}"/>
              </a:ext>
            </a:extLst>
          </p:cNvPr>
          <p:cNvCxnSpPr>
            <a:cxnSpLocks/>
            <a:stCxn id="7" idx="0"/>
            <a:endCxn id="16" idx="4"/>
          </p:cNvCxnSpPr>
          <p:nvPr/>
        </p:nvCxnSpPr>
        <p:spPr>
          <a:xfrm rot="5400000" flipH="1" flipV="1">
            <a:off x="2551913" y="5250205"/>
            <a:ext cx="1265087" cy="1554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9" name="Curved Connector 18">
            <a:extLst>
              <a:ext uri="{FF2B5EF4-FFF2-40B4-BE49-F238E27FC236}">
                <a16:creationId xmlns="" xmlns:a16="http://schemas.microsoft.com/office/drawing/2014/main" id="{CC958F76-5D7A-EA4C-B881-DFDDEDB28B56}"/>
              </a:ext>
            </a:extLst>
          </p:cNvPr>
          <p:cNvCxnSpPr>
            <a:cxnSpLocks/>
            <a:stCxn id="15" idx="0"/>
            <a:endCxn id="6" idx="4"/>
          </p:cNvCxnSpPr>
          <p:nvPr/>
        </p:nvCxnSpPr>
        <p:spPr>
          <a:xfrm rot="5400000" flipH="1" flipV="1">
            <a:off x="1609244" y="4845872"/>
            <a:ext cx="413456" cy="3773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0" name="Curved Connector 19">
            <a:extLst>
              <a:ext uri="{FF2B5EF4-FFF2-40B4-BE49-F238E27FC236}">
                <a16:creationId xmlns="" xmlns:a16="http://schemas.microsoft.com/office/drawing/2014/main" id="{8397C6D4-2031-CA4D-8629-5218ADCB4322}"/>
              </a:ext>
            </a:extLst>
          </p:cNvPr>
          <p:cNvCxnSpPr>
            <a:cxnSpLocks/>
            <a:endCxn id="5" idx="4"/>
          </p:cNvCxnSpPr>
          <p:nvPr/>
        </p:nvCxnSpPr>
        <p:spPr>
          <a:xfrm rot="16200000" flipV="1">
            <a:off x="1558696" y="3942711"/>
            <a:ext cx="391878" cy="84318"/>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21" name="Curved Connector 20">
            <a:extLst>
              <a:ext uri="{FF2B5EF4-FFF2-40B4-BE49-F238E27FC236}">
                <a16:creationId xmlns="" xmlns:a16="http://schemas.microsoft.com/office/drawing/2014/main" id="{5689E002-B2EB-4341-A276-24E1F2D36EDC}"/>
              </a:ext>
            </a:extLst>
          </p:cNvPr>
          <p:cNvCxnSpPr>
            <a:cxnSpLocks/>
            <a:stCxn id="10" idx="7"/>
          </p:cNvCxnSpPr>
          <p:nvPr/>
        </p:nvCxnSpPr>
        <p:spPr>
          <a:xfrm rot="5400000" flipH="1" flipV="1">
            <a:off x="4600396" y="4035408"/>
            <a:ext cx="451814" cy="3308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 name="Curved Connector 21">
            <a:extLst>
              <a:ext uri="{FF2B5EF4-FFF2-40B4-BE49-F238E27FC236}">
                <a16:creationId xmlns="" xmlns:a16="http://schemas.microsoft.com/office/drawing/2014/main" id="{7C7A650B-DB34-C747-9DD8-595A8936FF64}"/>
              </a:ext>
            </a:extLst>
          </p:cNvPr>
          <p:cNvCxnSpPr>
            <a:cxnSpLocks/>
            <a:endCxn id="15" idx="4"/>
          </p:cNvCxnSpPr>
          <p:nvPr/>
        </p:nvCxnSpPr>
        <p:spPr>
          <a:xfrm rot="16200000" flipV="1">
            <a:off x="1639177" y="5733395"/>
            <a:ext cx="353647" cy="3778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3" name="Curved Connector 22">
            <a:extLst>
              <a:ext uri="{FF2B5EF4-FFF2-40B4-BE49-F238E27FC236}">
                <a16:creationId xmlns="" xmlns:a16="http://schemas.microsoft.com/office/drawing/2014/main" id="{E09F6C42-5379-D740-9965-CB1A704818B9}"/>
              </a:ext>
            </a:extLst>
          </p:cNvPr>
          <p:cNvCxnSpPr>
            <a:cxnSpLocks/>
          </p:cNvCxnSpPr>
          <p:nvPr/>
        </p:nvCxnSpPr>
        <p:spPr>
          <a:xfrm rot="5400000" flipH="1" flipV="1">
            <a:off x="2134852" y="4545099"/>
            <a:ext cx="668874" cy="59847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6" name="Curved Connector 25">
            <a:extLst>
              <a:ext uri="{FF2B5EF4-FFF2-40B4-BE49-F238E27FC236}">
                <a16:creationId xmlns="" xmlns:a16="http://schemas.microsoft.com/office/drawing/2014/main" id="{6D8BF6AD-2D52-1D42-8266-B4832B739799}"/>
              </a:ext>
            </a:extLst>
          </p:cNvPr>
          <p:cNvCxnSpPr>
            <a:cxnSpLocks/>
            <a:endCxn id="7" idx="6"/>
          </p:cNvCxnSpPr>
          <p:nvPr/>
        </p:nvCxnSpPr>
        <p:spPr>
          <a:xfrm rot="10800000">
            <a:off x="3590684" y="6142521"/>
            <a:ext cx="509911" cy="12806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7" name="Curved Connector 26">
            <a:extLst>
              <a:ext uri="{FF2B5EF4-FFF2-40B4-BE49-F238E27FC236}">
                <a16:creationId xmlns="" xmlns:a16="http://schemas.microsoft.com/office/drawing/2014/main" id="{10CACCBB-6A15-3A45-8B6B-4945B4FD5A3F}"/>
              </a:ext>
            </a:extLst>
          </p:cNvPr>
          <p:cNvCxnSpPr>
            <a:cxnSpLocks/>
            <a:stCxn id="10" idx="2"/>
            <a:endCxn id="16" idx="6"/>
          </p:cNvCxnSpPr>
          <p:nvPr/>
        </p:nvCxnSpPr>
        <p:spPr>
          <a:xfrm rot="10800000">
            <a:off x="3606228" y="4373434"/>
            <a:ext cx="496790" cy="8261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8" name="Curved Connector 27">
            <a:extLst>
              <a:ext uri="{FF2B5EF4-FFF2-40B4-BE49-F238E27FC236}">
                <a16:creationId xmlns="" xmlns:a16="http://schemas.microsoft.com/office/drawing/2014/main" id="{0218B947-3DD2-FB4D-A436-3F8FAE569AB2}"/>
              </a:ext>
            </a:extLst>
          </p:cNvPr>
          <p:cNvCxnSpPr>
            <a:cxnSpLocks/>
            <a:stCxn id="6" idx="6"/>
            <a:endCxn id="16" idx="2"/>
          </p:cNvCxnSpPr>
          <p:nvPr/>
        </p:nvCxnSpPr>
        <p:spPr>
          <a:xfrm flipV="1">
            <a:off x="2248838" y="4373434"/>
            <a:ext cx="529391" cy="3257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9" name="Curved Connector 28">
            <a:extLst>
              <a:ext uri="{FF2B5EF4-FFF2-40B4-BE49-F238E27FC236}">
                <a16:creationId xmlns="" xmlns:a16="http://schemas.microsoft.com/office/drawing/2014/main" id="{E712BC26-5DBE-C14F-96F8-2E96E46CD55F}"/>
              </a:ext>
            </a:extLst>
          </p:cNvPr>
          <p:cNvCxnSpPr>
            <a:cxnSpLocks/>
          </p:cNvCxnSpPr>
          <p:nvPr/>
        </p:nvCxnSpPr>
        <p:spPr>
          <a:xfrm flipV="1">
            <a:off x="2211104" y="6142519"/>
            <a:ext cx="551579" cy="10730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0" name="Curved Connector 29">
            <a:extLst>
              <a:ext uri="{FF2B5EF4-FFF2-40B4-BE49-F238E27FC236}">
                <a16:creationId xmlns="" xmlns:a16="http://schemas.microsoft.com/office/drawing/2014/main" id="{C6A54911-F4D1-BD48-AE85-DC26CE74773F}"/>
              </a:ext>
            </a:extLst>
          </p:cNvPr>
          <p:cNvCxnSpPr>
            <a:cxnSpLocks/>
          </p:cNvCxnSpPr>
          <p:nvPr/>
        </p:nvCxnSpPr>
        <p:spPr>
          <a:xfrm rot="5400000" flipH="1" flipV="1">
            <a:off x="3348118" y="5484129"/>
            <a:ext cx="449718" cy="44025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1" name="Curved Connector 30">
            <a:extLst>
              <a:ext uri="{FF2B5EF4-FFF2-40B4-BE49-F238E27FC236}">
                <a16:creationId xmlns="" xmlns:a16="http://schemas.microsoft.com/office/drawing/2014/main" id="{9B731237-457E-F941-AEE3-AD212DEC6C6B}"/>
              </a:ext>
            </a:extLst>
          </p:cNvPr>
          <p:cNvCxnSpPr>
            <a:cxnSpLocks/>
            <a:endCxn id="8" idx="6"/>
          </p:cNvCxnSpPr>
          <p:nvPr/>
        </p:nvCxnSpPr>
        <p:spPr>
          <a:xfrm rot="10800000">
            <a:off x="3926812" y="3418011"/>
            <a:ext cx="604857" cy="23234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2" name="Curved Connector 31">
            <a:extLst>
              <a:ext uri="{FF2B5EF4-FFF2-40B4-BE49-F238E27FC236}">
                <a16:creationId xmlns="" xmlns:a16="http://schemas.microsoft.com/office/drawing/2014/main" id="{94BCF80E-002A-674D-9A27-762A05369BDD}"/>
              </a:ext>
            </a:extLst>
          </p:cNvPr>
          <p:cNvCxnSpPr>
            <a:cxnSpLocks/>
            <a:stCxn id="13" idx="7"/>
          </p:cNvCxnSpPr>
          <p:nvPr/>
        </p:nvCxnSpPr>
        <p:spPr>
          <a:xfrm rot="16200000" flipV="1">
            <a:off x="4360329" y="5499190"/>
            <a:ext cx="385045" cy="37997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3" name="Curved Connector 32">
            <a:extLst>
              <a:ext uri="{FF2B5EF4-FFF2-40B4-BE49-F238E27FC236}">
                <a16:creationId xmlns="" xmlns:a16="http://schemas.microsoft.com/office/drawing/2014/main" id="{B1C6BAF1-0E0E-0F42-9D06-A086D8398400}"/>
              </a:ext>
            </a:extLst>
          </p:cNvPr>
          <p:cNvCxnSpPr>
            <a:cxnSpLocks/>
            <a:endCxn id="15" idx="6"/>
          </p:cNvCxnSpPr>
          <p:nvPr/>
        </p:nvCxnSpPr>
        <p:spPr>
          <a:xfrm rot="10800000">
            <a:off x="2211105" y="5323467"/>
            <a:ext cx="713739" cy="58450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79" name="Oval 78">
            <a:extLst>
              <a:ext uri="{FF2B5EF4-FFF2-40B4-BE49-F238E27FC236}">
                <a16:creationId xmlns="" xmlns:a16="http://schemas.microsoft.com/office/drawing/2014/main" id="{6A068DD0-8DAF-F84D-58A1-2AD7C6069CA9}"/>
              </a:ext>
            </a:extLst>
          </p:cNvPr>
          <p:cNvSpPr/>
          <p:nvPr/>
        </p:nvSpPr>
        <p:spPr>
          <a:xfrm>
            <a:off x="3809939" y="2604951"/>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Enhance Community Participation</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80" name="Oval 79">
            <a:extLst>
              <a:ext uri="{FF2B5EF4-FFF2-40B4-BE49-F238E27FC236}">
                <a16:creationId xmlns="" xmlns:a16="http://schemas.microsoft.com/office/drawing/2014/main" id="{75DAED35-B2BD-66D5-FD04-F7FA9DCD2D8E}"/>
              </a:ext>
            </a:extLst>
          </p:cNvPr>
          <p:cNvSpPr/>
          <p:nvPr/>
        </p:nvSpPr>
        <p:spPr>
          <a:xfrm>
            <a:off x="4497748" y="3327607"/>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service delivery</a:t>
            </a: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81" name="Oval 80">
            <a:extLst>
              <a:ext uri="{FF2B5EF4-FFF2-40B4-BE49-F238E27FC236}">
                <a16:creationId xmlns="" xmlns:a16="http://schemas.microsoft.com/office/drawing/2014/main" id="{88B37910-978B-9C33-69F8-CEBFB13E5A8E}"/>
              </a:ext>
            </a:extLst>
          </p:cNvPr>
          <p:cNvSpPr/>
          <p:nvPr/>
        </p:nvSpPr>
        <p:spPr>
          <a:xfrm>
            <a:off x="2631115" y="2207961"/>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the welfare and livelihood </a:t>
            </a:r>
          </a:p>
        </p:txBody>
      </p:sp>
      <p:cxnSp>
        <p:nvCxnSpPr>
          <p:cNvPr id="101" name="Curved Connector 19">
            <a:extLst>
              <a:ext uri="{FF2B5EF4-FFF2-40B4-BE49-F238E27FC236}">
                <a16:creationId xmlns="" xmlns:a16="http://schemas.microsoft.com/office/drawing/2014/main" id="{FB92E66B-01D6-61B5-0557-27615283EF74}"/>
              </a:ext>
            </a:extLst>
          </p:cNvPr>
          <p:cNvCxnSpPr>
            <a:cxnSpLocks/>
            <a:endCxn id="8" idx="4"/>
          </p:cNvCxnSpPr>
          <p:nvPr/>
        </p:nvCxnSpPr>
        <p:spPr>
          <a:xfrm rot="5400000" flipH="1" flipV="1">
            <a:off x="2998457" y="3889618"/>
            <a:ext cx="464352" cy="25134"/>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04" name="Curved Connector 19">
            <a:extLst>
              <a:ext uri="{FF2B5EF4-FFF2-40B4-BE49-F238E27FC236}">
                <a16:creationId xmlns="" xmlns:a16="http://schemas.microsoft.com/office/drawing/2014/main" id="{0EC1D848-3AD1-3A1B-99A9-CBEF64B794CA}"/>
              </a:ext>
            </a:extLst>
          </p:cNvPr>
          <p:cNvCxnSpPr>
            <a:cxnSpLocks/>
            <a:endCxn id="81" idx="4"/>
          </p:cNvCxnSpPr>
          <p:nvPr/>
        </p:nvCxnSpPr>
        <p:spPr>
          <a:xfrm rot="16200000" flipV="1">
            <a:off x="2949365" y="2807711"/>
            <a:ext cx="514889" cy="323387"/>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06" name="Curved Connector 19">
            <a:extLst>
              <a:ext uri="{FF2B5EF4-FFF2-40B4-BE49-F238E27FC236}">
                <a16:creationId xmlns="" xmlns:a16="http://schemas.microsoft.com/office/drawing/2014/main" id="{A94945B3-B42A-2D80-C244-19E09A7B20FC}"/>
              </a:ext>
            </a:extLst>
          </p:cNvPr>
          <p:cNvCxnSpPr>
            <a:cxnSpLocks/>
            <a:stCxn id="8" idx="1"/>
            <a:endCxn id="9" idx="5"/>
          </p:cNvCxnSpPr>
          <p:nvPr/>
        </p:nvCxnSpPr>
        <p:spPr>
          <a:xfrm rot="16200000" flipV="1">
            <a:off x="2453289" y="2933295"/>
            <a:ext cx="190152" cy="42289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8" name="Curved Connector 19">
            <a:extLst>
              <a:ext uri="{FF2B5EF4-FFF2-40B4-BE49-F238E27FC236}">
                <a16:creationId xmlns="" xmlns:a16="http://schemas.microsoft.com/office/drawing/2014/main" id="{CE425A9C-1AD3-A464-166C-D47774F447AC}"/>
              </a:ext>
            </a:extLst>
          </p:cNvPr>
          <p:cNvCxnSpPr>
            <a:cxnSpLocks/>
            <a:endCxn id="9" idx="4"/>
          </p:cNvCxnSpPr>
          <p:nvPr/>
        </p:nvCxnSpPr>
        <p:spPr>
          <a:xfrm rot="5400000" flipH="1" flipV="1">
            <a:off x="1803304" y="3136173"/>
            <a:ext cx="217276" cy="191882"/>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10" name="Curved Connector 19">
            <a:extLst>
              <a:ext uri="{FF2B5EF4-FFF2-40B4-BE49-F238E27FC236}">
                <a16:creationId xmlns="" xmlns:a16="http://schemas.microsoft.com/office/drawing/2014/main" id="{4690B402-C9D7-F92F-FD95-93C6EE6A02FD}"/>
              </a:ext>
            </a:extLst>
          </p:cNvPr>
          <p:cNvCxnSpPr>
            <a:cxnSpLocks/>
            <a:stCxn id="80" idx="1"/>
            <a:endCxn id="79" idx="5"/>
          </p:cNvCxnSpPr>
          <p:nvPr/>
        </p:nvCxnSpPr>
        <p:spPr>
          <a:xfrm rot="16200000" flipV="1">
            <a:off x="4384706" y="3167116"/>
            <a:ext cx="366275" cy="10232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2" name="Curved Connector 19">
            <a:extLst>
              <a:ext uri="{FF2B5EF4-FFF2-40B4-BE49-F238E27FC236}">
                <a16:creationId xmlns="" xmlns:a16="http://schemas.microsoft.com/office/drawing/2014/main" id="{61FF3AA2-FBDB-F5AD-0457-0513B052345A}"/>
              </a:ext>
            </a:extLst>
          </p:cNvPr>
          <p:cNvCxnSpPr>
            <a:cxnSpLocks/>
            <a:stCxn id="10" idx="1"/>
          </p:cNvCxnSpPr>
          <p:nvPr/>
        </p:nvCxnSpPr>
        <p:spPr>
          <a:xfrm rot="16200000" flipV="1">
            <a:off x="3595862" y="3649445"/>
            <a:ext cx="630665" cy="626164"/>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13" name="Curved Connector 19">
            <a:extLst>
              <a:ext uri="{FF2B5EF4-FFF2-40B4-BE49-F238E27FC236}">
                <a16:creationId xmlns="" xmlns:a16="http://schemas.microsoft.com/office/drawing/2014/main" id="{843122FC-EA2E-9216-C1B8-CBCB099E7915}"/>
              </a:ext>
            </a:extLst>
          </p:cNvPr>
          <p:cNvCxnSpPr>
            <a:cxnSpLocks/>
            <a:stCxn id="6" idx="7"/>
            <a:endCxn id="8" idx="3"/>
          </p:cNvCxnSpPr>
          <p:nvPr/>
        </p:nvCxnSpPr>
        <p:spPr>
          <a:xfrm rot="5400000" flipH="1" flipV="1">
            <a:off x="2127886" y="3595895"/>
            <a:ext cx="631621" cy="63223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6" name="Curved Connector 19">
            <a:extLst>
              <a:ext uri="{FF2B5EF4-FFF2-40B4-BE49-F238E27FC236}">
                <a16:creationId xmlns="" xmlns:a16="http://schemas.microsoft.com/office/drawing/2014/main" id="{7749F725-9EFF-DF60-8238-DDB956E40C93}"/>
              </a:ext>
            </a:extLst>
          </p:cNvPr>
          <p:cNvCxnSpPr>
            <a:cxnSpLocks/>
            <a:endCxn id="81" idx="5"/>
          </p:cNvCxnSpPr>
          <p:nvPr/>
        </p:nvCxnSpPr>
        <p:spPr>
          <a:xfrm rot="10800000">
            <a:off x="3337857" y="2638152"/>
            <a:ext cx="576157" cy="91609"/>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18" name="Curved Connector 19">
            <a:extLst>
              <a:ext uri="{FF2B5EF4-FFF2-40B4-BE49-F238E27FC236}">
                <a16:creationId xmlns="" xmlns:a16="http://schemas.microsoft.com/office/drawing/2014/main" id="{5C27E14F-C2AB-D340-CEC3-1B4654755A89}"/>
              </a:ext>
            </a:extLst>
          </p:cNvPr>
          <p:cNvCxnSpPr>
            <a:cxnSpLocks/>
          </p:cNvCxnSpPr>
          <p:nvPr/>
        </p:nvCxnSpPr>
        <p:spPr>
          <a:xfrm rot="5400000" flipH="1" flipV="1">
            <a:off x="3766475" y="3111535"/>
            <a:ext cx="282035" cy="129250"/>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20" name="Curved Connector 19">
            <a:extLst>
              <a:ext uri="{FF2B5EF4-FFF2-40B4-BE49-F238E27FC236}">
                <a16:creationId xmlns="" xmlns:a16="http://schemas.microsoft.com/office/drawing/2014/main" id="{8EA6B91C-762C-428D-90D4-5578DD624FE9}"/>
              </a:ext>
            </a:extLst>
          </p:cNvPr>
          <p:cNvCxnSpPr>
            <a:cxnSpLocks/>
            <a:stCxn id="9" idx="7"/>
          </p:cNvCxnSpPr>
          <p:nvPr/>
        </p:nvCxnSpPr>
        <p:spPr>
          <a:xfrm rot="5400000" flipH="1" flipV="1">
            <a:off x="2368885" y="2440472"/>
            <a:ext cx="220846" cy="284782"/>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23" name="Curved Connector 19">
            <a:extLst>
              <a:ext uri="{FF2B5EF4-FFF2-40B4-BE49-F238E27FC236}">
                <a16:creationId xmlns="" xmlns:a16="http://schemas.microsoft.com/office/drawing/2014/main" id="{EC02EE4F-598A-98B9-572C-E42F84161F7E}"/>
              </a:ext>
            </a:extLst>
          </p:cNvPr>
          <p:cNvCxnSpPr>
            <a:cxnSpLocks/>
            <a:endCxn id="8" idx="2"/>
          </p:cNvCxnSpPr>
          <p:nvPr/>
        </p:nvCxnSpPr>
        <p:spPr>
          <a:xfrm flipV="1">
            <a:off x="2237701" y="3418010"/>
            <a:ext cx="321887" cy="121068"/>
          </a:xfrm>
          <a:prstGeom prst="curvedConnector3">
            <a:avLst/>
          </a:prstGeom>
          <a:noFill/>
          <a:ln w="12700" cap="flat" cmpd="sng" algn="ctr">
            <a:solidFill>
              <a:sysClr val="windowText" lastClr="000000">
                <a:lumMod val="50000"/>
                <a:lumOff val="50000"/>
              </a:sysClr>
            </a:solidFill>
            <a:prstDash val="solid"/>
            <a:tailEnd type="triangle"/>
          </a:ln>
          <a:effectLst/>
        </p:spPr>
      </p:cxnSp>
      <p:cxnSp>
        <p:nvCxnSpPr>
          <p:cNvPr id="125" name="Curved Connector 19">
            <a:extLst>
              <a:ext uri="{FF2B5EF4-FFF2-40B4-BE49-F238E27FC236}">
                <a16:creationId xmlns="" xmlns:a16="http://schemas.microsoft.com/office/drawing/2014/main" id="{893D9906-A825-742F-AEB0-F8BF6276059C}"/>
              </a:ext>
            </a:extLst>
          </p:cNvPr>
          <p:cNvCxnSpPr>
            <a:cxnSpLocks/>
          </p:cNvCxnSpPr>
          <p:nvPr/>
        </p:nvCxnSpPr>
        <p:spPr>
          <a:xfrm rot="10800000">
            <a:off x="3459114" y="4602707"/>
            <a:ext cx="550840" cy="479554"/>
          </a:xfrm>
          <a:prstGeom prst="curvedConnector3">
            <a:avLst/>
          </a:prstGeom>
          <a:noFill/>
          <a:ln w="12700" cap="flat" cmpd="sng" algn="ctr">
            <a:solidFill>
              <a:sysClr val="windowText" lastClr="000000">
                <a:lumMod val="50000"/>
                <a:lumOff val="50000"/>
              </a:sysClr>
            </a:solidFill>
            <a:prstDash val="solid"/>
            <a:tailEnd type="triangle"/>
          </a:ln>
          <a:effectLst/>
        </p:spPr>
      </p:cxnSp>
    </p:spTree>
    <p:extLst>
      <p:ext uri="{BB962C8B-B14F-4D97-AF65-F5344CB8AC3E}">
        <p14:creationId xmlns:p14="http://schemas.microsoft.com/office/powerpoint/2010/main" val="422309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8EC2E-6665-484A-9F4E-A56994096DB8}"/>
              </a:ext>
            </a:extLst>
          </p:cNvPr>
          <p:cNvSpPr>
            <a:spLocks noGrp="1"/>
          </p:cNvSpPr>
          <p:nvPr>
            <p:ph type="title"/>
          </p:nvPr>
        </p:nvSpPr>
        <p:spPr>
          <a:xfrm>
            <a:off x="3940858" y="57322"/>
            <a:ext cx="3995888" cy="280884"/>
          </a:xfrm>
        </p:spPr>
        <p:txBody>
          <a:bodyPr>
            <a:normAutofit fontScale="90000"/>
          </a:bodyPr>
          <a:lstStyle/>
          <a:p>
            <a:pPr algn="ctr"/>
            <a:r>
              <a:rPr lang="en-GB" sz="2000" b="1" dirty="0">
                <a:latin typeface="Book Antiqua" panose="02040602050305030304" pitchFamily="18" charset="0"/>
              </a:rPr>
              <a:t>Integrated Strategy Map</a:t>
            </a:r>
          </a:p>
        </p:txBody>
      </p:sp>
      <p:graphicFrame>
        <p:nvGraphicFramePr>
          <p:cNvPr id="3" name="Table 2">
            <a:extLst>
              <a:ext uri="{FF2B5EF4-FFF2-40B4-BE49-F238E27FC236}">
                <a16:creationId xmlns="" xmlns:a16="http://schemas.microsoft.com/office/drawing/2014/main" id="{F335E997-81C5-2A45-870F-73C559BA603D}"/>
              </a:ext>
            </a:extLst>
          </p:cNvPr>
          <p:cNvGraphicFramePr>
            <a:graphicFrameLocks noGrp="1"/>
          </p:cNvGraphicFramePr>
          <p:nvPr/>
        </p:nvGraphicFramePr>
        <p:xfrm>
          <a:off x="1" y="1003176"/>
          <a:ext cx="12126724" cy="6072455"/>
        </p:xfrm>
        <a:graphic>
          <a:graphicData uri="http://schemas.openxmlformats.org/drawingml/2006/table">
            <a:tbl>
              <a:tblPr firstRow="1" bandRow="1"/>
              <a:tblGrid>
                <a:gridCol w="1504667">
                  <a:extLst>
                    <a:ext uri="{9D8B030D-6E8A-4147-A177-3AD203B41FA5}">
                      <a16:colId xmlns="" xmlns:a16="http://schemas.microsoft.com/office/drawing/2014/main" val="20000"/>
                    </a:ext>
                  </a:extLst>
                </a:gridCol>
                <a:gridCol w="4457714">
                  <a:extLst>
                    <a:ext uri="{9D8B030D-6E8A-4147-A177-3AD203B41FA5}">
                      <a16:colId xmlns="" xmlns:a16="http://schemas.microsoft.com/office/drawing/2014/main" val="3705304398"/>
                    </a:ext>
                  </a:extLst>
                </a:gridCol>
                <a:gridCol w="2919572">
                  <a:extLst>
                    <a:ext uri="{9D8B030D-6E8A-4147-A177-3AD203B41FA5}">
                      <a16:colId xmlns="" xmlns:a16="http://schemas.microsoft.com/office/drawing/2014/main" val="20001"/>
                    </a:ext>
                  </a:extLst>
                </a:gridCol>
                <a:gridCol w="964169">
                  <a:extLst>
                    <a:ext uri="{9D8B030D-6E8A-4147-A177-3AD203B41FA5}">
                      <a16:colId xmlns="" xmlns:a16="http://schemas.microsoft.com/office/drawing/2014/main" val="20002"/>
                    </a:ext>
                  </a:extLst>
                </a:gridCol>
                <a:gridCol w="2280602">
                  <a:extLst>
                    <a:ext uri="{9D8B030D-6E8A-4147-A177-3AD203B41FA5}">
                      <a16:colId xmlns="" xmlns:a16="http://schemas.microsoft.com/office/drawing/2014/main" val="20003"/>
                    </a:ext>
                  </a:extLst>
                </a:gridCol>
              </a:tblGrid>
              <a:tr h="2458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1" i="0" dirty="0">
                          <a:solidFill>
                            <a:schemeClr val="bg1"/>
                          </a:solidFill>
                          <a:latin typeface="Book Antiqua" panose="02040602050305030304" pitchFamily="18" charset="0"/>
                        </a:rPr>
                        <a:t>Perspectives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b="1" i="0" dirty="0">
                          <a:solidFill>
                            <a:schemeClr val="bg1"/>
                          </a:solidFill>
                          <a:latin typeface="Book Antiqua" panose="02040602050305030304" pitchFamily="18" charset="0"/>
                        </a:rPr>
                        <a:t>Strategic Objectives</a:t>
                      </a:r>
                      <a:endParaRPr lang="en-GB" sz="1200" b="1" dirty="0">
                        <a:solidFill>
                          <a:schemeClr val="bg1"/>
                        </a:solidFill>
                        <a:latin typeface="Book Antiqua" panose="02040602050305030304" pitchFamily="18" charset="0"/>
                      </a:endParaRP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GB" sz="1200" b="1" dirty="0">
                          <a:solidFill>
                            <a:schemeClr val="bg1"/>
                          </a:solidFill>
                          <a:latin typeface="Book Antiqua" panose="02040602050305030304" pitchFamily="18" charset="0"/>
                        </a:rPr>
                        <a:t>Key Performance Indicators (KPIs)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endParaRPr lang="en-GB" sz="1200" b="1" i="0" dirty="0">
                        <a:solidFill>
                          <a:schemeClr val="bg1"/>
                        </a:solidFill>
                        <a:latin typeface="Book Antiqua" panose="02040602050305030304" pitchFamily="18" charset="0"/>
                      </a:endParaRP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200" b="1" i="0" kern="1200" dirty="0">
                          <a:solidFill>
                            <a:schemeClr val="bg1"/>
                          </a:solidFill>
                          <a:latin typeface="Book Antiqua" panose="02040602050305030304" pitchFamily="18" charset="0"/>
                          <a:ea typeface="+mn-ea"/>
                          <a:cs typeface="+mn-cs"/>
                        </a:rPr>
                        <a:t>Initiatives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 xmlns:a16="http://schemas.microsoft.com/office/drawing/2014/main" val="16392543"/>
                  </a:ext>
                </a:extLst>
              </a:tr>
              <a:tr h="319588">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b="1" i="0" dirty="0">
                        <a:solidFill>
                          <a:schemeClr val="tx1"/>
                        </a:solidFill>
                        <a:latin typeface="Book Antiqua" panose="02040602050305030304" pitchFamily="18" charset="0"/>
                      </a:endParaRPr>
                    </a:p>
                    <a:p>
                      <a:endParaRPr lang="en-GB" sz="800" b="1" i="0" dirty="0">
                        <a:solidFill>
                          <a:schemeClr val="tx1"/>
                        </a:solidFill>
                        <a:latin typeface="Book Antiqua" panose="02040602050305030304" pitchFamily="18" charset="0"/>
                      </a:endParaRPr>
                    </a:p>
                    <a:p>
                      <a:endParaRPr lang="en-GB" sz="800" b="1" i="0" dirty="0">
                        <a:solidFill>
                          <a:schemeClr val="tx1"/>
                        </a:solidFill>
                        <a:latin typeface="Book Antiqua" panose="02040602050305030304" pitchFamily="18" charset="0"/>
                      </a:endParaRPr>
                    </a:p>
                    <a:p>
                      <a:endParaRPr lang="en-GB" sz="800" b="1" i="0" dirty="0">
                        <a:solidFill>
                          <a:schemeClr val="tx1"/>
                        </a:solidFill>
                        <a:latin typeface="Book Antiqua" panose="02040602050305030304" pitchFamily="18" charset="0"/>
                      </a:endParaRPr>
                    </a:p>
                    <a:p>
                      <a:r>
                        <a:rPr lang="en-GB" sz="1400" b="1" i="0" dirty="0">
                          <a:solidFill>
                            <a:schemeClr val="tx1"/>
                          </a:solidFill>
                          <a:latin typeface="Book Antiqua" panose="02040602050305030304" pitchFamily="18" charset="0"/>
                        </a:rPr>
                        <a:t>Stakeholders</a:t>
                      </a:r>
                    </a:p>
                  </a:txBody>
                  <a:tcPr marT="108000">
                    <a:lnL w="6350" cap="flat" cmpd="sng" algn="ctr">
                      <a:solidFill>
                        <a:sysClr val="window" lastClr="FFFFFF">
                          <a:lumMod val="75000"/>
                        </a:sysClr>
                      </a:solidFill>
                      <a:prstDash val="solid"/>
                      <a:round/>
                      <a:headEnd type="none" w="med" len="med"/>
                      <a:tailEnd type="none" w="med" len="med"/>
                    </a:lnL>
                    <a:lnR w="76200" cap="flat" cmpd="sng" algn="ctr">
                      <a:solidFill>
                        <a:srgbClr val="FFC000"/>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p>
                      <a:endParaRPr lang="en-GB" sz="1400" b="1" i="0" dirty="0">
                        <a:solidFill>
                          <a:schemeClr val="tx1"/>
                        </a:solidFill>
                        <a:latin typeface="Book Antiqua" panose="02040602050305030304" pitchFamily="18" charset="0"/>
                      </a:endParaRPr>
                    </a:p>
                  </a:txBody>
                  <a:tcPr marT="108000">
                    <a:lnL w="76200" cap="flat" cmpd="sng" algn="ctr">
                      <a:solidFill>
                        <a:srgbClr val="FFC000"/>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Poverty Rates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25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Agro – Industrialization programmes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31958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Share of working population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43</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Private Sector Capacity drive</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29150851"/>
                  </a:ext>
                </a:extLst>
              </a:tr>
              <a:tr h="503348">
                <a:tc vMerge="1">
                  <a:txBody>
                    <a:bodyPr/>
                    <a:lstStyle/>
                    <a:p>
                      <a:endParaRPr lang="en-GB"/>
                    </a:p>
                  </a:txBody>
                  <a:tcPr/>
                </a:tc>
                <a:tc vMerge="1">
                  <a:txBody>
                    <a:bodyPr/>
                    <a:lstStyle/>
                    <a:p>
                      <a:endParaRPr lang="en-GB"/>
                    </a:p>
                  </a:txBody>
                  <a:tcPr/>
                </a:tc>
                <a:tc>
                  <a:txBody>
                    <a:bodyPr/>
                    <a:lstStyle/>
                    <a:p>
                      <a:pPr algn="just"/>
                      <a:r>
                        <a:rPr lang="en-GB" sz="1050" b="1">
                          <a:effectLst/>
                          <a:latin typeface="Book Antiqua" panose="02040602050305030304" pitchFamily="18" charset="0"/>
                          <a:ea typeface="Calibri" panose="020F0502020204030204" pitchFamily="34" charset="0"/>
                          <a:cs typeface="Times New Roman" panose="02020603050405020304" pitchFamily="18" charset="0"/>
                        </a:rPr>
                        <a:t>Population growth rate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2.93</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Environment, Climate Change and Natural Resource Management Programmes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842505078"/>
                  </a:ext>
                </a:extLst>
              </a:tr>
              <a:tr h="503348">
                <a:tc vMerge="1">
                  <a:txBody>
                    <a:bodyPr/>
                    <a:lstStyle/>
                    <a:p>
                      <a:endParaRPr lang="en-GB"/>
                    </a:p>
                  </a:txBody>
                  <a:tcPr/>
                </a:tc>
                <a:tc vMerge="1">
                  <a:txBody>
                    <a:bodyPr/>
                    <a:lstStyle/>
                    <a:p>
                      <a:endParaRPr lang="en-GB"/>
                    </a:p>
                  </a:txBody>
                  <a:tcPr/>
                </a:tc>
                <a:tc>
                  <a:txBody>
                    <a:bodyPr/>
                    <a:lstStyle/>
                    <a:p>
                      <a:pPr algn="just"/>
                      <a:r>
                        <a:rPr lang="en-GB" sz="1050" b="1">
                          <a:effectLst/>
                          <a:latin typeface="Book Antiqua" panose="02040602050305030304" pitchFamily="18" charset="0"/>
                          <a:ea typeface="Calibri" panose="020F0502020204030204" pitchFamily="34" charset="0"/>
                          <a:cs typeface="Times New Roman" panose="02020603050405020304" pitchFamily="18" charset="0"/>
                        </a:rPr>
                        <a:t>Change in Agricultural production Volumes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42</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Human Capital Development and Social Protection Programmes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208172932"/>
                  </a:ext>
                </a:extLst>
              </a:tr>
              <a:tr h="319588">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400" b="1" i="0" kern="1200" dirty="0">
                          <a:solidFill>
                            <a:schemeClr val="tx1"/>
                          </a:solidFill>
                          <a:latin typeface="Book Antiqua" panose="02040602050305030304" pitchFamily="18" charset="0"/>
                          <a:ea typeface="+mn-ea"/>
                          <a:cs typeface="+mn-cs"/>
                        </a:rPr>
                        <a:t>Financial </a:t>
                      </a:r>
                    </a:p>
                    <a:p>
                      <a:pPr marL="0" algn="l" defTabSz="914400" rtl="0" eaLnBrk="1" latinLnBrk="0" hangingPunct="1"/>
                      <a:r>
                        <a:rPr lang="en-GB" sz="1400" b="1" i="0" kern="1200" dirty="0">
                          <a:solidFill>
                            <a:schemeClr val="tx1"/>
                          </a:solidFill>
                          <a:latin typeface="Book Antiqua" panose="02040602050305030304" pitchFamily="18" charset="0"/>
                          <a:ea typeface="+mn-ea"/>
                          <a:cs typeface="+mn-cs"/>
                        </a:rPr>
                        <a:t>Stewardship</a:t>
                      </a:r>
                    </a:p>
                  </a:txBody>
                  <a:tcPr>
                    <a:lnL w="6350" cap="flat" cmpd="sng" algn="ctr">
                      <a:solidFill>
                        <a:sysClr val="window" lastClr="FFFFFF">
                          <a:lumMod val="75000"/>
                        </a:sysClr>
                      </a:solidFill>
                      <a:prstDash val="solid"/>
                      <a:round/>
                      <a:headEnd type="none" w="med" len="med"/>
                      <a:tailEnd type="none" w="med" len="med"/>
                    </a:lnL>
                    <a:lnR w="76200" cap="flat" cmpd="sng" algn="ctr">
                      <a:solidFill>
                        <a:srgbClr val="4DDA68"/>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endParaRPr lang="en-GB" dirty="0"/>
                    </a:p>
                  </a:txBody>
                  <a:tcPr>
                    <a:lnL w="76200" cap="flat" cmpd="sng" algn="ctr">
                      <a:solidFill>
                        <a:srgbClr val="4DDA68"/>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Currency (Ugx)</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0.255B</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Budgeting and resource mobilization Plan</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1"/>
                  </a:ext>
                </a:extLst>
              </a:tr>
              <a:tr h="319588">
                <a:tc vMerge="1">
                  <a:txBody>
                    <a:bodyPr/>
                    <a:lstStyle/>
                    <a:p>
                      <a:endParaRPr lang="en-GB"/>
                    </a:p>
                  </a:txBody>
                  <a:tcPr/>
                </a:tc>
                <a:tc vMerge="1">
                  <a:txBody>
                    <a:bodyPr/>
                    <a:lstStyle/>
                    <a:p>
                      <a:endParaRPr lang="en-GB"/>
                    </a:p>
                  </a:txBody>
                  <a:tcPr/>
                </a:tc>
                <a:tc>
                  <a:txBody>
                    <a:bodyPr/>
                    <a:lstStyle/>
                    <a:p>
                      <a:pPr algn="just"/>
                      <a:r>
                        <a:rPr lang="en-GB" sz="1050" b="1">
                          <a:effectLst/>
                          <a:latin typeface="Book Antiqua" panose="02040602050305030304" pitchFamily="18" charset="0"/>
                          <a:ea typeface="Calibri" panose="020F0502020204030204" pitchFamily="34" charset="0"/>
                          <a:cs typeface="Times New Roman" panose="02020603050405020304" pitchFamily="18" charset="0"/>
                        </a:rPr>
                        <a:t>Currency (Ugx)</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5B</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Local Revenue enhancement plan</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45680979"/>
                  </a:ext>
                </a:extLst>
              </a:tr>
              <a:tr h="50334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Resources utilization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Public resources utilization plans</a:t>
                      </a:r>
                    </a:p>
                    <a:p>
                      <a:pPr marL="0" indent="0">
                        <a:lnSpc>
                          <a:spcPct val="150000"/>
                        </a:lnSpc>
                        <a:buFont typeface="Arial" panose="020B0604020202020204" pitchFamily="34" charset="0"/>
                        <a:buNone/>
                      </a:pPr>
                      <a:endParaRPr lang="en-GB" sz="800" b="1" i="0" kern="1200" dirty="0">
                        <a:solidFill>
                          <a:schemeClr val="bg2">
                            <a:lumMod val="10000"/>
                          </a:schemeClr>
                        </a:solidFill>
                        <a:latin typeface="Book Antiqua" panose="02040602050305030304" pitchFamily="18" charset="0"/>
                        <a:ea typeface="+mn-ea"/>
                        <a:cs typeface="+mn-cs"/>
                      </a:endParaRP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0464950"/>
                  </a:ext>
                </a:extLst>
              </a:tr>
              <a:tr h="319588">
                <a:tc row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400" b="1" i="0" kern="1200" dirty="0">
                          <a:solidFill>
                            <a:schemeClr val="tx1"/>
                          </a:solidFill>
                          <a:latin typeface="Book Antiqua" panose="02040602050305030304" pitchFamily="18" charset="0"/>
                          <a:ea typeface="+mn-ea"/>
                          <a:cs typeface="+mn-cs"/>
                        </a:rPr>
                        <a:t>Internal</a:t>
                      </a:r>
                      <a:br>
                        <a:rPr lang="en-GB" sz="1400" b="1" i="0" kern="1200" dirty="0">
                          <a:solidFill>
                            <a:schemeClr val="tx1"/>
                          </a:solidFill>
                          <a:latin typeface="Book Antiqua" panose="02040602050305030304" pitchFamily="18" charset="0"/>
                          <a:ea typeface="+mn-ea"/>
                          <a:cs typeface="+mn-cs"/>
                        </a:rPr>
                      </a:br>
                      <a:r>
                        <a:rPr lang="en-GB" sz="1400" b="1" i="0" kern="1200" dirty="0">
                          <a:solidFill>
                            <a:schemeClr val="tx1"/>
                          </a:solidFill>
                          <a:latin typeface="Book Antiqua" panose="02040602050305030304" pitchFamily="18" charset="0"/>
                          <a:ea typeface="+mn-ea"/>
                          <a:cs typeface="+mn-cs"/>
                        </a:rPr>
                        <a:t>Processes</a:t>
                      </a:r>
                    </a:p>
                  </a:txBody>
                  <a:tcPr>
                    <a:lnL w="6350" cap="flat" cmpd="sng" algn="ctr">
                      <a:solidFill>
                        <a:sysClr val="window" lastClr="FFFFFF">
                          <a:lumMod val="75000"/>
                        </a:sysClr>
                      </a:solidFill>
                      <a:prstDash val="solid"/>
                      <a:round/>
                      <a:headEnd type="none" w="med" len="med"/>
                      <a:tailEnd type="none" w="med" len="med"/>
                    </a:lnL>
                    <a:lnR w="76200" cap="flat" cmpd="sng" algn="ctr">
                      <a:solidFill>
                        <a:srgbClr val="0070C0"/>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3">
                  <a:txBody>
                    <a:bodyPr/>
                    <a:lstStyle/>
                    <a:p>
                      <a:endParaRPr lang="en-GB" dirty="0"/>
                    </a:p>
                  </a:txBody>
                  <a:tcPr>
                    <a:lnL w="76200" cap="flat" cmpd="sng" algn="ctr">
                      <a:solidFill>
                        <a:srgbClr val="0070C0"/>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50" b="1">
                          <a:effectLst/>
                          <a:latin typeface="Book Antiqua" panose="02040602050305030304" pitchFamily="18" charset="0"/>
                          <a:ea typeface="Calibri" panose="020F0502020204030204" pitchFamily="34" charset="0"/>
                          <a:cs typeface="Times New Roman" panose="02020603050405020304" pitchFamily="18" charset="0"/>
                        </a:rPr>
                        <a:t>Turnaround Satisfaction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&gt;80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Development Plan Implementation</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489604">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Services Digitized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Implement Electronic Revenue systems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66842656"/>
                  </a:ext>
                </a:extLst>
              </a:tr>
              <a:tr h="50334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Local Government Performance Rank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Top 10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Governance and Security strengthening Initiatives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311684003"/>
                  </a:ext>
                </a:extLst>
              </a:tr>
              <a:tr h="319588">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400" b="1" i="0" kern="1200" dirty="0">
                          <a:solidFill>
                            <a:schemeClr val="tx1"/>
                          </a:solidFill>
                          <a:latin typeface="Book Antiqua" panose="02040602050305030304" pitchFamily="18" charset="0"/>
                          <a:ea typeface="+mn-ea"/>
                          <a:cs typeface="+mn-cs"/>
                        </a:rPr>
                        <a:t>Organisational</a:t>
                      </a:r>
                      <a:br>
                        <a:rPr lang="en-GB" sz="1400" b="1" i="0" kern="1200" dirty="0">
                          <a:solidFill>
                            <a:schemeClr val="tx1"/>
                          </a:solidFill>
                          <a:latin typeface="Book Antiqua" panose="02040602050305030304" pitchFamily="18" charset="0"/>
                          <a:ea typeface="+mn-ea"/>
                          <a:cs typeface="+mn-cs"/>
                        </a:rPr>
                      </a:br>
                      <a:r>
                        <a:rPr lang="en-GB" sz="1400" b="1" i="0" kern="1200" dirty="0">
                          <a:solidFill>
                            <a:schemeClr val="tx1"/>
                          </a:solidFill>
                          <a:latin typeface="Book Antiqua" panose="02040602050305030304" pitchFamily="18" charset="0"/>
                          <a:ea typeface="+mn-ea"/>
                          <a:cs typeface="+mn-cs"/>
                        </a:rPr>
                        <a:t>Capacity</a:t>
                      </a:r>
                    </a:p>
                  </a:txBody>
                  <a:tcPr>
                    <a:lnL w="6350" cap="flat" cmpd="sng" algn="ctr">
                      <a:solidFill>
                        <a:sysClr val="window" lastClr="FFFFFF">
                          <a:lumMod val="75000"/>
                        </a:sysClr>
                      </a:solidFill>
                      <a:prstDash val="solid"/>
                      <a:round/>
                      <a:headEnd type="none" w="med" len="med"/>
                      <a:tailEnd type="none" w="med" len="med"/>
                    </a:lnL>
                    <a:lnR w="76200" cap="flat" cmpd="sng" algn="ctr">
                      <a:solidFill>
                        <a:srgbClr val="F35132"/>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4">
                  <a:txBody>
                    <a:bodyPr/>
                    <a:lstStyle/>
                    <a:p>
                      <a:endParaRPr lang="en-GB" dirty="0"/>
                    </a:p>
                  </a:txBody>
                  <a:tcPr>
                    <a:lnL w="76200" cap="flat" cmpd="sng" algn="ctr">
                      <a:solidFill>
                        <a:srgbClr val="F35132"/>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50" b="1">
                          <a:effectLst/>
                          <a:latin typeface="Book Antiqua" panose="02040602050305030304" pitchFamily="18" charset="0"/>
                          <a:ea typeface="Calibri" panose="020F0502020204030204" pitchFamily="34" charset="0"/>
                          <a:cs typeface="Times New Roman" panose="02020603050405020304" pitchFamily="18" charset="0"/>
                        </a:rPr>
                        <a:t>Employee Engagement Index</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&gt;80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Implement Rewards and Sanction systems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31958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Competent Employee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&gt;90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Implement Capacity building programmes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624846847"/>
                  </a:ext>
                </a:extLst>
              </a:tr>
              <a:tr h="31958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Employee net promoter score (eNPS)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&gt;9</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Behavioral and Mindset Change</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699497429"/>
                  </a:ext>
                </a:extLst>
              </a:tr>
              <a:tr h="319588">
                <a:tc vMerge="1">
                  <a:txBody>
                    <a:bodyPr/>
                    <a:lstStyle/>
                    <a:p>
                      <a:endParaRPr lang="en-GB"/>
                    </a:p>
                  </a:txBody>
                  <a:tcPr/>
                </a:tc>
                <a:tc vMerge="1">
                  <a:txBody>
                    <a:bodyPr/>
                    <a:lstStyle/>
                    <a:p>
                      <a:endParaRPr lang="en-GB"/>
                    </a:p>
                  </a:txBody>
                  <a:tcPr/>
                </a:tc>
                <a:tc>
                  <a:txBody>
                    <a:bodyPr/>
                    <a:lstStyle/>
                    <a:p>
                      <a:pPr algn="just"/>
                      <a:r>
                        <a:rPr lang="en-GB" sz="1050" b="1" dirty="0">
                          <a:effectLst/>
                          <a:latin typeface="Book Antiqua" panose="02040602050305030304" pitchFamily="18" charset="0"/>
                          <a:ea typeface="Calibri" panose="020F0502020204030204" pitchFamily="34" charset="0"/>
                          <a:cs typeface="Times New Roman" panose="02020603050405020304" pitchFamily="18" charset="0"/>
                        </a:rPr>
                        <a:t>Governance Compliance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50" b="1" dirty="0">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lnSpc>
                          <a:spcPct val="150000"/>
                        </a:lnSpc>
                        <a:buFont typeface="Arial" panose="020B0604020202020204" pitchFamily="34" charset="0"/>
                        <a:buNone/>
                      </a:pPr>
                      <a:r>
                        <a:rPr lang="en-GB" sz="800" b="1" i="0" kern="1200" dirty="0">
                          <a:solidFill>
                            <a:schemeClr val="bg2">
                              <a:lumMod val="10000"/>
                            </a:schemeClr>
                          </a:solidFill>
                          <a:latin typeface="Book Antiqua" panose="02040602050305030304" pitchFamily="18" charset="0"/>
                          <a:ea typeface="+mn-ea"/>
                          <a:cs typeface="+mn-cs"/>
                        </a:rPr>
                        <a:t>Governance Improvement programmes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252988690"/>
                  </a:ext>
                </a:extLst>
              </a:tr>
              <a:tr h="229700">
                <a:tc grid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900" b="1" i="0" dirty="0">
                          <a:solidFill>
                            <a:schemeClr val="bg1"/>
                          </a:solidFill>
                          <a:latin typeface="Book Antiqua" panose="02040602050305030304" pitchFamily="18" charset="0"/>
                        </a:rPr>
                        <a:t>Core Value (APITIC) : Accountability-professionalism-integrity-teamwork-inclusiveness And Client Focus</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hMerge="1">
                  <a:txBody>
                    <a:bodyPr/>
                    <a:lstStyle/>
                    <a:p>
                      <a:endParaRPr lang="en-GB"/>
                    </a:p>
                  </a:txBody>
                  <a:tcPr/>
                </a:tc>
                <a:tc hMerge="1">
                  <a:txBody>
                    <a:bodyPr/>
                    <a:lstStyle/>
                    <a:p>
                      <a:endParaRPr lang="en-GB" sz="1050" dirty="0"/>
                    </a:p>
                  </a:txBody>
                  <a:tcPr>
                    <a:lnL w="6350" cap="flat" cmpd="sng" algn="ctr">
                      <a:solidFill>
                        <a:sysClr val="window" lastClr="FFFFFF">
                          <a:lumMod val="75000"/>
                        </a:sys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bl>
          </a:graphicData>
        </a:graphic>
      </p:graphicFrame>
      <p:graphicFrame>
        <p:nvGraphicFramePr>
          <p:cNvPr id="4" name="Table 3">
            <a:extLst>
              <a:ext uri="{FF2B5EF4-FFF2-40B4-BE49-F238E27FC236}">
                <a16:creationId xmlns="" xmlns:a16="http://schemas.microsoft.com/office/drawing/2014/main" id="{9773FF70-F643-8D4D-9044-A7B9AE970E4A}"/>
              </a:ext>
            </a:extLst>
          </p:cNvPr>
          <p:cNvGraphicFramePr>
            <a:graphicFrameLocks noGrp="1"/>
          </p:cNvGraphicFramePr>
          <p:nvPr/>
        </p:nvGraphicFramePr>
        <p:xfrm>
          <a:off x="45721" y="338207"/>
          <a:ext cx="11976050" cy="628485"/>
        </p:xfrm>
        <a:graphic>
          <a:graphicData uri="http://schemas.openxmlformats.org/drawingml/2006/table">
            <a:tbl>
              <a:tblPr firstRow="1" bandRow="1"/>
              <a:tblGrid>
                <a:gridCol w="1556738">
                  <a:extLst>
                    <a:ext uri="{9D8B030D-6E8A-4147-A177-3AD203B41FA5}">
                      <a16:colId xmlns="" xmlns:a16="http://schemas.microsoft.com/office/drawing/2014/main" val="1176598596"/>
                    </a:ext>
                  </a:extLst>
                </a:gridCol>
                <a:gridCol w="10419312">
                  <a:extLst>
                    <a:ext uri="{9D8B030D-6E8A-4147-A177-3AD203B41FA5}">
                      <a16:colId xmlns="" xmlns:a16="http://schemas.microsoft.com/office/drawing/2014/main" val="20000"/>
                    </a:ext>
                  </a:extLst>
                </a:gridCol>
              </a:tblGrid>
              <a:tr h="19486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200" b="1" i="0" dirty="0">
                          <a:solidFill>
                            <a:schemeClr val="bg1"/>
                          </a:solidFill>
                          <a:latin typeface="Book Antiqua" panose="02040602050305030304" pitchFamily="18" charset="0"/>
                        </a:rPr>
                        <a:t>Vision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200" b="0" i="0" dirty="0">
                          <a:solidFill>
                            <a:schemeClr val="tx1"/>
                          </a:solidFill>
                          <a:latin typeface="Book Antiqua" panose="02040602050305030304" pitchFamily="18" charset="0"/>
                        </a:rPr>
                        <a:t>A Prosperous, Productive and Healthy population by 2040</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3541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200" b="1" i="0" dirty="0">
                          <a:solidFill>
                            <a:schemeClr val="bg1"/>
                          </a:solidFill>
                          <a:latin typeface="Book Antiqua" panose="02040602050305030304" pitchFamily="18" charset="0"/>
                        </a:rPr>
                        <a:t>Mission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b="0" i="0" dirty="0">
                          <a:latin typeface="Book Antiqua" panose="02040602050305030304" pitchFamily="18" charset="0"/>
                        </a:rPr>
                        <a:t>To provide high quality and coordinated services to the community by focusing on both national and local priorities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5" name="Oval 4">
            <a:extLst>
              <a:ext uri="{FF2B5EF4-FFF2-40B4-BE49-F238E27FC236}">
                <a16:creationId xmlns="" xmlns:a16="http://schemas.microsoft.com/office/drawing/2014/main" id="{2C708E12-B4E4-684E-98E8-8EF0C75AAFE8}"/>
              </a:ext>
            </a:extLst>
          </p:cNvPr>
          <p:cNvSpPr/>
          <p:nvPr/>
        </p:nvSpPr>
        <p:spPr>
          <a:xfrm>
            <a:off x="3363685" y="1616465"/>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Increase Household Incomes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6" name="Oval 5">
            <a:extLst>
              <a:ext uri="{FF2B5EF4-FFF2-40B4-BE49-F238E27FC236}">
                <a16:creationId xmlns="" xmlns:a16="http://schemas.microsoft.com/office/drawing/2014/main" id="{9DE03CFA-BA3C-7645-92E7-69150761F841}"/>
              </a:ext>
            </a:extLst>
          </p:cNvPr>
          <p:cNvSpPr/>
          <p:nvPr/>
        </p:nvSpPr>
        <p:spPr>
          <a:xfrm>
            <a:off x="3363685" y="3066801"/>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Central Govt Funds</a:t>
            </a:r>
          </a:p>
        </p:txBody>
      </p:sp>
      <p:sp>
        <p:nvSpPr>
          <p:cNvPr id="7" name="Oval 6">
            <a:extLst>
              <a:ext uri="{FF2B5EF4-FFF2-40B4-BE49-F238E27FC236}">
                <a16:creationId xmlns="" xmlns:a16="http://schemas.microsoft.com/office/drawing/2014/main" id="{EF88537C-F0A7-C84C-A4FE-F3EE95C32F6D}"/>
              </a:ext>
            </a:extLst>
          </p:cNvPr>
          <p:cNvSpPr/>
          <p:nvPr/>
        </p:nvSpPr>
        <p:spPr>
          <a:xfrm>
            <a:off x="3512516" y="5474387"/>
            <a:ext cx="869033"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employee Engagement</a:t>
            </a:r>
          </a:p>
        </p:txBody>
      </p:sp>
      <p:sp>
        <p:nvSpPr>
          <p:cNvPr id="9" name="Oval 8">
            <a:extLst>
              <a:ext uri="{FF2B5EF4-FFF2-40B4-BE49-F238E27FC236}">
                <a16:creationId xmlns="" xmlns:a16="http://schemas.microsoft.com/office/drawing/2014/main" id="{8CC7E8BB-1722-5646-AFE6-5CA7BB362802}"/>
              </a:ext>
            </a:extLst>
          </p:cNvPr>
          <p:cNvSpPr/>
          <p:nvPr/>
        </p:nvSpPr>
        <p:spPr>
          <a:xfrm>
            <a:off x="4389025" y="1255681"/>
            <a:ext cx="827999" cy="448556"/>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the Quality of Life</a:t>
            </a:r>
          </a:p>
        </p:txBody>
      </p:sp>
      <p:sp>
        <p:nvSpPr>
          <p:cNvPr id="10" name="Oval 9">
            <a:extLst>
              <a:ext uri="{FF2B5EF4-FFF2-40B4-BE49-F238E27FC236}">
                <a16:creationId xmlns="" xmlns:a16="http://schemas.microsoft.com/office/drawing/2014/main" id="{1352AFE0-41D7-AD40-BD3E-F30825E745BA}"/>
              </a:ext>
            </a:extLst>
          </p:cNvPr>
          <p:cNvSpPr/>
          <p:nvPr/>
        </p:nvSpPr>
        <p:spPr>
          <a:xfrm>
            <a:off x="2051109" y="3199709"/>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Maximize resources utilization</a:t>
            </a:r>
          </a:p>
        </p:txBody>
      </p:sp>
      <p:sp>
        <p:nvSpPr>
          <p:cNvPr id="12" name="Oval 11">
            <a:extLst>
              <a:ext uri="{FF2B5EF4-FFF2-40B4-BE49-F238E27FC236}">
                <a16:creationId xmlns="" xmlns:a16="http://schemas.microsoft.com/office/drawing/2014/main" id="{B682783C-262C-114C-B4F6-D4750E6FA4F1}"/>
              </a:ext>
            </a:extLst>
          </p:cNvPr>
          <p:cNvSpPr/>
          <p:nvPr/>
        </p:nvSpPr>
        <p:spPr>
          <a:xfrm>
            <a:off x="3234118" y="4356015"/>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turnaround time</a:t>
            </a:r>
          </a:p>
        </p:txBody>
      </p:sp>
      <p:sp>
        <p:nvSpPr>
          <p:cNvPr id="13" name="Oval 12">
            <a:extLst>
              <a:ext uri="{FF2B5EF4-FFF2-40B4-BE49-F238E27FC236}">
                <a16:creationId xmlns="" xmlns:a16="http://schemas.microsoft.com/office/drawing/2014/main" id="{C1E25BC0-C09F-004F-AF94-27B514491145}"/>
              </a:ext>
            </a:extLst>
          </p:cNvPr>
          <p:cNvSpPr/>
          <p:nvPr/>
        </p:nvSpPr>
        <p:spPr>
          <a:xfrm>
            <a:off x="5045904" y="5837185"/>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Strengthen Governance system</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4" name="Oval 13">
            <a:extLst>
              <a:ext uri="{FF2B5EF4-FFF2-40B4-BE49-F238E27FC236}">
                <a16:creationId xmlns="" xmlns:a16="http://schemas.microsoft.com/office/drawing/2014/main" id="{2FED0053-893D-DE47-BA6E-B61169DF105E}"/>
              </a:ext>
            </a:extLst>
          </p:cNvPr>
          <p:cNvSpPr/>
          <p:nvPr/>
        </p:nvSpPr>
        <p:spPr>
          <a:xfrm>
            <a:off x="1708304" y="5746847"/>
            <a:ext cx="1015064" cy="599950"/>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employee competencies</a:t>
            </a:r>
          </a:p>
        </p:txBody>
      </p:sp>
      <p:sp>
        <p:nvSpPr>
          <p:cNvPr id="15" name="Oval 14">
            <a:extLst>
              <a:ext uri="{FF2B5EF4-FFF2-40B4-BE49-F238E27FC236}">
                <a16:creationId xmlns="" xmlns:a16="http://schemas.microsoft.com/office/drawing/2014/main" id="{316BF0C7-68DF-0E4B-905F-8F90CDB45084}"/>
              </a:ext>
            </a:extLst>
          </p:cNvPr>
          <p:cNvSpPr/>
          <p:nvPr/>
        </p:nvSpPr>
        <p:spPr>
          <a:xfrm>
            <a:off x="1751712" y="4595919"/>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decentralization system</a:t>
            </a:r>
          </a:p>
        </p:txBody>
      </p:sp>
      <p:cxnSp>
        <p:nvCxnSpPr>
          <p:cNvPr id="17" name="Curved Connector 16">
            <a:extLst>
              <a:ext uri="{FF2B5EF4-FFF2-40B4-BE49-F238E27FC236}">
                <a16:creationId xmlns="" xmlns:a16="http://schemas.microsoft.com/office/drawing/2014/main" id="{FE96B465-E3BB-8440-8260-7950EE5F11B8}"/>
              </a:ext>
            </a:extLst>
          </p:cNvPr>
          <p:cNvCxnSpPr>
            <a:cxnSpLocks/>
          </p:cNvCxnSpPr>
          <p:nvPr/>
        </p:nvCxnSpPr>
        <p:spPr>
          <a:xfrm rot="5400000" flipH="1" flipV="1">
            <a:off x="1823078" y="4105738"/>
            <a:ext cx="913530" cy="12801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8" name="Curved Connector 17">
            <a:extLst>
              <a:ext uri="{FF2B5EF4-FFF2-40B4-BE49-F238E27FC236}">
                <a16:creationId xmlns="" xmlns:a16="http://schemas.microsoft.com/office/drawing/2014/main" id="{78E9309A-4BA8-C141-A042-15990C3B6C86}"/>
              </a:ext>
            </a:extLst>
          </p:cNvPr>
          <p:cNvCxnSpPr>
            <a:cxnSpLocks/>
            <a:stCxn id="10" idx="6"/>
            <a:endCxn id="6" idx="2"/>
          </p:cNvCxnSpPr>
          <p:nvPr/>
        </p:nvCxnSpPr>
        <p:spPr>
          <a:xfrm flipV="1">
            <a:off x="2879108" y="3318801"/>
            <a:ext cx="484577" cy="13290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9" name="Curved Connector 18">
            <a:extLst>
              <a:ext uri="{FF2B5EF4-FFF2-40B4-BE49-F238E27FC236}">
                <a16:creationId xmlns="" xmlns:a16="http://schemas.microsoft.com/office/drawing/2014/main" id="{CC958F76-5D7A-EA4C-B881-DFDDEDB28B56}"/>
              </a:ext>
            </a:extLst>
          </p:cNvPr>
          <p:cNvCxnSpPr>
            <a:cxnSpLocks/>
            <a:stCxn id="25" idx="0"/>
            <a:endCxn id="189" idx="4"/>
          </p:cNvCxnSpPr>
          <p:nvPr/>
        </p:nvCxnSpPr>
        <p:spPr>
          <a:xfrm rot="5400000" flipH="1" flipV="1">
            <a:off x="4890077" y="4030656"/>
            <a:ext cx="805460" cy="15156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0" name="Curved Connector 19">
            <a:extLst>
              <a:ext uri="{FF2B5EF4-FFF2-40B4-BE49-F238E27FC236}">
                <a16:creationId xmlns="" xmlns:a16="http://schemas.microsoft.com/office/drawing/2014/main" id="{8397C6D4-2031-CA4D-8629-5218ADCB4322}"/>
              </a:ext>
            </a:extLst>
          </p:cNvPr>
          <p:cNvCxnSpPr>
            <a:cxnSpLocks/>
            <a:stCxn id="15" idx="6"/>
            <a:endCxn id="12" idx="2"/>
          </p:cNvCxnSpPr>
          <p:nvPr/>
        </p:nvCxnSpPr>
        <p:spPr>
          <a:xfrm flipV="1">
            <a:off x="2579711" y="4608015"/>
            <a:ext cx="654407" cy="23990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 name="Curved Connector 20">
            <a:extLst>
              <a:ext uri="{FF2B5EF4-FFF2-40B4-BE49-F238E27FC236}">
                <a16:creationId xmlns="" xmlns:a16="http://schemas.microsoft.com/office/drawing/2014/main" id="{5689E002-B2EB-4341-A276-24E1F2D36EDC}"/>
              </a:ext>
            </a:extLst>
          </p:cNvPr>
          <p:cNvCxnSpPr>
            <a:cxnSpLocks/>
            <a:endCxn id="12" idx="3"/>
          </p:cNvCxnSpPr>
          <p:nvPr/>
        </p:nvCxnSpPr>
        <p:spPr>
          <a:xfrm flipV="1">
            <a:off x="2364386" y="4786205"/>
            <a:ext cx="990990" cy="960643"/>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22" name="Curved Connector 21">
            <a:extLst>
              <a:ext uri="{FF2B5EF4-FFF2-40B4-BE49-F238E27FC236}">
                <a16:creationId xmlns="" xmlns:a16="http://schemas.microsoft.com/office/drawing/2014/main" id="{7C7A650B-DB34-C747-9DD8-595A8936FF64}"/>
              </a:ext>
            </a:extLst>
          </p:cNvPr>
          <p:cNvCxnSpPr>
            <a:cxnSpLocks/>
            <a:stCxn id="12" idx="0"/>
            <a:endCxn id="6" idx="4"/>
          </p:cNvCxnSpPr>
          <p:nvPr/>
        </p:nvCxnSpPr>
        <p:spPr>
          <a:xfrm rot="5400000" flipH="1" flipV="1">
            <a:off x="3320294" y="3898625"/>
            <a:ext cx="785215" cy="12956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3" name="Curved Connector 22">
            <a:extLst>
              <a:ext uri="{FF2B5EF4-FFF2-40B4-BE49-F238E27FC236}">
                <a16:creationId xmlns="" xmlns:a16="http://schemas.microsoft.com/office/drawing/2014/main" id="{E09F6C42-5379-D740-9965-CB1A704818B9}"/>
              </a:ext>
            </a:extLst>
          </p:cNvPr>
          <p:cNvCxnSpPr>
            <a:cxnSpLocks/>
            <a:stCxn id="12" idx="1"/>
            <a:endCxn id="10" idx="5"/>
          </p:cNvCxnSpPr>
          <p:nvPr/>
        </p:nvCxnSpPr>
        <p:spPr>
          <a:xfrm rot="16200000" flipV="1">
            <a:off x="2656651" y="3731099"/>
            <a:ext cx="799925" cy="59752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4" name="Curved Connector 23">
            <a:extLst>
              <a:ext uri="{FF2B5EF4-FFF2-40B4-BE49-F238E27FC236}">
                <a16:creationId xmlns="" xmlns:a16="http://schemas.microsoft.com/office/drawing/2014/main" id="{6A2FB826-D4C4-EC48-8FF0-332080478F53}"/>
              </a:ext>
            </a:extLst>
          </p:cNvPr>
          <p:cNvCxnSpPr>
            <a:cxnSpLocks/>
            <a:stCxn id="10" idx="7"/>
            <a:endCxn id="114" idx="3"/>
          </p:cNvCxnSpPr>
          <p:nvPr/>
        </p:nvCxnSpPr>
        <p:spPr>
          <a:xfrm rot="5400000" flipH="1" flipV="1">
            <a:off x="2788541" y="2641285"/>
            <a:ext cx="601543" cy="66292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25" name="Oval 24">
            <a:extLst>
              <a:ext uri="{FF2B5EF4-FFF2-40B4-BE49-F238E27FC236}">
                <a16:creationId xmlns="" xmlns:a16="http://schemas.microsoft.com/office/drawing/2014/main" id="{B9BC4BA4-DB07-7E46-B2C5-A01EC351B619}"/>
              </a:ext>
            </a:extLst>
          </p:cNvPr>
          <p:cNvSpPr/>
          <p:nvPr/>
        </p:nvSpPr>
        <p:spPr>
          <a:xfrm>
            <a:off x="4717557" y="4509169"/>
            <a:ext cx="998934"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Digitize District services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26" name="Curved Connector 25">
            <a:extLst>
              <a:ext uri="{FF2B5EF4-FFF2-40B4-BE49-F238E27FC236}">
                <a16:creationId xmlns="" xmlns:a16="http://schemas.microsoft.com/office/drawing/2014/main" id="{6D8BF6AD-2D52-1D42-8266-B4832B739799}"/>
              </a:ext>
            </a:extLst>
          </p:cNvPr>
          <p:cNvCxnSpPr>
            <a:cxnSpLocks/>
            <a:stCxn id="13" idx="3"/>
            <a:endCxn id="140" idx="6"/>
          </p:cNvCxnSpPr>
          <p:nvPr/>
        </p:nvCxnSpPr>
        <p:spPr>
          <a:xfrm rot="5400000">
            <a:off x="4600311" y="5778210"/>
            <a:ext cx="77686" cy="1056016"/>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27" name="Curved Connector 26">
            <a:extLst>
              <a:ext uri="{FF2B5EF4-FFF2-40B4-BE49-F238E27FC236}">
                <a16:creationId xmlns="" xmlns:a16="http://schemas.microsoft.com/office/drawing/2014/main" id="{10CACCBB-6A15-3A45-8B6B-4945B4FD5A3F}"/>
              </a:ext>
            </a:extLst>
          </p:cNvPr>
          <p:cNvCxnSpPr>
            <a:cxnSpLocks/>
            <a:stCxn id="12" idx="7"/>
            <a:endCxn id="189" idx="3"/>
          </p:cNvCxnSpPr>
          <p:nvPr/>
        </p:nvCxnSpPr>
        <p:spPr>
          <a:xfrm rot="5400000" flipH="1" flipV="1">
            <a:off x="4108391" y="3462368"/>
            <a:ext cx="799924" cy="113498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8" name="Curved Connector 27">
            <a:extLst>
              <a:ext uri="{FF2B5EF4-FFF2-40B4-BE49-F238E27FC236}">
                <a16:creationId xmlns="" xmlns:a16="http://schemas.microsoft.com/office/drawing/2014/main" id="{0218B947-3DD2-FB4D-A436-3F8FAE569AB2}"/>
              </a:ext>
            </a:extLst>
          </p:cNvPr>
          <p:cNvCxnSpPr>
            <a:cxnSpLocks/>
            <a:endCxn id="6" idx="6"/>
          </p:cNvCxnSpPr>
          <p:nvPr/>
        </p:nvCxnSpPr>
        <p:spPr>
          <a:xfrm rot="10800000">
            <a:off x="4191685" y="3318801"/>
            <a:ext cx="729043" cy="16358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9" name="Curved Connector 28">
            <a:extLst>
              <a:ext uri="{FF2B5EF4-FFF2-40B4-BE49-F238E27FC236}">
                <a16:creationId xmlns="" xmlns:a16="http://schemas.microsoft.com/office/drawing/2014/main" id="{E712BC26-5DBE-C14F-96F8-2E96E46CD55F}"/>
              </a:ext>
            </a:extLst>
          </p:cNvPr>
          <p:cNvCxnSpPr>
            <a:cxnSpLocks/>
            <a:stCxn id="13" idx="0"/>
            <a:endCxn id="7" idx="6"/>
          </p:cNvCxnSpPr>
          <p:nvPr/>
        </p:nvCxnSpPr>
        <p:spPr>
          <a:xfrm rot="16200000" flipV="1">
            <a:off x="4865328" y="5242608"/>
            <a:ext cx="110798" cy="1078355"/>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30" name="Curved Connector 29">
            <a:extLst>
              <a:ext uri="{FF2B5EF4-FFF2-40B4-BE49-F238E27FC236}">
                <a16:creationId xmlns="" xmlns:a16="http://schemas.microsoft.com/office/drawing/2014/main" id="{C6A54911-F4D1-BD48-AE85-DC26CE74773F}"/>
              </a:ext>
            </a:extLst>
          </p:cNvPr>
          <p:cNvCxnSpPr>
            <a:cxnSpLocks/>
            <a:endCxn id="7" idx="5"/>
          </p:cNvCxnSpPr>
          <p:nvPr/>
        </p:nvCxnSpPr>
        <p:spPr>
          <a:xfrm rot="5400000" flipH="1" flipV="1">
            <a:off x="3820292" y="5935483"/>
            <a:ext cx="464896" cy="40308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1" name="Curved Connector 30">
            <a:extLst>
              <a:ext uri="{FF2B5EF4-FFF2-40B4-BE49-F238E27FC236}">
                <a16:creationId xmlns="" xmlns:a16="http://schemas.microsoft.com/office/drawing/2014/main" id="{9B731237-457E-F941-AEE3-AD212DEC6C6B}"/>
              </a:ext>
            </a:extLst>
          </p:cNvPr>
          <p:cNvCxnSpPr>
            <a:cxnSpLocks/>
            <a:stCxn id="14" idx="7"/>
            <a:endCxn id="7" idx="2"/>
          </p:cNvCxnSpPr>
          <p:nvPr/>
        </p:nvCxnSpPr>
        <p:spPr>
          <a:xfrm rot="5400000" flipH="1" flipV="1">
            <a:off x="2989455" y="5311648"/>
            <a:ext cx="108321" cy="937801"/>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32" name="Curved Connector 31">
            <a:extLst>
              <a:ext uri="{FF2B5EF4-FFF2-40B4-BE49-F238E27FC236}">
                <a16:creationId xmlns="" xmlns:a16="http://schemas.microsoft.com/office/drawing/2014/main" id="{94BCF80E-002A-674D-9A27-762A05369BDD}"/>
              </a:ext>
            </a:extLst>
          </p:cNvPr>
          <p:cNvCxnSpPr>
            <a:cxnSpLocks/>
            <a:endCxn id="12" idx="4"/>
          </p:cNvCxnSpPr>
          <p:nvPr/>
        </p:nvCxnSpPr>
        <p:spPr>
          <a:xfrm rot="16200000" flipV="1">
            <a:off x="3420672" y="5087461"/>
            <a:ext cx="614373" cy="15947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3" name="Curved Connector 32">
            <a:extLst>
              <a:ext uri="{FF2B5EF4-FFF2-40B4-BE49-F238E27FC236}">
                <a16:creationId xmlns="" xmlns:a16="http://schemas.microsoft.com/office/drawing/2014/main" id="{B1C6BAF1-0E0E-0F42-9D06-A086D8398400}"/>
              </a:ext>
            </a:extLst>
          </p:cNvPr>
          <p:cNvCxnSpPr>
            <a:cxnSpLocks/>
            <a:stCxn id="14" idx="0"/>
            <a:endCxn id="15" idx="4"/>
          </p:cNvCxnSpPr>
          <p:nvPr/>
        </p:nvCxnSpPr>
        <p:spPr>
          <a:xfrm rot="16200000" flipV="1">
            <a:off x="1867310" y="5398321"/>
            <a:ext cx="646929" cy="5012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114" name="Oval 113">
            <a:extLst>
              <a:ext uri="{FF2B5EF4-FFF2-40B4-BE49-F238E27FC236}">
                <a16:creationId xmlns="" xmlns:a16="http://schemas.microsoft.com/office/drawing/2014/main" id="{8322E841-1F4A-E5EA-8D0F-78C8E345AD29}"/>
              </a:ext>
            </a:extLst>
          </p:cNvPr>
          <p:cNvSpPr/>
          <p:nvPr/>
        </p:nvSpPr>
        <p:spPr>
          <a:xfrm>
            <a:off x="3272937" y="2241785"/>
            <a:ext cx="1009497"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Enhance value addition</a:t>
            </a:r>
          </a:p>
        </p:txBody>
      </p:sp>
      <p:sp>
        <p:nvSpPr>
          <p:cNvPr id="140" name="Oval 139">
            <a:extLst>
              <a:ext uri="{FF2B5EF4-FFF2-40B4-BE49-F238E27FC236}">
                <a16:creationId xmlns="" xmlns:a16="http://schemas.microsoft.com/office/drawing/2014/main" id="{535FEADF-6DC2-ED99-C29F-AD0A10363497}"/>
              </a:ext>
            </a:extLst>
          </p:cNvPr>
          <p:cNvSpPr/>
          <p:nvPr/>
        </p:nvSpPr>
        <p:spPr>
          <a:xfrm>
            <a:off x="3283147" y="6093061"/>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Transform Corporate Culture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165" name="Curved Connector 21">
            <a:extLst>
              <a:ext uri="{FF2B5EF4-FFF2-40B4-BE49-F238E27FC236}">
                <a16:creationId xmlns="" xmlns:a16="http://schemas.microsoft.com/office/drawing/2014/main" id="{DF986043-6565-696E-A4A6-A1D7E22C45FA}"/>
              </a:ext>
            </a:extLst>
          </p:cNvPr>
          <p:cNvCxnSpPr>
            <a:cxnSpLocks/>
            <a:stCxn id="7" idx="7"/>
            <a:endCxn id="25" idx="3"/>
          </p:cNvCxnSpPr>
          <p:nvPr/>
        </p:nvCxnSpPr>
        <p:spPr>
          <a:xfrm rot="5400000" flipH="1" flipV="1">
            <a:off x="4254646" y="4938996"/>
            <a:ext cx="608837" cy="60956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74" name="Curved Connector 21">
            <a:extLst>
              <a:ext uri="{FF2B5EF4-FFF2-40B4-BE49-F238E27FC236}">
                <a16:creationId xmlns="" xmlns:a16="http://schemas.microsoft.com/office/drawing/2014/main" id="{1D35C756-5139-1907-18A6-FF62B1FFAB33}"/>
              </a:ext>
            </a:extLst>
          </p:cNvPr>
          <p:cNvCxnSpPr>
            <a:cxnSpLocks/>
          </p:cNvCxnSpPr>
          <p:nvPr/>
        </p:nvCxnSpPr>
        <p:spPr>
          <a:xfrm rot="10800000">
            <a:off x="3923498" y="4761171"/>
            <a:ext cx="793026" cy="10542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189" name="Oval 188">
            <a:extLst>
              <a:ext uri="{FF2B5EF4-FFF2-40B4-BE49-F238E27FC236}">
                <a16:creationId xmlns="" xmlns:a16="http://schemas.microsoft.com/office/drawing/2014/main" id="{A74D06E2-156A-6D58-5341-C9BAA7B06A38}"/>
              </a:ext>
            </a:extLst>
          </p:cNvPr>
          <p:cNvSpPr/>
          <p:nvPr/>
        </p:nvSpPr>
        <p:spPr>
          <a:xfrm>
            <a:off x="4954590" y="3199710"/>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local revenues</a:t>
            </a:r>
          </a:p>
        </p:txBody>
      </p:sp>
      <p:cxnSp>
        <p:nvCxnSpPr>
          <p:cNvPr id="207" name="Curved Connector 18">
            <a:extLst>
              <a:ext uri="{FF2B5EF4-FFF2-40B4-BE49-F238E27FC236}">
                <a16:creationId xmlns="" xmlns:a16="http://schemas.microsoft.com/office/drawing/2014/main" id="{E5149F71-4C7C-CA1C-58F2-8481AA4D0279}"/>
              </a:ext>
            </a:extLst>
          </p:cNvPr>
          <p:cNvCxnSpPr>
            <a:cxnSpLocks/>
            <a:stCxn id="189" idx="0"/>
            <a:endCxn id="9" idx="5"/>
          </p:cNvCxnSpPr>
          <p:nvPr/>
        </p:nvCxnSpPr>
        <p:spPr>
          <a:xfrm rot="16200000" flipV="1">
            <a:off x="4451597" y="2282717"/>
            <a:ext cx="1561163" cy="27282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0" name="Curved Connector 18">
            <a:extLst>
              <a:ext uri="{FF2B5EF4-FFF2-40B4-BE49-F238E27FC236}">
                <a16:creationId xmlns="" xmlns:a16="http://schemas.microsoft.com/office/drawing/2014/main" id="{1925E1C7-E9C8-582E-4595-C315B1811254}"/>
              </a:ext>
            </a:extLst>
          </p:cNvPr>
          <p:cNvCxnSpPr>
            <a:cxnSpLocks/>
            <a:stCxn id="189" idx="1"/>
            <a:endCxn id="114" idx="5"/>
          </p:cNvCxnSpPr>
          <p:nvPr/>
        </p:nvCxnSpPr>
        <p:spPr>
          <a:xfrm rot="16200000" flipV="1">
            <a:off x="4304451" y="2502121"/>
            <a:ext cx="601544" cy="94125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2" name="Curved Connector 18">
            <a:extLst>
              <a:ext uri="{FF2B5EF4-FFF2-40B4-BE49-F238E27FC236}">
                <a16:creationId xmlns="" xmlns:a16="http://schemas.microsoft.com/office/drawing/2014/main" id="{5247D213-DE91-8448-9493-086F37D7CA1A}"/>
              </a:ext>
            </a:extLst>
          </p:cNvPr>
          <p:cNvCxnSpPr>
            <a:cxnSpLocks/>
            <a:stCxn id="6" idx="0"/>
            <a:endCxn id="114" idx="4"/>
          </p:cNvCxnSpPr>
          <p:nvPr/>
        </p:nvCxnSpPr>
        <p:spPr>
          <a:xfrm rot="5400000" flipH="1" flipV="1">
            <a:off x="3617177" y="2906293"/>
            <a:ext cx="321017" cy="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4" name="Curved Connector 18">
            <a:extLst>
              <a:ext uri="{FF2B5EF4-FFF2-40B4-BE49-F238E27FC236}">
                <a16:creationId xmlns="" xmlns:a16="http://schemas.microsoft.com/office/drawing/2014/main" id="{A4CC223E-24DC-588A-6DC2-BA0E1BC770D1}"/>
              </a:ext>
            </a:extLst>
          </p:cNvPr>
          <p:cNvCxnSpPr>
            <a:cxnSpLocks/>
            <a:stCxn id="140" idx="2"/>
            <a:endCxn id="14" idx="6"/>
          </p:cNvCxnSpPr>
          <p:nvPr/>
        </p:nvCxnSpPr>
        <p:spPr>
          <a:xfrm rot="10800000">
            <a:off x="2723369" y="6046823"/>
            <a:ext cx="559779" cy="29823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6" name="Curved Connector 18">
            <a:extLst>
              <a:ext uri="{FF2B5EF4-FFF2-40B4-BE49-F238E27FC236}">
                <a16:creationId xmlns="" xmlns:a16="http://schemas.microsoft.com/office/drawing/2014/main" id="{FFCCE5EF-0EBC-2E08-A6DD-5213FAE425A8}"/>
              </a:ext>
            </a:extLst>
          </p:cNvPr>
          <p:cNvCxnSpPr>
            <a:cxnSpLocks/>
          </p:cNvCxnSpPr>
          <p:nvPr/>
        </p:nvCxnSpPr>
        <p:spPr>
          <a:xfrm rot="5400000" flipH="1" flipV="1">
            <a:off x="4100676" y="1821902"/>
            <a:ext cx="699226" cy="40281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0" name="Curved Connector 18">
            <a:extLst>
              <a:ext uri="{FF2B5EF4-FFF2-40B4-BE49-F238E27FC236}">
                <a16:creationId xmlns="" xmlns:a16="http://schemas.microsoft.com/office/drawing/2014/main" id="{8BD9B624-2155-B04C-C032-C9816D552C9E}"/>
              </a:ext>
            </a:extLst>
          </p:cNvPr>
          <p:cNvCxnSpPr>
            <a:cxnSpLocks/>
            <a:stCxn id="114" idx="2"/>
          </p:cNvCxnSpPr>
          <p:nvPr/>
        </p:nvCxnSpPr>
        <p:spPr>
          <a:xfrm rot="10800000">
            <a:off x="2811261" y="1913913"/>
            <a:ext cx="461676" cy="579872"/>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224" name="Curved Connector 18">
            <a:extLst>
              <a:ext uri="{FF2B5EF4-FFF2-40B4-BE49-F238E27FC236}">
                <a16:creationId xmlns="" xmlns:a16="http://schemas.microsoft.com/office/drawing/2014/main" id="{BA40046A-2426-8253-D3BA-3A765AC7E7FE}"/>
              </a:ext>
            </a:extLst>
          </p:cNvPr>
          <p:cNvCxnSpPr>
            <a:cxnSpLocks/>
            <a:endCxn id="56" idx="6"/>
          </p:cNvCxnSpPr>
          <p:nvPr/>
        </p:nvCxnSpPr>
        <p:spPr>
          <a:xfrm rot="10800000">
            <a:off x="3039919" y="1692100"/>
            <a:ext cx="388539" cy="10049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6" name="Curved Connector 18">
            <a:extLst>
              <a:ext uri="{FF2B5EF4-FFF2-40B4-BE49-F238E27FC236}">
                <a16:creationId xmlns="" xmlns:a16="http://schemas.microsoft.com/office/drawing/2014/main" id="{A99F895C-809C-251A-6F5E-209444DB5DE9}"/>
              </a:ext>
            </a:extLst>
          </p:cNvPr>
          <p:cNvCxnSpPr>
            <a:cxnSpLocks/>
            <a:stCxn id="114" idx="1"/>
            <a:endCxn id="5" idx="3"/>
          </p:cNvCxnSpPr>
          <p:nvPr/>
        </p:nvCxnSpPr>
        <p:spPr>
          <a:xfrm rot="5400000" flipH="1" flipV="1">
            <a:off x="3318389" y="2149041"/>
            <a:ext cx="268939" cy="6416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9" name="Curved Connector 18">
            <a:extLst>
              <a:ext uri="{FF2B5EF4-FFF2-40B4-BE49-F238E27FC236}">
                <a16:creationId xmlns="" xmlns:a16="http://schemas.microsoft.com/office/drawing/2014/main" id="{7CD9FCD7-7A93-000A-3879-7D19D3AF9EB0}"/>
              </a:ext>
            </a:extLst>
          </p:cNvPr>
          <p:cNvCxnSpPr>
            <a:cxnSpLocks/>
          </p:cNvCxnSpPr>
          <p:nvPr/>
        </p:nvCxnSpPr>
        <p:spPr>
          <a:xfrm flipV="1">
            <a:off x="2956264" y="1410927"/>
            <a:ext cx="1425285" cy="10049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pic>
        <p:nvPicPr>
          <p:cNvPr id="239" name="Picture 238" descr="Mukono DIstrict">
            <a:extLst>
              <a:ext uri="{FF2B5EF4-FFF2-40B4-BE49-F238E27FC236}">
                <a16:creationId xmlns="" xmlns:a16="http://schemas.microsoft.com/office/drawing/2014/main" id="{E565339D-7183-DA5A-0A66-148BC2B363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50367" y="56161"/>
            <a:ext cx="1958340" cy="512010"/>
          </a:xfrm>
          <a:prstGeom prst="rect">
            <a:avLst/>
          </a:prstGeom>
          <a:noFill/>
          <a:ln>
            <a:noFill/>
          </a:ln>
        </p:spPr>
      </p:pic>
      <p:sp>
        <p:nvSpPr>
          <p:cNvPr id="56" name="Oval 55">
            <a:extLst>
              <a:ext uri="{FF2B5EF4-FFF2-40B4-BE49-F238E27FC236}">
                <a16:creationId xmlns="" xmlns:a16="http://schemas.microsoft.com/office/drawing/2014/main" id="{1D92FC95-E2FC-0ECD-9362-859D9319D6A3}"/>
              </a:ext>
            </a:extLst>
          </p:cNvPr>
          <p:cNvSpPr/>
          <p:nvPr/>
        </p:nvSpPr>
        <p:spPr>
          <a:xfrm>
            <a:off x="2211919" y="1440100"/>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Reduce Poverty</a:t>
            </a:r>
          </a:p>
        </p:txBody>
      </p:sp>
      <p:cxnSp>
        <p:nvCxnSpPr>
          <p:cNvPr id="95" name="Curved Connector 18">
            <a:extLst>
              <a:ext uri="{FF2B5EF4-FFF2-40B4-BE49-F238E27FC236}">
                <a16:creationId xmlns="" xmlns:a16="http://schemas.microsoft.com/office/drawing/2014/main" id="{248ACB8A-D813-C563-9C4F-68EFBD4C6C40}"/>
              </a:ext>
            </a:extLst>
          </p:cNvPr>
          <p:cNvCxnSpPr>
            <a:cxnSpLocks/>
          </p:cNvCxnSpPr>
          <p:nvPr/>
        </p:nvCxnSpPr>
        <p:spPr>
          <a:xfrm flipV="1">
            <a:off x="4150218" y="1616645"/>
            <a:ext cx="330776" cy="19725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3" name="Curved Connector 18">
            <a:extLst>
              <a:ext uri="{FF2B5EF4-FFF2-40B4-BE49-F238E27FC236}">
                <a16:creationId xmlns="" xmlns:a16="http://schemas.microsoft.com/office/drawing/2014/main" id="{4B345A65-DEE5-8333-9EB3-0D08DBF43242}"/>
              </a:ext>
            </a:extLst>
          </p:cNvPr>
          <p:cNvCxnSpPr>
            <a:cxnSpLocks/>
          </p:cNvCxnSpPr>
          <p:nvPr/>
        </p:nvCxnSpPr>
        <p:spPr>
          <a:xfrm rot="16200000" flipV="1">
            <a:off x="5027988" y="5299474"/>
            <a:ext cx="837185" cy="26457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7" name="Curved Connector 21">
            <a:extLst>
              <a:ext uri="{FF2B5EF4-FFF2-40B4-BE49-F238E27FC236}">
                <a16:creationId xmlns="" xmlns:a16="http://schemas.microsoft.com/office/drawing/2014/main" id="{AEA30314-F201-B883-CF65-AF90AA763519}"/>
              </a:ext>
            </a:extLst>
          </p:cNvPr>
          <p:cNvCxnSpPr>
            <a:cxnSpLocks/>
            <a:stCxn id="10" idx="0"/>
            <a:endCxn id="56" idx="4"/>
          </p:cNvCxnSpPr>
          <p:nvPr/>
        </p:nvCxnSpPr>
        <p:spPr>
          <a:xfrm rot="5400000" flipH="1" flipV="1">
            <a:off x="1917709" y="2491499"/>
            <a:ext cx="1255610" cy="16081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Tree>
    <p:extLst>
      <p:ext uri="{BB962C8B-B14F-4D97-AF65-F5344CB8AC3E}">
        <p14:creationId xmlns:p14="http://schemas.microsoft.com/office/powerpoint/2010/main" val="342945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8EC2E-6665-484A-9F4E-A56994096DB8}"/>
              </a:ext>
            </a:extLst>
          </p:cNvPr>
          <p:cNvSpPr>
            <a:spLocks noGrp="1"/>
          </p:cNvSpPr>
          <p:nvPr>
            <p:ph type="title"/>
          </p:nvPr>
        </p:nvSpPr>
        <p:spPr>
          <a:xfrm>
            <a:off x="3006692" y="34633"/>
            <a:ext cx="6080747" cy="580335"/>
          </a:xfrm>
        </p:spPr>
        <p:txBody>
          <a:bodyPr>
            <a:noAutofit/>
          </a:bodyPr>
          <a:lstStyle/>
          <a:p>
            <a:pPr algn="ctr"/>
            <a:r>
              <a:rPr lang="en-GB" sz="2000" b="1" dirty="0"/>
              <a:t>Entebbe Municipality Council Integrated Strategy  Map</a:t>
            </a:r>
          </a:p>
        </p:txBody>
      </p:sp>
      <p:graphicFrame>
        <p:nvGraphicFramePr>
          <p:cNvPr id="3" name="Table 2">
            <a:extLst>
              <a:ext uri="{FF2B5EF4-FFF2-40B4-BE49-F238E27FC236}">
                <a16:creationId xmlns="" xmlns:a16="http://schemas.microsoft.com/office/drawing/2014/main" id="{F335E997-81C5-2A45-870F-73C559BA603D}"/>
              </a:ext>
            </a:extLst>
          </p:cNvPr>
          <p:cNvGraphicFramePr>
            <a:graphicFrameLocks noGrp="1"/>
          </p:cNvGraphicFramePr>
          <p:nvPr>
            <p:extLst/>
          </p:nvPr>
        </p:nvGraphicFramePr>
        <p:xfrm>
          <a:off x="0" y="1329179"/>
          <a:ext cx="12191999" cy="5611763"/>
        </p:xfrm>
        <a:graphic>
          <a:graphicData uri="http://schemas.openxmlformats.org/drawingml/2006/table">
            <a:tbl>
              <a:tblPr firstRow="1" bandRow="1"/>
              <a:tblGrid>
                <a:gridCol w="1128914">
                  <a:extLst>
                    <a:ext uri="{9D8B030D-6E8A-4147-A177-3AD203B41FA5}">
                      <a16:colId xmlns="" xmlns:a16="http://schemas.microsoft.com/office/drawing/2014/main" val="20000"/>
                    </a:ext>
                  </a:extLst>
                </a:gridCol>
                <a:gridCol w="4648469">
                  <a:extLst>
                    <a:ext uri="{9D8B030D-6E8A-4147-A177-3AD203B41FA5}">
                      <a16:colId xmlns="" xmlns:a16="http://schemas.microsoft.com/office/drawing/2014/main" val="4270354432"/>
                    </a:ext>
                  </a:extLst>
                </a:gridCol>
                <a:gridCol w="2732161">
                  <a:extLst>
                    <a:ext uri="{9D8B030D-6E8A-4147-A177-3AD203B41FA5}">
                      <a16:colId xmlns="" xmlns:a16="http://schemas.microsoft.com/office/drawing/2014/main" val="20001"/>
                    </a:ext>
                  </a:extLst>
                </a:gridCol>
                <a:gridCol w="768420">
                  <a:extLst>
                    <a:ext uri="{9D8B030D-6E8A-4147-A177-3AD203B41FA5}">
                      <a16:colId xmlns="" xmlns:a16="http://schemas.microsoft.com/office/drawing/2014/main" val="20002"/>
                    </a:ext>
                  </a:extLst>
                </a:gridCol>
                <a:gridCol w="2914035">
                  <a:extLst>
                    <a:ext uri="{9D8B030D-6E8A-4147-A177-3AD203B41FA5}">
                      <a16:colId xmlns="" xmlns:a16="http://schemas.microsoft.com/office/drawing/2014/main" val="20003"/>
                    </a:ext>
                  </a:extLst>
                </a:gridCol>
              </a:tblGrid>
              <a:tr h="29223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000" b="1" i="0" dirty="0">
                        <a:solidFill>
                          <a:schemeClr val="bg1"/>
                        </a:solidFill>
                        <a:latin typeface="Book Antiqua" panose="0204060205030503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l"/>
                      <a:r>
                        <a:rPr lang="en-GB" sz="1000" b="1" i="0" dirty="0">
                          <a:solidFill>
                            <a:schemeClr val="bg1"/>
                          </a:solidFill>
                          <a:latin typeface="Book Antiqua" panose="02040602050305030304" pitchFamily="18" charset="0"/>
                        </a:rPr>
                        <a:t>Strategic Objectives</a:t>
                      </a:r>
                    </a:p>
                    <a:p>
                      <a:pPr algn="ctr"/>
                      <a:endParaRPr lang="en-GB" sz="1000" b="1" i="0" dirty="0">
                        <a:solidFill>
                          <a:schemeClr val="bg1"/>
                        </a:solidFill>
                        <a:latin typeface="Book Antiqua" panose="0204060205030503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dirty="0">
                          <a:solidFill>
                            <a:schemeClr val="tx1"/>
                          </a:solidFill>
                          <a:latin typeface="Book Antiqua" panose="02040602050305030304" pitchFamily="18" charset="0"/>
                        </a:rPr>
                        <a:t>Key Performance Indicator</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l" defTabSz="914400" rtl="0" eaLnBrk="1" latinLnBrk="0" hangingPunct="1">
                        <a:buFont typeface="Arial" panose="020B0604020202020204" pitchFamily="34" charset="0"/>
                        <a:buNone/>
                      </a:pPr>
                      <a:r>
                        <a:rPr lang="en-GB" sz="1000" b="1" i="0" kern="1200" dirty="0">
                          <a:solidFill>
                            <a:schemeClr val="tx1"/>
                          </a:solidFill>
                          <a:latin typeface="Book Antiqua" panose="02040602050305030304" pitchFamily="18" charset="0"/>
                          <a:ea typeface="+mn-ea"/>
                          <a:cs typeface="+mn-cs"/>
                        </a:rPr>
                        <a:t>Targets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kern="1200" dirty="0">
                          <a:solidFill>
                            <a:schemeClr val="tx1"/>
                          </a:solidFill>
                          <a:latin typeface="Book Antiqua" panose="02040602050305030304" pitchFamily="18" charset="0"/>
                          <a:ea typeface="+mn-ea"/>
                          <a:cs typeface="+mn-cs"/>
                        </a:rPr>
                        <a:t>Strategic Initiatives/Projects</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 xmlns:a16="http://schemas.microsoft.com/office/drawing/2014/main" val="16392543"/>
                  </a:ext>
                </a:extLst>
              </a:tr>
              <a:tr h="324686">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800" b="1" i="0" dirty="0">
                        <a:solidFill>
                          <a:schemeClr val="tx1"/>
                        </a:solidFill>
                        <a:latin typeface="Book Antiqua" panose="02040602050305030304" pitchFamily="18" charset="0"/>
                      </a:endParaRPr>
                    </a:p>
                    <a:p>
                      <a:endParaRPr lang="en-GB" sz="800" b="1" i="0" dirty="0">
                        <a:solidFill>
                          <a:schemeClr val="tx1"/>
                        </a:solidFill>
                        <a:latin typeface="Book Antiqua" panose="02040602050305030304" pitchFamily="18" charset="0"/>
                      </a:endParaRPr>
                    </a:p>
                    <a:p>
                      <a:endParaRPr lang="en-GB" sz="800" b="1" i="0" dirty="0">
                        <a:solidFill>
                          <a:schemeClr val="tx1"/>
                        </a:solidFill>
                        <a:latin typeface="Book Antiqua" panose="02040602050305030304" pitchFamily="18" charset="0"/>
                      </a:endParaRPr>
                    </a:p>
                    <a:p>
                      <a:r>
                        <a:rPr lang="en-GB" sz="800" b="1" i="0" dirty="0">
                          <a:solidFill>
                            <a:schemeClr val="tx1"/>
                          </a:solidFill>
                          <a:latin typeface="Book Antiqua" panose="02040602050305030304" pitchFamily="18" charset="0"/>
                        </a:rPr>
                        <a:t>Stakeholders</a:t>
                      </a: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rowSpan="4">
                  <a:txBody>
                    <a:bodyPr/>
                    <a:lstStyle/>
                    <a:p>
                      <a:endParaRPr lang="en-GB" sz="800" b="1" dirty="0">
                        <a:latin typeface="Book Antiqua" panose="02040602050305030304" pitchFamily="18" charset="0"/>
                      </a:endParaRPr>
                    </a:p>
                  </a:txBody>
                  <a:tcPr marT="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Reduced Poverty rates annually</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1.5</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100% of NDP programmes targeting the municipality in MDP</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10000"/>
                  </a:ext>
                </a:extLst>
              </a:tr>
              <a:tr h="324686">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Reduction of households dependent on subsistence agriculture annually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3</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100% Agro-industrialization programmes in MDP</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2987117465"/>
                  </a:ext>
                </a:extLst>
              </a:tr>
              <a:tr h="324686">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Crop and animal products value added annually (Million Tons)</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5</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100% Value addition initiatives in MDPP</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4182640259"/>
                  </a:ext>
                </a:extLst>
              </a:tr>
              <a:tr h="324686">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Jobs created by the Industrial sector annually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8</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100% Private sector initiatives in the MDP</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 xmlns:a16="http://schemas.microsoft.com/office/drawing/2014/main" val="2989372722"/>
                  </a:ext>
                </a:extLst>
              </a:tr>
              <a:tr h="324686">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800" b="1" i="0" kern="1200" dirty="0">
                          <a:solidFill>
                            <a:schemeClr val="tx1"/>
                          </a:solidFill>
                          <a:latin typeface="Book Antiqua" panose="02040602050305030304" pitchFamily="18" charset="0"/>
                          <a:ea typeface="+mn-ea"/>
                          <a:cs typeface="+mn-cs"/>
                        </a:rPr>
                        <a:t>Financial Stewardships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rowSpan="4">
                  <a:txBody>
                    <a:bodyPr/>
                    <a:lstStyle/>
                    <a:p>
                      <a:endParaRPr lang="en-GB"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Increase in central government transfer annually (%)</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0001"/>
                  </a:ext>
                </a:extLst>
              </a:tr>
              <a:tr h="324686">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Increase in Local government</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Local revenue enhancement programmes</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3186957837"/>
                  </a:ext>
                </a:extLst>
              </a:tr>
              <a:tr h="324686">
                <a:tc vMerge="1">
                  <a:txBody>
                    <a:bodyPr/>
                    <a:lstStyle/>
                    <a:p>
                      <a:endParaRPr lang="en-GB"/>
                    </a:p>
                  </a:txBody>
                  <a:tcPr/>
                </a:tc>
                <a:tc vMerge="1">
                  <a:txBody>
                    <a:bodyPr/>
                    <a:lstStyle/>
                    <a:p>
                      <a:endParaRPr lang="en-GB"/>
                    </a:p>
                  </a:txBody>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New Donors/Funders annually (%)</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50%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Develop and Implement Resource Mobilization strategies</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3439447301"/>
                  </a:ext>
                </a:extLst>
              </a:tr>
              <a:tr h="324686">
                <a:tc vMerge="1">
                  <a:txBody>
                    <a:bodyPr/>
                    <a:lstStyle/>
                    <a:p>
                      <a:endParaRPr lang="en-GB"/>
                    </a:p>
                  </a:txBody>
                  <a:tcPr/>
                </a:tc>
                <a:tc vMerge="1">
                  <a:txBody>
                    <a:bodyPr/>
                    <a:lstStyle/>
                    <a:p>
                      <a:endParaRPr lang="en-GB"/>
                    </a:p>
                  </a:txBody>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Budget Absorption rate annually</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 xmlns:a16="http://schemas.microsoft.com/office/drawing/2014/main" val="1973940268"/>
                  </a:ext>
                </a:extLst>
              </a:tr>
              <a:tr h="324686">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8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800" b="1" i="0" kern="1200" dirty="0">
                          <a:solidFill>
                            <a:schemeClr val="tx1"/>
                          </a:solidFill>
                          <a:latin typeface="Book Antiqua" panose="02040602050305030304" pitchFamily="18" charset="0"/>
                          <a:ea typeface="+mn-ea"/>
                          <a:cs typeface="+mn-cs"/>
                        </a:rPr>
                        <a:t>Internal</a:t>
                      </a:r>
                      <a:br>
                        <a:rPr lang="en-GB" sz="800" b="1" i="0" kern="1200" dirty="0">
                          <a:solidFill>
                            <a:schemeClr val="tx1"/>
                          </a:solidFill>
                          <a:latin typeface="Book Antiqua" panose="02040602050305030304" pitchFamily="18" charset="0"/>
                          <a:ea typeface="+mn-ea"/>
                          <a:cs typeface="+mn-cs"/>
                        </a:rPr>
                      </a:br>
                      <a:r>
                        <a:rPr lang="en-GB" sz="800" b="1" i="0" kern="1200" dirty="0">
                          <a:solidFill>
                            <a:schemeClr val="tx1"/>
                          </a:solidFill>
                          <a:latin typeface="Book Antiqua" panose="02040602050305030304" pitchFamily="18" charset="0"/>
                          <a:ea typeface="+mn-ea"/>
                          <a:cs typeface="+mn-cs"/>
                        </a:rPr>
                        <a:t>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p>
                      <a:endParaRPr lang="en-GB"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Increase of Government effectiveness Index annually</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0.124</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Public sector Transformation</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324686">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Turnaround Time delays reduced annually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Develop or update Client Charter Service Standards</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582600049"/>
                  </a:ext>
                </a:extLst>
              </a:tr>
              <a:tr h="324686">
                <a:tc vMerge="1">
                  <a:txBody>
                    <a:bodyPr/>
                    <a:lstStyle/>
                    <a:p>
                      <a:endParaRPr lang="en-GB"/>
                    </a:p>
                  </a:txBody>
                  <a:tcPr/>
                </a:tc>
                <a:tc vMerge="1">
                  <a:txBody>
                    <a:bodyPr/>
                    <a:lstStyle/>
                    <a:p>
                      <a:endParaRPr lang="en-GB"/>
                    </a:p>
                  </a:txBody>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Improved municipal government processes annually (%)</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Undertake Process mapping</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504614336"/>
                  </a:ext>
                </a:extLst>
              </a:tr>
              <a:tr h="132763">
                <a:tc vMerge="1">
                  <a:txBody>
                    <a:bodyPr/>
                    <a:lstStyle/>
                    <a:p>
                      <a:endParaRPr lang="en-GB"/>
                    </a:p>
                  </a:txBody>
                  <a:tcPr/>
                </a:tc>
                <a:tc vMerge="1">
                  <a:txBody>
                    <a:bodyPr/>
                    <a:lstStyle/>
                    <a:p>
                      <a:endParaRPr lang="en-GB"/>
                    </a:p>
                  </a:txBody>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Digitalize government service annually (%)</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Develop or Update Government Digitalization initiatives</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920548444"/>
                  </a:ext>
                </a:extLst>
              </a:tr>
              <a:tr h="282314">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r>
                        <a:rPr lang="en-GB" sz="800" b="1" i="0" kern="1200" dirty="0">
                          <a:solidFill>
                            <a:schemeClr val="tx1"/>
                          </a:solidFill>
                          <a:latin typeface="Book Antiqua" panose="02040602050305030304" pitchFamily="18" charset="0"/>
                          <a:ea typeface="+mn-ea"/>
                          <a:cs typeface="+mn-cs"/>
                        </a:rPr>
                        <a:t>Organisational</a:t>
                      </a:r>
                      <a:br>
                        <a:rPr lang="en-GB" sz="800" b="1" i="0" kern="1200" dirty="0">
                          <a:solidFill>
                            <a:schemeClr val="tx1"/>
                          </a:solidFill>
                          <a:latin typeface="Book Antiqua" panose="02040602050305030304" pitchFamily="18" charset="0"/>
                          <a:ea typeface="+mn-ea"/>
                          <a:cs typeface="+mn-cs"/>
                        </a:rPr>
                      </a:br>
                      <a:r>
                        <a:rPr lang="en-GB" sz="800" b="1" i="0" kern="1200" dirty="0">
                          <a:solidFill>
                            <a:schemeClr val="tx1"/>
                          </a:solidFill>
                          <a:latin typeface="Book Antiqua" panose="02040602050305030304" pitchFamily="18" charset="0"/>
                          <a:ea typeface="+mn-ea"/>
                          <a:cs typeface="+mn-cs"/>
                        </a:rPr>
                        <a:t>Capacity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4">
                  <a:txBody>
                    <a:bodyPr/>
                    <a:lstStyle/>
                    <a:p>
                      <a:endParaRPr lang="en-GB" sz="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Increase in employee engagement index annually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&gt;5</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a reward management system</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10003"/>
                  </a:ext>
                </a:extLst>
              </a:tr>
              <a:tr h="282315">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Increase in employee skills and knowledge (%)</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&gt;10</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an annual training programme</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449773052"/>
                  </a:ext>
                </a:extLst>
              </a:tr>
              <a:tr h="282315">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Annual Employee Net Promoter Score (</a:t>
                      </a:r>
                      <a:r>
                        <a:rPr lang="en-GB" sz="800" b="1" dirty="0" err="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EnPS</a:t>
                      </a:r>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8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&gt;9</a:t>
                      </a:r>
                      <a:endParaRPr lang="en-GB" sz="1200" b="1">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Municipality Culture change initiatives</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1834706973"/>
                  </a:ext>
                </a:extLst>
              </a:tr>
              <a:tr h="394677">
                <a:tc vMerge="1">
                  <a:txBody>
                    <a:bodyPr/>
                    <a:lstStyle/>
                    <a:p>
                      <a:endParaRPr lang="en-GB"/>
                    </a:p>
                  </a:txBody>
                  <a:tcPr/>
                </a:tc>
                <a:tc vMerge="1">
                  <a:txBody>
                    <a:bodyPr/>
                    <a:lstStyle/>
                    <a:p>
                      <a:endParaRPr lang="en-GB"/>
                    </a:p>
                  </a:txBody>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Municipality Governance Compliance Rate annually</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100%</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just"/>
                      <a:r>
                        <a:rPr lang="en-GB" sz="8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Implement Governance Improvement programmes in MDP</a:t>
                      </a:r>
                      <a:endParaRPr lang="en-GB" sz="12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 xmlns:a16="http://schemas.microsoft.com/office/drawing/2014/main" val="4070843740"/>
                  </a:ext>
                </a:extLst>
              </a:tr>
              <a:tr h="361033">
                <a:tc grid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600" b="1" i="0" dirty="0">
                          <a:solidFill>
                            <a:schemeClr val="tx1">
                              <a:lumMod val="75000"/>
                              <a:lumOff val="25000"/>
                            </a:schemeClr>
                          </a:solidFill>
                          <a:latin typeface="Book Antiqua" panose="02040602050305030304" pitchFamily="18" charset="0"/>
                        </a:rPr>
                        <a:t>Core Value : Effectiveness, efficiency, Transparency, accountability and Integrity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en-GB"/>
                    </a:p>
                  </a:txBody>
                  <a:tcPr/>
                </a:tc>
                <a:tc hMerge="1">
                  <a:txBody>
                    <a:bodyPr/>
                    <a:lstStyle/>
                    <a:p>
                      <a:endParaRPr lang="en-GB" sz="1050" dirty="0"/>
                    </a:p>
                  </a:txBody>
                  <a:tcPr>
                    <a:lnL w="6350" cap="flat" cmpd="sng" algn="ctr">
                      <a:solidFill>
                        <a:sysClr val="window" lastClr="FFFFFF">
                          <a:lumMod val="75000"/>
                        </a:sys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bl>
          </a:graphicData>
        </a:graphic>
      </p:graphicFrame>
      <p:graphicFrame>
        <p:nvGraphicFramePr>
          <p:cNvPr id="4" name="Table 3">
            <a:extLst>
              <a:ext uri="{FF2B5EF4-FFF2-40B4-BE49-F238E27FC236}">
                <a16:creationId xmlns="" xmlns:a16="http://schemas.microsoft.com/office/drawing/2014/main" id="{9773FF70-F643-8D4D-9044-A7B9AE970E4A}"/>
              </a:ext>
            </a:extLst>
          </p:cNvPr>
          <p:cNvGraphicFramePr>
            <a:graphicFrameLocks noGrp="1"/>
          </p:cNvGraphicFramePr>
          <p:nvPr/>
        </p:nvGraphicFramePr>
        <p:xfrm>
          <a:off x="1569944" y="658693"/>
          <a:ext cx="9352154" cy="583722"/>
        </p:xfrm>
        <a:graphic>
          <a:graphicData uri="http://schemas.openxmlformats.org/drawingml/2006/table">
            <a:tbl>
              <a:tblPr firstRow="1" bandRow="1"/>
              <a:tblGrid>
                <a:gridCol w="1215664">
                  <a:extLst>
                    <a:ext uri="{9D8B030D-6E8A-4147-A177-3AD203B41FA5}">
                      <a16:colId xmlns="" xmlns:a16="http://schemas.microsoft.com/office/drawing/2014/main" val="1176598596"/>
                    </a:ext>
                  </a:extLst>
                </a:gridCol>
                <a:gridCol w="8136490">
                  <a:extLst>
                    <a:ext uri="{9D8B030D-6E8A-4147-A177-3AD203B41FA5}">
                      <a16:colId xmlns="" xmlns:a16="http://schemas.microsoft.com/office/drawing/2014/main" val="20000"/>
                    </a:ext>
                  </a:extLst>
                </a:gridCol>
              </a:tblGrid>
              <a:tr h="29186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200" b="1" i="0" dirty="0">
                          <a:solidFill>
                            <a:schemeClr val="bg1"/>
                          </a:solidFill>
                          <a:latin typeface="Myriad Pro" panose="020B0503030403020204" pitchFamily="34" charset="0"/>
                        </a:rPr>
                        <a:t>Vision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200" b="1" i="0" dirty="0">
                          <a:solidFill>
                            <a:schemeClr val="tx1"/>
                          </a:solidFill>
                          <a:latin typeface="Myriad Pro" panose="020B0503030403020204" pitchFamily="34" charset="0"/>
                        </a:rPr>
                        <a:t>A model self-sustaining municipality with a prosperous people by 2040</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29186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200" b="1" i="0" dirty="0">
                          <a:solidFill>
                            <a:schemeClr val="bg1"/>
                          </a:solidFill>
                          <a:latin typeface="Myriad Pro" panose="020B0503030403020204" pitchFamily="34" charset="0"/>
                        </a:rPr>
                        <a:t>Mission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200" b="1" i="0" dirty="0">
                          <a:latin typeface="Myriad Pro" panose="020B0503030403020204" pitchFamily="34" charset="0"/>
                        </a:rPr>
                        <a:t>To ensure sustainable service delivery to the satisfaction of the people of Entebbe</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rgbClr val="FFD579"/>
                    </a:solidFill>
                  </a:tcPr>
                </a:tc>
                <a:extLst>
                  <a:ext uri="{0D108BD9-81ED-4DB2-BD59-A6C34878D82A}">
                    <a16:rowId xmlns="" xmlns:a16="http://schemas.microsoft.com/office/drawing/2014/main" val="10001"/>
                  </a:ext>
                </a:extLst>
              </a:tr>
            </a:tbl>
          </a:graphicData>
        </a:graphic>
      </p:graphicFrame>
      <p:sp>
        <p:nvSpPr>
          <p:cNvPr id="5" name="Oval 4">
            <a:extLst>
              <a:ext uri="{FF2B5EF4-FFF2-40B4-BE49-F238E27FC236}">
                <a16:creationId xmlns="" xmlns:a16="http://schemas.microsoft.com/office/drawing/2014/main" id="{2C708E12-B4E4-684E-98E8-8EF0C75AAFE8}"/>
              </a:ext>
            </a:extLst>
          </p:cNvPr>
          <p:cNvSpPr/>
          <p:nvPr/>
        </p:nvSpPr>
        <p:spPr>
          <a:xfrm>
            <a:off x="1317088" y="2039899"/>
            <a:ext cx="1056672" cy="3666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Strengthen the private sector</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6" name="Oval 5">
            <a:extLst>
              <a:ext uri="{FF2B5EF4-FFF2-40B4-BE49-F238E27FC236}">
                <a16:creationId xmlns="" xmlns:a16="http://schemas.microsoft.com/office/drawing/2014/main" id="{9DE03CFA-BA3C-7645-92E7-69150761F841}"/>
              </a:ext>
            </a:extLst>
          </p:cNvPr>
          <p:cNvSpPr/>
          <p:nvPr/>
        </p:nvSpPr>
        <p:spPr>
          <a:xfrm>
            <a:off x="3185195" y="2983568"/>
            <a:ext cx="1099172" cy="446227"/>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central government funds</a:t>
            </a:r>
          </a:p>
        </p:txBody>
      </p:sp>
      <p:sp>
        <p:nvSpPr>
          <p:cNvPr id="7" name="Oval 6">
            <a:extLst>
              <a:ext uri="{FF2B5EF4-FFF2-40B4-BE49-F238E27FC236}">
                <a16:creationId xmlns="" xmlns:a16="http://schemas.microsoft.com/office/drawing/2014/main" id="{EF88537C-F0A7-C84C-A4FE-F3EE95C32F6D}"/>
              </a:ext>
            </a:extLst>
          </p:cNvPr>
          <p:cNvSpPr/>
          <p:nvPr/>
        </p:nvSpPr>
        <p:spPr>
          <a:xfrm>
            <a:off x="2917860" y="5447622"/>
            <a:ext cx="1022532" cy="493512"/>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employee engagement</a:t>
            </a:r>
          </a:p>
        </p:txBody>
      </p:sp>
      <p:sp>
        <p:nvSpPr>
          <p:cNvPr id="8" name="Oval 7">
            <a:extLst>
              <a:ext uri="{FF2B5EF4-FFF2-40B4-BE49-F238E27FC236}">
                <a16:creationId xmlns="" xmlns:a16="http://schemas.microsoft.com/office/drawing/2014/main" id="{763A7380-693D-9442-9375-BD461B5D9BED}"/>
              </a:ext>
            </a:extLst>
          </p:cNvPr>
          <p:cNvSpPr/>
          <p:nvPr/>
        </p:nvSpPr>
        <p:spPr>
          <a:xfrm>
            <a:off x="2642713" y="1700841"/>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Household Incomes</a:t>
            </a:r>
          </a:p>
        </p:txBody>
      </p:sp>
      <p:sp>
        <p:nvSpPr>
          <p:cNvPr id="9" name="Oval 8">
            <a:extLst>
              <a:ext uri="{FF2B5EF4-FFF2-40B4-BE49-F238E27FC236}">
                <a16:creationId xmlns="" xmlns:a16="http://schemas.microsoft.com/office/drawing/2014/main" id="{8CC7E8BB-1722-5646-AFE6-5CA7BB362802}"/>
              </a:ext>
            </a:extLst>
          </p:cNvPr>
          <p:cNvSpPr/>
          <p:nvPr/>
        </p:nvSpPr>
        <p:spPr>
          <a:xfrm>
            <a:off x="4425866" y="1690862"/>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the Quality of Life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0" name="Oval 9">
            <a:extLst>
              <a:ext uri="{FF2B5EF4-FFF2-40B4-BE49-F238E27FC236}">
                <a16:creationId xmlns="" xmlns:a16="http://schemas.microsoft.com/office/drawing/2014/main" id="{1352AFE0-41D7-AD40-BD3E-F30825E745BA}"/>
              </a:ext>
            </a:extLst>
          </p:cNvPr>
          <p:cNvSpPr/>
          <p:nvPr/>
        </p:nvSpPr>
        <p:spPr>
          <a:xfrm>
            <a:off x="2550955" y="3446930"/>
            <a:ext cx="1099139" cy="493512"/>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Increase  local revenue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1" name="Oval 10">
            <a:extLst>
              <a:ext uri="{FF2B5EF4-FFF2-40B4-BE49-F238E27FC236}">
                <a16:creationId xmlns="" xmlns:a16="http://schemas.microsoft.com/office/drawing/2014/main" id="{2FCAB806-A29C-294B-A5BE-2CB178C8E24C}"/>
              </a:ext>
            </a:extLst>
          </p:cNvPr>
          <p:cNvSpPr/>
          <p:nvPr/>
        </p:nvSpPr>
        <p:spPr>
          <a:xfrm>
            <a:off x="3453254" y="4335162"/>
            <a:ext cx="1548802" cy="397110"/>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municipal government processes</a:t>
            </a:r>
          </a:p>
        </p:txBody>
      </p:sp>
      <p:sp>
        <p:nvSpPr>
          <p:cNvPr id="12" name="Oval 11">
            <a:extLst>
              <a:ext uri="{FF2B5EF4-FFF2-40B4-BE49-F238E27FC236}">
                <a16:creationId xmlns="" xmlns:a16="http://schemas.microsoft.com/office/drawing/2014/main" id="{B682783C-262C-114C-B4F6-D4750E6FA4F1}"/>
              </a:ext>
            </a:extLst>
          </p:cNvPr>
          <p:cNvSpPr/>
          <p:nvPr/>
        </p:nvSpPr>
        <p:spPr>
          <a:xfrm>
            <a:off x="1479230" y="4764537"/>
            <a:ext cx="1056672" cy="355728"/>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turnaround time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3" name="Oval 12">
            <a:extLst>
              <a:ext uri="{FF2B5EF4-FFF2-40B4-BE49-F238E27FC236}">
                <a16:creationId xmlns="" xmlns:a16="http://schemas.microsoft.com/office/drawing/2014/main" id="{C1E25BC0-C09F-004F-AF94-27B514491145}"/>
              </a:ext>
            </a:extLst>
          </p:cNvPr>
          <p:cNvSpPr/>
          <p:nvPr/>
        </p:nvSpPr>
        <p:spPr>
          <a:xfrm>
            <a:off x="2982862" y="6058395"/>
            <a:ext cx="1381606" cy="424121"/>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municipality governance</a:t>
            </a:r>
          </a:p>
        </p:txBody>
      </p:sp>
      <p:sp>
        <p:nvSpPr>
          <p:cNvPr id="14" name="Oval 13">
            <a:extLst>
              <a:ext uri="{FF2B5EF4-FFF2-40B4-BE49-F238E27FC236}">
                <a16:creationId xmlns="" xmlns:a16="http://schemas.microsoft.com/office/drawing/2014/main" id="{2FED0053-893D-DE47-BA6E-B61169DF105E}"/>
              </a:ext>
            </a:extLst>
          </p:cNvPr>
          <p:cNvSpPr/>
          <p:nvPr/>
        </p:nvSpPr>
        <p:spPr>
          <a:xfrm>
            <a:off x="1665673" y="5631234"/>
            <a:ext cx="1004326"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employee skills and knowledge</a:t>
            </a:r>
          </a:p>
        </p:txBody>
      </p:sp>
      <p:sp>
        <p:nvSpPr>
          <p:cNvPr id="15" name="Oval 14">
            <a:extLst>
              <a:ext uri="{FF2B5EF4-FFF2-40B4-BE49-F238E27FC236}">
                <a16:creationId xmlns="" xmlns:a16="http://schemas.microsoft.com/office/drawing/2014/main" id="{316BF0C7-68DF-0E4B-905F-8F90CDB45084}"/>
              </a:ext>
            </a:extLst>
          </p:cNvPr>
          <p:cNvSpPr/>
          <p:nvPr/>
        </p:nvSpPr>
        <p:spPr>
          <a:xfrm>
            <a:off x="1394950" y="4317690"/>
            <a:ext cx="1225233" cy="321737"/>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Deepen decentralization </a:t>
            </a:r>
          </a:p>
        </p:txBody>
      </p:sp>
      <p:sp>
        <p:nvSpPr>
          <p:cNvPr id="16" name="Oval 15">
            <a:extLst>
              <a:ext uri="{FF2B5EF4-FFF2-40B4-BE49-F238E27FC236}">
                <a16:creationId xmlns="" xmlns:a16="http://schemas.microsoft.com/office/drawing/2014/main" id="{C748648F-2941-2C4A-A98C-DEC8E07B4831}"/>
              </a:ext>
            </a:extLst>
          </p:cNvPr>
          <p:cNvSpPr/>
          <p:nvPr/>
        </p:nvSpPr>
        <p:spPr>
          <a:xfrm>
            <a:off x="1722956" y="3169077"/>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Mobilize Resources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17" name="Curved Connector 16">
            <a:extLst>
              <a:ext uri="{FF2B5EF4-FFF2-40B4-BE49-F238E27FC236}">
                <a16:creationId xmlns="" xmlns:a16="http://schemas.microsoft.com/office/drawing/2014/main" id="{FE96B465-E3BB-8440-8260-7950EE5F11B8}"/>
              </a:ext>
            </a:extLst>
          </p:cNvPr>
          <p:cNvCxnSpPr>
            <a:cxnSpLocks/>
            <a:stCxn id="7" idx="7"/>
          </p:cNvCxnSpPr>
          <p:nvPr/>
        </p:nvCxnSpPr>
        <p:spPr>
          <a:xfrm rot="5400000" flipH="1" flipV="1">
            <a:off x="3961130" y="4998833"/>
            <a:ext cx="350578" cy="691547"/>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8" name="Curved Connector 17">
            <a:extLst>
              <a:ext uri="{FF2B5EF4-FFF2-40B4-BE49-F238E27FC236}">
                <a16:creationId xmlns="" xmlns:a16="http://schemas.microsoft.com/office/drawing/2014/main" id="{78E9309A-4BA8-C141-A042-15990C3B6C86}"/>
              </a:ext>
            </a:extLst>
          </p:cNvPr>
          <p:cNvCxnSpPr>
            <a:cxnSpLocks/>
            <a:stCxn id="71" idx="1"/>
            <a:endCxn id="8" idx="5"/>
          </p:cNvCxnSpPr>
          <p:nvPr/>
        </p:nvCxnSpPr>
        <p:spPr>
          <a:xfrm rot="16200000" flipV="1">
            <a:off x="3470716" y="2009770"/>
            <a:ext cx="140407" cy="38293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9" name="Curved Connector 18">
            <a:extLst>
              <a:ext uri="{FF2B5EF4-FFF2-40B4-BE49-F238E27FC236}">
                <a16:creationId xmlns="" xmlns:a16="http://schemas.microsoft.com/office/drawing/2014/main" id="{CC958F76-5D7A-EA4C-B881-DFDDEDB28B56}"/>
              </a:ext>
            </a:extLst>
          </p:cNvPr>
          <p:cNvCxnSpPr>
            <a:cxnSpLocks/>
          </p:cNvCxnSpPr>
          <p:nvPr/>
        </p:nvCxnSpPr>
        <p:spPr>
          <a:xfrm rot="16200000" flipV="1">
            <a:off x="1631546" y="5255213"/>
            <a:ext cx="576822" cy="17521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0" name="Curved Connector 19">
            <a:extLst>
              <a:ext uri="{FF2B5EF4-FFF2-40B4-BE49-F238E27FC236}">
                <a16:creationId xmlns="" xmlns:a16="http://schemas.microsoft.com/office/drawing/2014/main" id="{8397C6D4-2031-CA4D-8629-5218ADCB4322}"/>
              </a:ext>
            </a:extLst>
          </p:cNvPr>
          <p:cNvCxnSpPr>
            <a:cxnSpLocks/>
            <a:stCxn id="7" idx="1"/>
            <a:endCxn id="12" idx="5"/>
          </p:cNvCxnSpPr>
          <p:nvPr/>
        </p:nvCxnSpPr>
        <p:spPr>
          <a:xfrm rot="16200000" flipV="1">
            <a:off x="2498519" y="4950808"/>
            <a:ext cx="451725" cy="68645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1" name="Curved Connector 20">
            <a:extLst>
              <a:ext uri="{FF2B5EF4-FFF2-40B4-BE49-F238E27FC236}">
                <a16:creationId xmlns="" xmlns:a16="http://schemas.microsoft.com/office/drawing/2014/main" id="{5689E002-B2EB-4341-A276-24E1F2D36EDC}"/>
              </a:ext>
            </a:extLst>
          </p:cNvPr>
          <p:cNvCxnSpPr>
            <a:cxnSpLocks/>
          </p:cNvCxnSpPr>
          <p:nvPr/>
        </p:nvCxnSpPr>
        <p:spPr>
          <a:xfrm rot="16200000" flipV="1">
            <a:off x="4839903" y="4695312"/>
            <a:ext cx="320120" cy="17406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 name="Curved Connector 21">
            <a:extLst>
              <a:ext uri="{FF2B5EF4-FFF2-40B4-BE49-F238E27FC236}">
                <a16:creationId xmlns="" xmlns:a16="http://schemas.microsoft.com/office/drawing/2014/main" id="{7C7A650B-DB34-C747-9DD8-595A8936FF64}"/>
              </a:ext>
            </a:extLst>
          </p:cNvPr>
          <p:cNvCxnSpPr>
            <a:cxnSpLocks/>
            <a:endCxn id="15" idx="3"/>
          </p:cNvCxnSpPr>
          <p:nvPr/>
        </p:nvCxnSpPr>
        <p:spPr>
          <a:xfrm rot="5400000" flipH="1" flipV="1">
            <a:off x="1399865" y="4738472"/>
            <a:ext cx="320678" cy="2835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3" name="Curved Connector 22">
            <a:extLst>
              <a:ext uri="{FF2B5EF4-FFF2-40B4-BE49-F238E27FC236}">
                <a16:creationId xmlns="" xmlns:a16="http://schemas.microsoft.com/office/drawing/2014/main" id="{E09F6C42-5379-D740-9965-CB1A704818B9}"/>
              </a:ext>
            </a:extLst>
          </p:cNvPr>
          <p:cNvCxnSpPr>
            <a:cxnSpLocks/>
            <a:endCxn id="72" idx="5"/>
          </p:cNvCxnSpPr>
          <p:nvPr/>
        </p:nvCxnSpPr>
        <p:spPr>
          <a:xfrm rot="16200000" flipV="1">
            <a:off x="4675742" y="4304496"/>
            <a:ext cx="1344423" cy="3543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4" name="Curved Connector 23">
            <a:extLst>
              <a:ext uri="{FF2B5EF4-FFF2-40B4-BE49-F238E27FC236}">
                <a16:creationId xmlns="" xmlns:a16="http://schemas.microsoft.com/office/drawing/2014/main" id="{6A2FB826-D4C4-EC48-8FF0-332080478F53}"/>
              </a:ext>
            </a:extLst>
          </p:cNvPr>
          <p:cNvCxnSpPr>
            <a:cxnSpLocks/>
            <a:endCxn id="10" idx="5"/>
          </p:cNvCxnSpPr>
          <p:nvPr/>
        </p:nvCxnSpPr>
        <p:spPr>
          <a:xfrm rot="16200000" flipV="1">
            <a:off x="3456542" y="3900756"/>
            <a:ext cx="466992" cy="40181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25" name="Oval 24">
            <a:extLst>
              <a:ext uri="{FF2B5EF4-FFF2-40B4-BE49-F238E27FC236}">
                <a16:creationId xmlns="" xmlns:a16="http://schemas.microsoft.com/office/drawing/2014/main" id="{B9BC4BA4-DB07-7E46-B2C5-A01EC351B619}"/>
              </a:ext>
            </a:extLst>
          </p:cNvPr>
          <p:cNvSpPr/>
          <p:nvPr/>
        </p:nvSpPr>
        <p:spPr>
          <a:xfrm>
            <a:off x="4059474" y="4784268"/>
            <a:ext cx="1381606" cy="3666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Digitalize government service</a:t>
            </a:r>
          </a:p>
        </p:txBody>
      </p:sp>
      <p:cxnSp>
        <p:nvCxnSpPr>
          <p:cNvPr id="26" name="Curved Connector 25">
            <a:extLst>
              <a:ext uri="{FF2B5EF4-FFF2-40B4-BE49-F238E27FC236}">
                <a16:creationId xmlns="" xmlns:a16="http://schemas.microsoft.com/office/drawing/2014/main" id="{6D8BF6AD-2D52-1D42-8266-B4832B739799}"/>
              </a:ext>
            </a:extLst>
          </p:cNvPr>
          <p:cNvCxnSpPr>
            <a:cxnSpLocks/>
          </p:cNvCxnSpPr>
          <p:nvPr/>
        </p:nvCxnSpPr>
        <p:spPr>
          <a:xfrm rot="10800000">
            <a:off x="2457292" y="5036988"/>
            <a:ext cx="1688573" cy="3484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7" name="Curved Connector 26">
            <a:extLst>
              <a:ext uri="{FF2B5EF4-FFF2-40B4-BE49-F238E27FC236}">
                <a16:creationId xmlns="" xmlns:a16="http://schemas.microsoft.com/office/drawing/2014/main" id="{10CACCBB-6A15-3A45-8B6B-4945B4FD5A3F}"/>
              </a:ext>
            </a:extLst>
          </p:cNvPr>
          <p:cNvCxnSpPr>
            <a:cxnSpLocks/>
            <a:stCxn id="73" idx="0"/>
            <a:endCxn id="25" idx="4"/>
          </p:cNvCxnSpPr>
          <p:nvPr/>
        </p:nvCxnSpPr>
        <p:spPr>
          <a:xfrm rot="16200000" flipV="1">
            <a:off x="4765374" y="5135870"/>
            <a:ext cx="306522" cy="33671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8" name="Curved Connector 27">
            <a:extLst>
              <a:ext uri="{FF2B5EF4-FFF2-40B4-BE49-F238E27FC236}">
                <a16:creationId xmlns="" xmlns:a16="http://schemas.microsoft.com/office/drawing/2014/main" id="{0218B947-3DD2-FB4D-A436-3F8FAE569AB2}"/>
              </a:ext>
            </a:extLst>
          </p:cNvPr>
          <p:cNvCxnSpPr>
            <a:cxnSpLocks/>
            <a:stCxn id="15" idx="7"/>
            <a:endCxn id="10" idx="4"/>
          </p:cNvCxnSpPr>
          <p:nvPr/>
        </p:nvCxnSpPr>
        <p:spPr>
          <a:xfrm rot="5400000" flipH="1" flipV="1">
            <a:off x="2558456" y="3822739"/>
            <a:ext cx="424365" cy="65977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9" name="Curved Connector 28">
            <a:extLst>
              <a:ext uri="{FF2B5EF4-FFF2-40B4-BE49-F238E27FC236}">
                <a16:creationId xmlns="" xmlns:a16="http://schemas.microsoft.com/office/drawing/2014/main" id="{E712BC26-5DBE-C14F-96F8-2E96E46CD55F}"/>
              </a:ext>
            </a:extLst>
          </p:cNvPr>
          <p:cNvCxnSpPr>
            <a:cxnSpLocks/>
            <a:endCxn id="7" idx="2"/>
          </p:cNvCxnSpPr>
          <p:nvPr/>
        </p:nvCxnSpPr>
        <p:spPr>
          <a:xfrm flipV="1">
            <a:off x="2569447" y="5694378"/>
            <a:ext cx="348413" cy="8083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0" name="Curved Connector 29">
            <a:extLst>
              <a:ext uri="{FF2B5EF4-FFF2-40B4-BE49-F238E27FC236}">
                <a16:creationId xmlns="" xmlns:a16="http://schemas.microsoft.com/office/drawing/2014/main" id="{C6A54911-F4D1-BD48-AE85-DC26CE74773F}"/>
              </a:ext>
            </a:extLst>
          </p:cNvPr>
          <p:cNvCxnSpPr>
            <a:cxnSpLocks/>
            <a:stCxn id="73" idx="2"/>
            <a:endCxn id="7" idx="6"/>
          </p:cNvCxnSpPr>
          <p:nvPr/>
        </p:nvCxnSpPr>
        <p:spPr>
          <a:xfrm rot="10800000">
            <a:off x="3940392" y="5694379"/>
            <a:ext cx="635334" cy="1511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1" name="Curved Connector 30">
            <a:extLst>
              <a:ext uri="{FF2B5EF4-FFF2-40B4-BE49-F238E27FC236}">
                <a16:creationId xmlns="" xmlns:a16="http://schemas.microsoft.com/office/drawing/2014/main" id="{9B731237-457E-F941-AEE3-AD212DEC6C6B}"/>
              </a:ext>
            </a:extLst>
          </p:cNvPr>
          <p:cNvCxnSpPr>
            <a:cxnSpLocks/>
          </p:cNvCxnSpPr>
          <p:nvPr/>
        </p:nvCxnSpPr>
        <p:spPr>
          <a:xfrm rot="16200000" flipV="1">
            <a:off x="3104186" y="5921076"/>
            <a:ext cx="280619" cy="11824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2" name="Curved Connector 31">
            <a:extLst>
              <a:ext uri="{FF2B5EF4-FFF2-40B4-BE49-F238E27FC236}">
                <a16:creationId xmlns="" xmlns:a16="http://schemas.microsoft.com/office/drawing/2014/main" id="{94BCF80E-002A-674D-9A27-762A05369BDD}"/>
              </a:ext>
            </a:extLst>
          </p:cNvPr>
          <p:cNvCxnSpPr>
            <a:cxnSpLocks/>
            <a:stCxn id="13" idx="7"/>
            <a:endCxn id="73" idx="3"/>
          </p:cNvCxnSpPr>
          <p:nvPr/>
        </p:nvCxnSpPr>
        <p:spPr>
          <a:xfrm rot="5400000" flipH="1" flipV="1">
            <a:off x="4327391" y="5722425"/>
            <a:ext cx="232827" cy="56333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3" name="Curved Connector 32">
            <a:extLst>
              <a:ext uri="{FF2B5EF4-FFF2-40B4-BE49-F238E27FC236}">
                <a16:creationId xmlns="" xmlns:a16="http://schemas.microsoft.com/office/drawing/2014/main" id="{B1C6BAF1-0E0E-0F42-9D06-A086D8398400}"/>
              </a:ext>
            </a:extLst>
          </p:cNvPr>
          <p:cNvCxnSpPr>
            <a:cxnSpLocks/>
            <a:stCxn id="13" idx="2"/>
            <a:endCxn id="14" idx="6"/>
          </p:cNvCxnSpPr>
          <p:nvPr/>
        </p:nvCxnSpPr>
        <p:spPr>
          <a:xfrm rot="10800000">
            <a:off x="2670000" y="5883234"/>
            <a:ext cx="312863" cy="38722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pic>
        <p:nvPicPr>
          <p:cNvPr id="42" name="Picture 41">
            <a:extLst>
              <a:ext uri="{FF2B5EF4-FFF2-40B4-BE49-F238E27FC236}">
                <a16:creationId xmlns="" xmlns:a16="http://schemas.microsoft.com/office/drawing/2014/main" id="{B20AE02B-B81F-9107-8CB4-BA29EF9C991F}"/>
              </a:ext>
            </a:extLst>
          </p:cNvPr>
          <p:cNvPicPr>
            <a:picLocks noChangeAspect="1"/>
          </p:cNvPicPr>
          <p:nvPr/>
        </p:nvPicPr>
        <p:blipFill>
          <a:blip r:embed="rId3"/>
          <a:stretch>
            <a:fillRect/>
          </a:stretch>
        </p:blipFill>
        <p:spPr>
          <a:xfrm>
            <a:off x="67513" y="150631"/>
            <a:ext cx="1432875" cy="1077731"/>
          </a:xfrm>
          <a:prstGeom prst="rect">
            <a:avLst/>
          </a:prstGeom>
        </p:spPr>
      </p:pic>
      <p:pic>
        <p:nvPicPr>
          <p:cNvPr id="43" name="Picture 42">
            <a:extLst>
              <a:ext uri="{FF2B5EF4-FFF2-40B4-BE49-F238E27FC236}">
                <a16:creationId xmlns="" xmlns:a16="http://schemas.microsoft.com/office/drawing/2014/main" id="{FE59DDCA-AC91-AD29-25DB-8A909551176F}"/>
              </a:ext>
            </a:extLst>
          </p:cNvPr>
          <p:cNvPicPr>
            <a:picLocks noChangeAspect="1"/>
          </p:cNvPicPr>
          <p:nvPr/>
        </p:nvPicPr>
        <p:blipFill>
          <a:blip r:embed="rId4"/>
          <a:stretch>
            <a:fillRect/>
          </a:stretch>
        </p:blipFill>
        <p:spPr>
          <a:xfrm>
            <a:off x="10991654" y="11743"/>
            <a:ext cx="1123406" cy="1259664"/>
          </a:xfrm>
          <a:prstGeom prst="rect">
            <a:avLst/>
          </a:prstGeom>
        </p:spPr>
      </p:pic>
      <p:sp>
        <p:nvSpPr>
          <p:cNvPr id="71" name="Oval 70">
            <a:extLst>
              <a:ext uri="{FF2B5EF4-FFF2-40B4-BE49-F238E27FC236}">
                <a16:creationId xmlns="" xmlns:a16="http://schemas.microsoft.com/office/drawing/2014/main" id="{50ED03B0-330E-45F9-4CC4-6A8FFD16A969}"/>
              </a:ext>
            </a:extLst>
          </p:cNvPr>
          <p:cNvSpPr/>
          <p:nvPr/>
        </p:nvSpPr>
        <p:spPr>
          <a:xfrm>
            <a:off x="3577093" y="2217736"/>
            <a:ext cx="1060391" cy="3666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Enhance value addition</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72" name="Oval 71">
            <a:extLst>
              <a:ext uri="{FF2B5EF4-FFF2-40B4-BE49-F238E27FC236}">
                <a16:creationId xmlns="" xmlns:a16="http://schemas.microsoft.com/office/drawing/2014/main" id="{75D8AEBF-930A-4EDD-5CC4-FC055862D637}"/>
              </a:ext>
            </a:extLst>
          </p:cNvPr>
          <p:cNvSpPr/>
          <p:nvPr/>
        </p:nvSpPr>
        <p:spPr>
          <a:xfrm>
            <a:off x="4414392" y="3219810"/>
            <a:ext cx="107297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Maximize resources utilizations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73" name="Oval 72">
            <a:extLst>
              <a:ext uri="{FF2B5EF4-FFF2-40B4-BE49-F238E27FC236}">
                <a16:creationId xmlns="" xmlns:a16="http://schemas.microsoft.com/office/drawing/2014/main" id="{DE3E95C0-0D8B-1651-C3B1-C713E13B3029}"/>
              </a:ext>
            </a:extLst>
          </p:cNvPr>
          <p:cNvSpPr/>
          <p:nvPr/>
        </p:nvSpPr>
        <p:spPr>
          <a:xfrm>
            <a:off x="4575726" y="5457489"/>
            <a:ext cx="1022532"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municipality culture</a:t>
            </a:r>
          </a:p>
        </p:txBody>
      </p:sp>
      <p:cxnSp>
        <p:nvCxnSpPr>
          <p:cNvPr id="110" name="Curved Connector 27">
            <a:extLst>
              <a:ext uri="{FF2B5EF4-FFF2-40B4-BE49-F238E27FC236}">
                <a16:creationId xmlns="" xmlns:a16="http://schemas.microsoft.com/office/drawing/2014/main" id="{59BAE37B-D555-B870-C2B7-EC3F1D965901}"/>
              </a:ext>
            </a:extLst>
          </p:cNvPr>
          <p:cNvCxnSpPr>
            <a:cxnSpLocks/>
          </p:cNvCxnSpPr>
          <p:nvPr/>
        </p:nvCxnSpPr>
        <p:spPr>
          <a:xfrm rot="5400000" flipH="1" flipV="1">
            <a:off x="4218621" y="3950169"/>
            <a:ext cx="648566" cy="12142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2" name="Curved Connector 27">
            <a:extLst>
              <a:ext uri="{FF2B5EF4-FFF2-40B4-BE49-F238E27FC236}">
                <a16:creationId xmlns="" xmlns:a16="http://schemas.microsoft.com/office/drawing/2014/main" id="{EC4A4FF3-359C-A901-9AD5-7F7495DE55EB}"/>
              </a:ext>
            </a:extLst>
          </p:cNvPr>
          <p:cNvCxnSpPr>
            <a:cxnSpLocks/>
            <a:stCxn id="5" idx="6"/>
            <a:endCxn id="8" idx="2"/>
          </p:cNvCxnSpPr>
          <p:nvPr/>
        </p:nvCxnSpPr>
        <p:spPr>
          <a:xfrm flipV="1">
            <a:off x="2373760" y="1952841"/>
            <a:ext cx="268953" cy="27040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4" name="Curved Connector 27">
            <a:extLst>
              <a:ext uri="{FF2B5EF4-FFF2-40B4-BE49-F238E27FC236}">
                <a16:creationId xmlns="" xmlns:a16="http://schemas.microsoft.com/office/drawing/2014/main" id="{FF1D9175-54CF-9710-0B26-E830F0BCCA35}"/>
              </a:ext>
            </a:extLst>
          </p:cNvPr>
          <p:cNvCxnSpPr>
            <a:cxnSpLocks/>
            <a:stCxn id="10" idx="6"/>
          </p:cNvCxnSpPr>
          <p:nvPr/>
        </p:nvCxnSpPr>
        <p:spPr>
          <a:xfrm flipV="1">
            <a:off x="3650094" y="3441112"/>
            <a:ext cx="162304" cy="252574"/>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15" name="Curved Connector 27">
            <a:extLst>
              <a:ext uri="{FF2B5EF4-FFF2-40B4-BE49-F238E27FC236}">
                <a16:creationId xmlns="" xmlns:a16="http://schemas.microsoft.com/office/drawing/2014/main" id="{FE8D6F4D-7446-333B-2568-5FB98F381F36}"/>
              </a:ext>
            </a:extLst>
          </p:cNvPr>
          <p:cNvCxnSpPr>
            <a:cxnSpLocks/>
            <a:stCxn id="15" idx="0"/>
            <a:endCxn id="16" idx="4"/>
          </p:cNvCxnSpPr>
          <p:nvPr/>
        </p:nvCxnSpPr>
        <p:spPr>
          <a:xfrm rot="5400000" flipH="1" flipV="1">
            <a:off x="1749954" y="3930689"/>
            <a:ext cx="644614" cy="12938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9" name="Curved Connector 27">
            <a:extLst>
              <a:ext uri="{FF2B5EF4-FFF2-40B4-BE49-F238E27FC236}">
                <a16:creationId xmlns="" xmlns:a16="http://schemas.microsoft.com/office/drawing/2014/main" id="{4B0FC513-34A6-C445-7924-159107A62B5A}"/>
              </a:ext>
            </a:extLst>
          </p:cNvPr>
          <p:cNvCxnSpPr>
            <a:cxnSpLocks/>
            <a:stCxn id="72" idx="2"/>
            <a:endCxn id="6" idx="5"/>
          </p:cNvCxnSpPr>
          <p:nvPr/>
        </p:nvCxnSpPr>
        <p:spPr>
          <a:xfrm rot="10800000">
            <a:off x="4123398" y="3364448"/>
            <a:ext cx="290995" cy="107363"/>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22" name="Curved Connector 27">
            <a:extLst>
              <a:ext uri="{FF2B5EF4-FFF2-40B4-BE49-F238E27FC236}">
                <a16:creationId xmlns="" xmlns:a16="http://schemas.microsoft.com/office/drawing/2014/main" id="{7519FE2E-987E-AFE3-8B62-D2B0A6D2A444}"/>
              </a:ext>
            </a:extLst>
          </p:cNvPr>
          <p:cNvCxnSpPr>
            <a:cxnSpLocks/>
            <a:stCxn id="72" idx="0"/>
            <a:endCxn id="71" idx="5"/>
          </p:cNvCxnSpPr>
          <p:nvPr/>
        </p:nvCxnSpPr>
        <p:spPr>
          <a:xfrm rot="16200000" flipV="1">
            <a:off x="4372000" y="2640927"/>
            <a:ext cx="689077" cy="46868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24" name="Curved Connector 27">
            <a:extLst>
              <a:ext uri="{FF2B5EF4-FFF2-40B4-BE49-F238E27FC236}">
                <a16:creationId xmlns="" xmlns:a16="http://schemas.microsoft.com/office/drawing/2014/main" id="{0E9585D4-EA9A-BEDE-1579-73CB56CAFE39}"/>
              </a:ext>
            </a:extLst>
          </p:cNvPr>
          <p:cNvCxnSpPr>
            <a:cxnSpLocks/>
          </p:cNvCxnSpPr>
          <p:nvPr/>
        </p:nvCxnSpPr>
        <p:spPr>
          <a:xfrm flipV="1">
            <a:off x="2561453" y="3129054"/>
            <a:ext cx="634240" cy="21439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26" name="Curved Connector 27">
            <a:extLst>
              <a:ext uri="{FF2B5EF4-FFF2-40B4-BE49-F238E27FC236}">
                <a16:creationId xmlns="" xmlns:a16="http://schemas.microsoft.com/office/drawing/2014/main" id="{ECAA584F-0B68-9FA7-42C8-4FC67F3FF9AC}"/>
              </a:ext>
            </a:extLst>
          </p:cNvPr>
          <p:cNvCxnSpPr>
            <a:cxnSpLocks/>
            <a:stCxn id="16" idx="1"/>
            <a:endCxn id="5" idx="3"/>
          </p:cNvCxnSpPr>
          <p:nvPr/>
        </p:nvCxnSpPr>
        <p:spPr>
          <a:xfrm rot="16200000" flipV="1">
            <a:off x="1213029" y="2611701"/>
            <a:ext cx="889990" cy="37238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28" name="Curved Connector 27">
            <a:extLst>
              <a:ext uri="{FF2B5EF4-FFF2-40B4-BE49-F238E27FC236}">
                <a16:creationId xmlns="" xmlns:a16="http://schemas.microsoft.com/office/drawing/2014/main" id="{BAC74F3B-BEA1-C583-90C3-8071F0FE169C}"/>
              </a:ext>
            </a:extLst>
          </p:cNvPr>
          <p:cNvCxnSpPr>
            <a:cxnSpLocks/>
            <a:stCxn id="16" idx="7"/>
            <a:endCxn id="71" idx="2"/>
          </p:cNvCxnSpPr>
          <p:nvPr/>
        </p:nvCxnSpPr>
        <p:spPr>
          <a:xfrm rot="5400000" flipH="1" flipV="1">
            <a:off x="2582495" y="2248288"/>
            <a:ext cx="841800" cy="1147396"/>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31" name="Curved Connector 27">
            <a:extLst>
              <a:ext uri="{FF2B5EF4-FFF2-40B4-BE49-F238E27FC236}">
                <a16:creationId xmlns="" xmlns:a16="http://schemas.microsoft.com/office/drawing/2014/main" id="{13649294-2962-74EF-F76D-78689164DAFC}"/>
              </a:ext>
            </a:extLst>
          </p:cNvPr>
          <p:cNvCxnSpPr>
            <a:cxnSpLocks/>
            <a:stCxn id="6" idx="0"/>
            <a:endCxn id="71" idx="4"/>
          </p:cNvCxnSpPr>
          <p:nvPr/>
        </p:nvCxnSpPr>
        <p:spPr>
          <a:xfrm rot="5400000" flipH="1" flipV="1">
            <a:off x="3721469" y="2597748"/>
            <a:ext cx="399133" cy="37250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39" name="Curved Connector 27">
            <a:extLst>
              <a:ext uri="{FF2B5EF4-FFF2-40B4-BE49-F238E27FC236}">
                <a16:creationId xmlns="" xmlns:a16="http://schemas.microsoft.com/office/drawing/2014/main" id="{C236F0F6-31A7-8F93-815C-8F9B00E03EF1}"/>
              </a:ext>
            </a:extLst>
          </p:cNvPr>
          <p:cNvCxnSpPr>
            <a:cxnSpLocks/>
          </p:cNvCxnSpPr>
          <p:nvPr/>
        </p:nvCxnSpPr>
        <p:spPr>
          <a:xfrm flipV="1">
            <a:off x="4258325" y="2050254"/>
            <a:ext cx="217309" cy="19713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42" name="Curved Connector 27">
            <a:extLst>
              <a:ext uri="{FF2B5EF4-FFF2-40B4-BE49-F238E27FC236}">
                <a16:creationId xmlns="" xmlns:a16="http://schemas.microsoft.com/office/drawing/2014/main" id="{B2F6F2F9-C707-3A85-1CDF-5CF1D27908DC}"/>
              </a:ext>
            </a:extLst>
          </p:cNvPr>
          <p:cNvCxnSpPr>
            <a:cxnSpLocks/>
            <a:endCxn id="9" idx="2"/>
          </p:cNvCxnSpPr>
          <p:nvPr/>
        </p:nvCxnSpPr>
        <p:spPr>
          <a:xfrm flipV="1">
            <a:off x="3482941" y="1942862"/>
            <a:ext cx="942925" cy="1245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45" name="Curved Connector 27">
            <a:extLst>
              <a:ext uri="{FF2B5EF4-FFF2-40B4-BE49-F238E27FC236}">
                <a16:creationId xmlns="" xmlns:a16="http://schemas.microsoft.com/office/drawing/2014/main" id="{DF2C0A12-6C60-FBA8-2393-63AD672458D3}"/>
              </a:ext>
            </a:extLst>
          </p:cNvPr>
          <p:cNvCxnSpPr>
            <a:cxnSpLocks/>
            <a:stCxn id="72" idx="7"/>
            <a:endCxn id="9" idx="5"/>
          </p:cNvCxnSpPr>
          <p:nvPr/>
        </p:nvCxnSpPr>
        <p:spPr>
          <a:xfrm rot="16200000" flipV="1">
            <a:off x="4645139" y="2608521"/>
            <a:ext cx="1172567" cy="19763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48" name="Curved Connector 27">
            <a:extLst>
              <a:ext uri="{FF2B5EF4-FFF2-40B4-BE49-F238E27FC236}">
                <a16:creationId xmlns="" xmlns:a16="http://schemas.microsoft.com/office/drawing/2014/main" id="{2118BAE3-9F51-397D-CB95-FD6C5A65D482}"/>
              </a:ext>
            </a:extLst>
          </p:cNvPr>
          <p:cNvCxnSpPr>
            <a:cxnSpLocks/>
            <a:endCxn id="15" idx="5"/>
          </p:cNvCxnSpPr>
          <p:nvPr/>
        </p:nvCxnSpPr>
        <p:spPr>
          <a:xfrm rot="10800000">
            <a:off x="2440753" y="4592310"/>
            <a:ext cx="1705115" cy="319858"/>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56" name="Curved Connector 27">
            <a:extLst>
              <a:ext uri="{FF2B5EF4-FFF2-40B4-BE49-F238E27FC236}">
                <a16:creationId xmlns="" xmlns:a16="http://schemas.microsoft.com/office/drawing/2014/main" id="{62AD4CE7-6D9F-2528-4298-303BB3AC6AA4}"/>
              </a:ext>
            </a:extLst>
          </p:cNvPr>
          <p:cNvCxnSpPr>
            <a:cxnSpLocks/>
            <a:stCxn id="11" idx="0"/>
          </p:cNvCxnSpPr>
          <p:nvPr/>
        </p:nvCxnSpPr>
        <p:spPr>
          <a:xfrm rot="16200000" flipV="1">
            <a:off x="3601961" y="3709468"/>
            <a:ext cx="971426" cy="27996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60" name="Curved Connector 27">
            <a:extLst>
              <a:ext uri="{FF2B5EF4-FFF2-40B4-BE49-F238E27FC236}">
                <a16:creationId xmlns="" xmlns:a16="http://schemas.microsoft.com/office/drawing/2014/main" id="{73082456-551E-FAF1-7DFE-1B7AAD647E34}"/>
              </a:ext>
            </a:extLst>
          </p:cNvPr>
          <p:cNvCxnSpPr>
            <a:cxnSpLocks/>
            <a:stCxn id="11" idx="2"/>
            <a:endCxn id="15" idx="6"/>
          </p:cNvCxnSpPr>
          <p:nvPr/>
        </p:nvCxnSpPr>
        <p:spPr>
          <a:xfrm rot="10800000">
            <a:off x="2620184" y="4478559"/>
            <a:ext cx="833071" cy="5515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68" name="Curved Connector 27">
            <a:extLst>
              <a:ext uri="{FF2B5EF4-FFF2-40B4-BE49-F238E27FC236}">
                <a16:creationId xmlns="" xmlns:a16="http://schemas.microsoft.com/office/drawing/2014/main" id="{648E0B61-8F37-C5DC-9011-85E40160009E}"/>
              </a:ext>
            </a:extLst>
          </p:cNvPr>
          <p:cNvCxnSpPr>
            <a:cxnSpLocks/>
            <a:endCxn id="8" idx="3"/>
          </p:cNvCxnSpPr>
          <p:nvPr/>
        </p:nvCxnSpPr>
        <p:spPr>
          <a:xfrm rot="5400000" flipH="1" flipV="1">
            <a:off x="1842988" y="2373570"/>
            <a:ext cx="1163522" cy="67844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Tree>
    <p:extLst>
      <p:ext uri="{BB962C8B-B14F-4D97-AF65-F5344CB8AC3E}">
        <p14:creationId xmlns:p14="http://schemas.microsoft.com/office/powerpoint/2010/main" val="1648689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98EC2E-6665-484A-9F4E-A56994096DB8}"/>
              </a:ext>
            </a:extLst>
          </p:cNvPr>
          <p:cNvSpPr>
            <a:spLocks noGrp="1"/>
          </p:cNvSpPr>
          <p:nvPr>
            <p:ph type="title"/>
          </p:nvPr>
        </p:nvSpPr>
        <p:spPr>
          <a:xfrm>
            <a:off x="3506772" y="48200"/>
            <a:ext cx="5052766" cy="580335"/>
          </a:xfrm>
        </p:spPr>
        <p:txBody>
          <a:bodyPr>
            <a:noAutofit/>
          </a:bodyPr>
          <a:lstStyle/>
          <a:p>
            <a:r>
              <a:rPr lang="en-GB" sz="2000" b="1" dirty="0">
                <a:latin typeface="Book Antiqua" panose="02040602050305030304" pitchFamily="18" charset="0"/>
              </a:rPr>
              <a:t>Mbale City Integrated Strategy Map</a:t>
            </a:r>
          </a:p>
        </p:txBody>
      </p:sp>
      <p:graphicFrame>
        <p:nvGraphicFramePr>
          <p:cNvPr id="3" name="Table 2">
            <a:extLst>
              <a:ext uri="{FF2B5EF4-FFF2-40B4-BE49-F238E27FC236}">
                <a16:creationId xmlns="" xmlns:a16="http://schemas.microsoft.com/office/drawing/2014/main" id="{F335E997-81C5-2A45-870F-73C559BA603D}"/>
              </a:ext>
            </a:extLst>
          </p:cNvPr>
          <p:cNvGraphicFramePr>
            <a:graphicFrameLocks noGrp="1"/>
          </p:cNvGraphicFramePr>
          <p:nvPr/>
        </p:nvGraphicFramePr>
        <p:xfrm>
          <a:off x="18848" y="1344332"/>
          <a:ext cx="12173151" cy="5543721"/>
        </p:xfrm>
        <a:graphic>
          <a:graphicData uri="http://schemas.openxmlformats.org/drawingml/2006/table">
            <a:tbl>
              <a:tblPr firstRow="1" bandRow="1"/>
              <a:tblGrid>
                <a:gridCol w="1191340">
                  <a:extLst>
                    <a:ext uri="{9D8B030D-6E8A-4147-A177-3AD203B41FA5}">
                      <a16:colId xmlns="" xmlns:a16="http://schemas.microsoft.com/office/drawing/2014/main" val="20000"/>
                    </a:ext>
                  </a:extLst>
                </a:gridCol>
                <a:gridCol w="4184191">
                  <a:extLst>
                    <a:ext uri="{9D8B030D-6E8A-4147-A177-3AD203B41FA5}">
                      <a16:colId xmlns="" xmlns:a16="http://schemas.microsoft.com/office/drawing/2014/main" val="1767768957"/>
                    </a:ext>
                  </a:extLst>
                </a:gridCol>
                <a:gridCol w="3109650">
                  <a:extLst>
                    <a:ext uri="{9D8B030D-6E8A-4147-A177-3AD203B41FA5}">
                      <a16:colId xmlns="" xmlns:a16="http://schemas.microsoft.com/office/drawing/2014/main" val="20001"/>
                    </a:ext>
                  </a:extLst>
                </a:gridCol>
                <a:gridCol w="919592">
                  <a:extLst>
                    <a:ext uri="{9D8B030D-6E8A-4147-A177-3AD203B41FA5}">
                      <a16:colId xmlns="" xmlns:a16="http://schemas.microsoft.com/office/drawing/2014/main" val="20002"/>
                    </a:ext>
                  </a:extLst>
                </a:gridCol>
                <a:gridCol w="2768378">
                  <a:extLst>
                    <a:ext uri="{9D8B030D-6E8A-4147-A177-3AD203B41FA5}">
                      <a16:colId xmlns="" xmlns:a16="http://schemas.microsoft.com/office/drawing/2014/main" val="20003"/>
                    </a:ext>
                  </a:extLst>
                </a:gridCol>
              </a:tblGrid>
              <a:tr h="2801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GB" sz="1000" b="1" i="0" dirty="0">
                          <a:solidFill>
                            <a:schemeClr val="bg1"/>
                          </a:solidFill>
                          <a:latin typeface="Book Antiqua" panose="02040602050305030304" pitchFamily="18" charset="0"/>
                        </a:rPr>
                        <a:t>Perspectives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p>
                      <a:pPr algn="l"/>
                      <a:r>
                        <a:rPr lang="en-GB" sz="1000" b="1" i="0" dirty="0">
                          <a:solidFill>
                            <a:schemeClr val="bg1"/>
                          </a:solidFill>
                          <a:latin typeface="Book Antiqua" panose="02040602050305030304" pitchFamily="18" charset="0"/>
                        </a:rPr>
                        <a:t>Strategic Objectives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dirty="0">
                          <a:solidFill>
                            <a:schemeClr val="bg1"/>
                          </a:solidFill>
                          <a:latin typeface="Book Antiqua" panose="02040602050305030304" pitchFamily="18" charset="0"/>
                        </a:rPr>
                        <a:t>Key </a:t>
                      </a:r>
                      <a:r>
                        <a:rPr lang="en-GB" sz="1000" b="1" i="0">
                          <a:solidFill>
                            <a:schemeClr val="bg1"/>
                          </a:solidFill>
                          <a:latin typeface="Book Antiqua" panose="02040602050305030304" pitchFamily="18" charset="0"/>
                        </a:rPr>
                        <a:t>Performance Indicators (KPIs)</a:t>
                      </a:r>
                      <a:endParaRPr lang="en-GB" sz="1000" b="1" i="0" dirty="0">
                        <a:solidFill>
                          <a:schemeClr val="bg1"/>
                        </a:solidFill>
                        <a:latin typeface="Book Antiqua" panose="02040602050305030304" pitchFamily="18" charset="0"/>
                      </a:endParaRP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lgn="ctr" defTabSz="914400" rtl="0" eaLnBrk="1" latinLnBrk="0" hangingPunct="1">
                        <a:buFont typeface="Arial" panose="020B0604020202020204" pitchFamily="34" charset="0"/>
                        <a:buNone/>
                      </a:pPr>
                      <a:r>
                        <a:rPr lang="en-GB" sz="1000" b="1" i="0" kern="1200" dirty="0">
                          <a:solidFill>
                            <a:schemeClr val="bg1"/>
                          </a:solidFill>
                          <a:latin typeface="Book Antiqua" panose="02040602050305030304" pitchFamily="18" charset="0"/>
                          <a:ea typeface="+mn-ea"/>
                          <a:cs typeface="+mn-cs"/>
                        </a:rPr>
                        <a:t>Targets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indent="0">
                        <a:buFont typeface="Arial" panose="020B0604020202020204" pitchFamily="34" charset="0"/>
                        <a:buNone/>
                      </a:pPr>
                      <a:r>
                        <a:rPr lang="en-GB" sz="1000" b="1" i="0" kern="1200" dirty="0">
                          <a:solidFill>
                            <a:schemeClr val="bg1"/>
                          </a:solidFill>
                          <a:latin typeface="Book Antiqua" panose="02040602050305030304" pitchFamily="18" charset="0"/>
                          <a:ea typeface="+mn-ea"/>
                          <a:cs typeface="+mn-cs"/>
                        </a:rPr>
                        <a:t>Strategic Initiatives</a:t>
                      </a:r>
                    </a:p>
                  </a:txBody>
                  <a:tcPr marT="0" marB="0"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extLst>
                  <a:ext uri="{0D108BD9-81ED-4DB2-BD59-A6C34878D82A}">
                    <a16:rowId xmlns="" xmlns:a16="http://schemas.microsoft.com/office/drawing/2014/main" val="16392543"/>
                  </a:ext>
                </a:extLst>
              </a:tr>
              <a:tr h="152400">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sz="1000" b="1" i="0" dirty="0">
                        <a:solidFill>
                          <a:schemeClr val="tx1"/>
                        </a:solidFill>
                        <a:latin typeface="Book Antiqua" panose="02040602050305030304" pitchFamily="18" charset="0"/>
                      </a:endParaRPr>
                    </a:p>
                    <a:p>
                      <a:endParaRPr lang="en-GB" sz="1000" b="1" i="0" dirty="0">
                        <a:solidFill>
                          <a:schemeClr val="tx1"/>
                        </a:solidFill>
                        <a:latin typeface="Book Antiqua" panose="02040602050305030304" pitchFamily="18" charset="0"/>
                      </a:endParaRPr>
                    </a:p>
                    <a:p>
                      <a:endParaRPr lang="en-GB" sz="1000" b="1" i="0" dirty="0">
                        <a:solidFill>
                          <a:schemeClr val="tx1"/>
                        </a:solidFill>
                        <a:latin typeface="Book Antiqua" panose="02040602050305030304" pitchFamily="18" charset="0"/>
                      </a:endParaRPr>
                    </a:p>
                    <a:p>
                      <a:r>
                        <a:rPr lang="en-GB" sz="1000" b="1" i="0" dirty="0">
                          <a:solidFill>
                            <a:schemeClr val="tx1"/>
                          </a:solidFill>
                          <a:latin typeface="Book Antiqua" panose="02040602050305030304" pitchFamily="18" charset="0"/>
                        </a:rPr>
                        <a:t>Stakeholders</a:t>
                      </a: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p>
                      <a:endParaRPr lang="en-GB" sz="900" b="1" i="0" dirty="0">
                        <a:solidFill>
                          <a:schemeClr val="tx1"/>
                        </a:solidFill>
                        <a:latin typeface="Myriad Pro" panose="020B0503030403020204" pitchFamily="34" charset="0"/>
                      </a:endParaRPr>
                    </a:p>
                  </a:txBody>
                  <a:tcPr marT="10800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Citizen Satisfaction Index annually</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Client Service Standards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the household incomes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the NDP programme for the City</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949347486"/>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Reduction in poverty rate annually</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&gt;1</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the NDP programme for the city</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442486779"/>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value-added products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&gt;15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the NDP programme for the City</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422803504"/>
                  </a:ext>
                </a:extLst>
              </a:tr>
              <a:tr h="307116">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000" b="1" i="0" kern="1200" dirty="0">
                          <a:solidFill>
                            <a:schemeClr val="tx1"/>
                          </a:solidFill>
                          <a:latin typeface="Book Antiqua" panose="02040602050305030304" pitchFamily="18" charset="0"/>
                          <a:ea typeface="+mn-ea"/>
                          <a:cs typeface="+mn-cs"/>
                        </a:rPr>
                        <a:t>Financial Stewardship</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4">
                  <a:txBody>
                    <a:bodyPr/>
                    <a:lstStyle/>
                    <a:p>
                      <a:endParaRPr lang="en-GB" sz="900" b="1"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central government funds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10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Budgeting and Lobbying framework</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1"/>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local revenue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&gt;10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Local revenue enhancement Plan</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734527084"/>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Funds use absorption rate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19740204"/>
                  </a:ext>
                </a:extLst>
              </a:tr>
              <a:tr h="476391">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donor/partners resources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&gt;10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Resource  mobilization Plan</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986946136"/>
                  </a:ext>
                </a:extLst>
              </a:tr>
              <a:tr h="304800">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000" b="1" i="0" kern="1200" dirty="0">
                          <a:solidFill>
                            <a:schemeClr val="tx1"/>
                          </a:solidFill>
                          <a:latin typeface="Book Antiqua" panose="02040602050305030304" pitchFamily="18" charset="0"/>
                          <a:ea typeface="+mn-ea"/>
                          <a:cs typeface="+mn-cs"/>
                        </a:rPr>
                        <a:t>Internal</a:t>
                      </a:r>
                      <a:br>
                        <a:rPr lang="en-GB" sz="1000" b="1" i="0" kern="1200" dirty="0">
                          <a:solidFill>
                            <a:schemeClr val="tx1"/>
                          </a:solidFill>
                          <a:latin typeface="Book Antiqua" panose="02040602050305030304" pitchFamily="18" charset="0"/>
                          <a:ea typeface="+mn-ea"/>
                          <a:cs typeface="+mn-cs"/>
                        </a:rPr>
                      </a:br>
                      <a:r>
                        <a:rPr lang="en-GB" sz="1000" b="1" i="0" kern="1200" dirty="0">
                          <a:solidFill>
                            <a:schemeClr val="tx1"/>
                          </a:solidFill>
                          <a:latin typeface="Book Antiqua" panose="02040602050305030304" pitchFamily="18" charset="0"/>
                          <a:ea typeface="+mn-ea"/>
                          <a:cs typeface="+mn-cs"/>
                        </a:rPr>
                        <a:t>Processes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4">
                  <a:txBody>
                    <a:bodyPr/>
                    <a:lstStyle/>
                    <a:p>
                      <a:endParaRPr lang="en-GB" sz="900" b="1"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enhanced turnaround time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&gt;100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Develop or Update Service standards and Map all processes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2"/>
                  </a:ext>
                </a:extLst>
              </a:tr>
              <a:tr h="298713">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digitized city services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City Digitization Master Plan</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294946248"/>
                  </a:ext>
                </a:extLst>
              </a:tr>
              <a:tr h="304800">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innovations implemented annually (%)</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&gt;75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the City Innovation improvement  framework</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88799285"/>
                  </a:ext>
                </a:extLst>
              </a:tr>
              <a:tr h="304800">
                <a:tc vMerge="1">
                  <a:txBody>
                    <a:bodyPr/>
                    <a:lstStyle/>
                    <a:p>
                      <a:endParaRPr lang="en-GB"/>
                    </a:p>
                  </a:txBody>
                  <a:tcPr/>
                </a:tc>
                <a:tc vMerge="1">
                  <a:txBody>
                    <a:bodyPr/>
                    <a:lstStyle/>
                    <a:p>
                      <a:endParaRPr lang="en-GB"/>
                    </a:p>
                  </a:txBody>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Local Government Performance Rank</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Top 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Make Local government reaches every Mbale City Citizen</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773061473"/>
                  </a:ext>
                </a:extLst>
              </a:tr>
              <a:tr h="304800">
                <a:tc row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endParaRPr lang="en-GB" sz="1000" b="1" i="0" kern="1200" dirty="0">
                        <a:solidFill>
                          <a:schemeClr val="tx1"/>
                        </a:solidFill>
                        <a:latin typeface="Book Antiqua" panose="02040602050305030304" pitchFamily="18" charset="0"/>
                        <a:ea typeface="+mn-ea"/>
                        <a:cs typeface="+mn-cs"/>
                      </a:endParaRPr>
                    </a:p>
                    <a:p>
                      <a:pPr marL="0" algn="l" defTabSz="914400" rtl="0" eaLnBrk="1" latinLnBrk="0" hangingPunct="1"/>
                      <a:r>
                        <a:rPr lang="en-GB" sz="1000" b="1" i="0" kern="1200" dirty="0">
                          <a:solidFill>
                            <a:schemeClr val="tx1"/>
                          </a:solidFill>
                          <a:latin typeface="Book Antiqua" panose="02040602050305030304" pitchFamily="18" charset="0"/>
                          <a:ea typeface="+mn-ea"/>
                          <a:cs typeface="+mn-cs"/>
                        </a:rPr>
                        <a:t>Organisational</a:t>
                      </a:r>
                      <a:br>
                        <a:rPr lang="en-GB" sz="1000" b="1" i="0" kern="1200" dirty="0">
                          <a:solidFill>
                            <a:schemeClr val="tx1"/>
                          </a:solidFill>
                          <a:latin typeface="Book Antiqua" panose="02040602050305030304" pitchFamily="18" charset="0"/>
                          <a:ea typeface="+mn-ea"/>
                          <a:cs typeface="+mn-cs"/>
                        </a:rPr>
                      </a:br>
                      <a:r>
                        <a:rPr lang="en-GB" sz="1000" b="1" i="0" kern="1200" dirty="0">
                          <a:solidFill>
                            <a:schemeClr val="tx1"/>
                          </a:solidFill>
                          <a:latin typeface="Book Antiqua" panose="02040602050305030304" pitchFamily="18" charset="0"/>
                          <a:ea typeface="+mn-ea"/>
                          <a:cs typeface="+mn-cs"/>
                        </a:rPr>
                        <a:t>Capacity</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4">
                  <a:txBody>
                    <a:bodyPr/>
                    <a:lstStyle/>
                    <a:p>
                      <a:endParaRPr lang="en-GB" sz="900" b="1" dirty="0"/>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Employee Net Promoter Score (eNPS)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&gt;9</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Develop and Implement City Culture Transformation Programme</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3"/>
                  </a:ext>
                </a:extLst>
              </a:tr>
              <a:tr h="270479">
                <a:tc vMerge="1">
                  <a:txBody>
                    <a:bodyPr/>
                    <a:lstStyle/>
                    <a:p>
                      <a:endParaRPr lang="en-GB"/>
                    </a:p>
                  </a:txBody>
                  <a:tcPr>
                    <a:lnT w="6350" cap="flat" cmpd="sng" algn="ctr">
                      <a:solidFill>
                        <a:sysClr val="window" lastClr="FFFFFF">
                          <a:lumMod val="75000"/>
                        </a:sysClr>
                      </a:solidFill>
                      <a:prstDash val="solid"/>
                      <a:round/>
                      <a:headEnd type="none" w="med" len="med"/>
                      <a:tailEnd type="none" w="med" len="med"/>
                    </a:lnT>
                  </a:tcPr>
                </a:tc>
                <a:tc vMerge="1">
                  <a:txBody>
                    <a:bodyPr/>
                    <a:lstStyle/>
                    <a:p>
                      <a:endParaRPr lang="en-GB"/>
                    </a:p>
                  </a:txBody>
                  <a:tcPr>
                    <a:lnT w="6350" cap="flat" cmpd="sng" algn="ctr">
                      <a:solidFill>
                        <a:sysClr val="window" lastClr="FFFFFF">
                          <a:lumMod val="75000"/>
                        </a:sysClr>
                      </a:solidFill>
                      <a:prstDash val="solid"/>
                      <a:round/>
                      <a:headEnd type="none" w="med" len="med"/>
                      <a:tailEnd type="none" w="med" len="med"/>
                    </a:lnT>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staff satisfaction index annually</a:t>
                      </a:r>
                    </a:p>
                  </a:txBody>
                  <a:tcPr marL="68580" marR="68580" marT="0" marB="0">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&gt;5</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Implement reward system</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467482098"/>
                  </a:ext>
                </a:extLst>
              </a:tr>
              <a:tr h="304800">
                <a:tc vMerge="1">
                  <a:txBody>
                    <a:bodyPr/>
                    <a:lstStyle/>
                    <a:p>
                      <a:endParaRPr lang="en-GB"/>
                    </a:p>
                  </a:txBody>
                  <a:tcPr>
                    <a:lnT w="6350" cap="flat" cmpd="sng" algn="ctr">
                      <a:solidFill>
                        <a:sysClr val="window" lastClr="FFFFFF">
                          <a:lumMod val="75000"/>
                        </a:sysClr>
                      </a:solidFill>
                      <a:prstDash val="solid"/>
                      <a:round/>
                      <a:headEnd type="none" w="med" len="med"/>
                      <a:tailEnd type="none" w="med" len="med"/>
                    </a:lnT>
                  </a:tcPr>
                </a:tc>
                <a:tc vMerge="1">
                  <a:txBody>
                    <a:bodyPr/>
                    <a:lstStyle/>
                    <a:p>
                      <a:endParaRPr lang="en-GB"/>
                    </a:p>
                  </a:txBody>
                  <a:tcPr>
                    <a:lnT w="6350" cap="flat" cmpd="sng" algn="ctr">
                      <a:solidFill>
                        <a:sysClr val="window" lastClr="FFFFFF">
                          <a:lumMod val="75000"/>
                        </a:sysClr>
                      </a:solidFill>
                      <a:prstDash val="solid"/>
                      <a:round/>
                      <a:headEnd type="none" w="med" len="med"/>
                      <a:tailEnd type="none" w="med" len="med"/>
                    </a:lnT>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Increase in employee competencies coverage annually (%)</a:t>
                      </a:r>
                    </a:p>
                  </a:txBody>
                  <a:tcPr marL="68580" marR="68580" marT="0" marB="0">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dirty="0">
                          <a:effectLst/>
                          <a:latin typeface="Book Antiqua" panose="02040602050305030304" pitchFamily="18" charset="0"/>
                          <a:ea typeface="Calibri" panose="020F0502020204030204" pitchFamily="34" charset="0"/>
                          <a:cs typeface="Times New Roman" panose="02020603050405020304" pitchFamily="18" charset="0"/>
                        </a:rPr>
                        <a:t>&gt;10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City Competency Improvement Framework</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256130826"/>
                  </a:ext>
                </a:extLst>
              </a:tr>
              <a:tr h="409580">
                <a:tc vMerge="1">
                  <a:txBody>
                    <a:bodyPr/>
                    <a:lstStyle/>
                    <a:p>
                      <a:endParaRPr lang="en-GB"/>
                    </a:p>
                  </a:txBody>
                  <a:tcPr/>
                </a:tc>
                <a:tc vMerge="1">
                  <a:txBody>
                    <a:bodyPr/>
                    <a:lstStyle/>
                    <a:p>
                      <a:endParaRPr lang="en-GB"/>
                    </a:p>
                  </a:txBody>
                  <a:tcPr/>
                </a:tc>
                <a:tc>
                  <a:txBody>
                    <a:bodyPr/>
                    <a:lstStyle/>
                    <a:p>
                      <a:pPr algn="just"/>
                      <a:r>
                        <a:rPr lang="en-GB" sz="1000" b="1">
                          <a:effectLst/>
                          <a:latin typeface="Book Antiqua" panose="02040602050305030304" pitchFamily="18" charset="0"/>
                          <a:ea typeface="Calibri" panose="020F0502020204030204" pitchFamily="34" charset="0"/>
                          <a:cs typeface="Times New Roman" panose="02020603050405020304" pitchFamily="18" charset="0"/>
                        </a:rPr>
                        <a:t>Annual Governance Compliance Rate</a:t>
                      </a:r>
                    </a:p>
                  </a:txBody>
                  <a:tcPr marL="68580" marR="68580" marT="0" marB="0">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GB" sz="1000" b="1">
                          <a:effectLst/>
                          <a:latin typeface="Book Antiqua" panose="02040602050305030304" pitchFamily="18" charset="0"/>
                          <a:ea typeface="Calibri" panose="020F0502020204030204" pitchFamily="34" charset="0"/>
                          <a:cs typeface="Times New Roman" panose="02020603050405020304" pitchFamily="18" charset="0"/>
                        </a:rPr>
                        <a:t>100</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just"/>
                      <a:r>
                        <a:rPr lang="en-GB" sz="1000" b="1" dirty="0">
                          <a:effectLst/>
                          <a:latin typeface="Book Antiqua" panose="02040602050305030304" pitchFamily="18" charset="0"/>
                          <a:ea typeface="Calibri" panose="020F0502020204030204" pitchFamily="34" charset="0"/>
                          <a:cs typeface="Times New Roman" panose="02020603050405020304" pitchFamily="18" charset="0"/>
                        </a:rPr>
                        <a:t>Implement Local Governance systems</a:t>
                      </a:r>
                    </a:p>
                  </a:txBody>
                  <a:tcPr marL="68580" marR="68580" marT="0" marB="0">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313877071"/>
                  </a:ext>
                </a:extLst>
              </a:tr>
              <a:tr h="331300">
                <a:tc gridSpan="5">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GB" sz="1200" b="1" i="0" dirty="0">
                          <a:solidFill>
                            <a:schemeClr val="tx1">
                              <a:lumMod val="75000"/>
                              <a:lumOff val="25000"/>
                            </a:schemeClr>
                          </a:solidFill>
                          <a:latin typeface="Myriad Pro" panose="020B0503030403020204" pitchFamily="34" charset="0"/>
                        </a:rPr>
                        <a:t>Core Value: Integrity, Teamwork, Professionalism, Inclusiveness, Equity</a:t>
                      </a:r>
                    </a:p>
                  </a:txBody>
                  <a:tcPr anchor="ct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hMerge="1">
                  <a:txBody>
                    <a:bodyPr/>
                    <a:lstStyle/>
                    <a:p>
                      <a:endParaRPr lang="en-GB"/>
                    </a:p>
                  </a:txBody>
                  <a:tcPr/>
                </a:tc>
                <a:tc hMerge="1">
                  <a:txBody>
                    <a:bodyPr/>
                    <a:lstStyle/>
                    <a:p>
                      <a:endParaRPr lang="en-GB" sz="1050" dirty="0"/>
                    </a:p>
                  </a:txBody>
                  <a:tcPr>
                    <a:lnL w="6350" cap="flat" cmpd="sng" algn="ctr">
                      <a:solidFill>
                        <a:sysClr val="window" lastClr="FFFFFF">
                          <a:lumMod val="75000"/>
                        </a:sys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tc hMerge="1">
                  <a:txBody>
                    <a:bodyPr/>
                    <a:lstStyle/>
                    <a:p>
                      <a:endParaRPr lang="en-GB" sz="1050" dirty="0"/>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4"/>
                  </a:ext>
                </a:extLst>
              </a:tr>
            </a:tbl>
          </a:graphicData>
        </a:graphic>
      </p:graphicFrame>
      <p:graphicFrame>
        <p:nvGraphicFramePr>
          <p:cNvPr id="4" name="Table 3">
            <a:extLst>
              <a:ext uri="{FF2B5EF4-FFF2-40B4-BE49-F238E27FC236}">
                <a16:creationId xmlns="" xmlns:a16="http://schemas.microsoft.com/office/drawing/2014/main" id="{9773FF70-F643-8D4D-9044-A7B9AE970E4A}"/>
              </a:ext>
            </a:extLst>
          </p:cNvPr>
          <p:cNvGraphicFramePr>
            <a:graphicFrameLocks noGrp="1"/>
          </p:cNvGraphicFramePr>
          <p:nvPr/>
        </p:nvGraphicFramePr>
        <p:xfrm>
          <a:off x="0" y="526927"/>
          <a:ext cx="12066313" cy="668555"/>
        </p:xfrm>
        <a:graphic>
          <a:graphicData uri="http://schemas.openxmlformats.org/drawingml/2006/table">
            <a:tbl>
              <a:tblPr firstRow="1" bandRow="1"/>
              <a:tblGrid>
                <a:gridCol w="904978">
                  <a:extLst>
                    <a:ext uri="{9D8B030D-6E8A-4147-A177-3AD203B41FA5}">
                      <a16:colId xmlns="" xmlns:a16="http://schemas.microsoft.com/office/drawing/2014/main" val="1176598596"/>
                    </a:ext>
                  </a:extLst>
                </a:gridCol>
                <a:gridCol w="11161335">
                  <a:extLst>
                    <a:ext uri="{9D8B030D-6E8A-4147-A177-3AD203B41FA5}">
                      <a16:colId xmlns="" xmlns:a16="http://schemas.microsoft.com/office/drawing/2014/main" val="20000"/>
                    </a:ext>
                  </a:extLst>
                </a:gridCol>
              </a:tblGrid>
              <a:tr h="21397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400" b="1" i="0" dirty="0">
                          <a:solidFill>
                            <a:schemeClr val="bg1"/>
                          </a:solidFill>
                          <a:latin typeface="Book Antiqua" panose="02040602050305030304" pitchFamily="18" charset="0"/>
                        </a:rPr>
                        <a:t>Vision</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GB" sz="1100" b="1" i="0" dirty="0">
                          <a:solidFill>
                            <a:schemeClr val="tx1"/>
                          </a:solidFill>
                          <a:latin typeface="Book Antiqua" panose="02040602050305030304" pitchFamily="18" charset="0"/>
                        </a:rPr>
                        <a:t>An Attractive, Wealthy and Liveable City of Enterprising Citizens</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 xmlns:a16="http://schemas.microsoft.com/office/drawing/2014/main" val="10000"/>
                  </a:ext>
                </a:extLst>
              </a:tr>
              <a:tr h="36375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400" b="1" i="0" dirty="0">
                          <a:solidFill>
                            <a:schemeClr val="bg1"/>
                          </a:solidFill>
                          <a:latin typeface="Book Antiqua" panose="02040602050305030304" pitchFamily="18" charset="0"/>
                        </a:rPr>
                        <a:t>Purpose</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Text" lastClr="000000">
                        <a:lumMod val="85000"/>
                        <a:lumOff val="15000"/>
                      </a:sys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GB" sz="1100" b="1" i="0" dirty="0">
                          <a:solidFill>
                            <a:schemeClr val="tx1"/>
                          </a:solidFill>
                          <a:latin typeface="Book Antiqua" panose="02040602050305030304" pitchFamily="18" charset="0"/>
                        </a:rPr>
                        <a:t>To Provide exceptional public service,  facilities and opportunities that create, sustain, and enhance the safe,  wealthy and liveable diverse communities Of Mbale City</a:t>
                      </a:r>
                    </a:p>
                  </a:txBody>
                  <a:tcPr>
                    <a:lnL w="6350" cap="flat" cmpd="sng" algn="ctr">
                      <a:solidFill>
                        <a:sysClr val="window" lastClr="FFFFFF">
                          <a:lumMod val="75000"/>
                        </a:sysClr>
                      </a:solidFill>
                      <a:prstDash val="solid"/>
                      <a:round/>
                      <a:headEnd type="none" w="med" len="med"/>
                      <a:tailEnd type="none" w="med" len="med"/>
                    </a:lnL>
                    <a:lnR w="6350" cap="flat" cmpd="sng" algn="ctr">
                      <a:solidFill>
                        <a:sysClr val="window" lastClr="FFFFFF">
                          <a:lumMod val="75000"/>
                        </a:sysClr>
                      </a:solidFill>
                      <a:prstDash val="solid"/>
                      <a:round/>
                      <a:headEnd type="none" w="med" len="med"/>
                      <a:tailEnd type="none" w="med" len="med"/>
                    </a:lnR>
                    <a:lnT w="6350" cap="flat" cmpd="sng" algn="ctr">
                      <a:solidFill>
                        <a:sysClr val="window" lastClr="FFFFFF">
                          <a:lumMod val="75000"/>
                        </a:sysClr>
                      </a:solidFill>
                      <a:prstDash val="solid"/>
                      <a:round/>
                      <a:headEnd type="none" w="med" len="med"/>
                      <a:tailEnd type="none" w="med" len="med"/>
                    </a:lnT>
                    <a:lnB w="635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 xmlns:a16="http://schemas.microsoft.com/office/drawing/2014/main" val="10001"/>
                  </a:ext>
                </a:extLst>
              </a:tr>
            </a:tbl>
          </a:graphicData>
        </a:graphic>
      </p:graphicFrame>
      <p:sp>
        <p:nvSpPr>
          <p:cNvPr id="5" name="Oval 4">
            <a:extLst>
              <a:ext uri="{FF2B5EF4-FFF2-40B4-BE49-F238E27FC236}">
                <a16:creationId xmlns="" xmlns:a16="http://schemas.microsoft.com/office/drawing/2014/main" id="{2C708E12-B4E4-684E-98E8-8EF0C75AAFE8}"/>
              </a:ext>
            </a:extLst>
          </p:cNvPr>
          <p:cNvSpPr/>
          <p:nvPr/>
        </p:nvSpPr>
        <p:spPr>
          <a:xfrm>
            <a:off x="2706383" y="2272790"/>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Value addition</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6" name="Oval 5">
            <a:extLst>
              <a:ext uri="{FF2B5EF4-FFF2-40B4-BE49-F238E27FC236}">
                <a16:creationId xmlns="" xmlns:a16="http://schemas.microsoft.com/office/drawing/2014/main" id="{9DE03CFA-BA3C-7645-92E7-69150761F841}"/>
              </a:ext>
            </a:extLst>
          </p:cNvPr>
          <p:cNvSpPr/>
          <p:nvPr/>
        </p:nvSpPr>
        <p:spPr>
          <a:xfrm>
            <a:off x="1491528" y="3470286"/>
            <a:ext cx="964580" cy="441000"/>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Grow local revenue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7" name="Oval 6">
            <a:extLst>
              <a:ext uri="{FF2B5EF4-FFF2-40B4-BE49-F238E27FC236}">
                <a16:creationId xmlns="" xmlns:a16="http://schemas.microsoft.com/office/drawing/2014/main" id="{EF88537C-F0A7-C84C-A4FE-F3EE95C32F6D}"/>
              </a:ext>
            </a:extLst>
          </p:cNvPr>
          <p:cNvSpPr/>
          <p:nvPr/>
        </p:nvSpPr>
        <p:spPr>
          <a:xfrm>
            <a:off x="2560829" y="5443694"/>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Improve staff satisfaction</a:t>
            </a:r>
          </a:p>
        </p:txBody>
      </p:sp>
      <p:sp>
        <p:nvSpPr>
          <p:cNvPr id="8" name="Oval 7">
            <a:extLst>
              <a:ext uri="{FF2B5EF4-FFF2-40B4-BE49-F238E27FC236}">
                <a16:creationId xmlns="" xmlns:a16="http://schemas.microsoft.com/office/drawing/2014/main" id="{763A7380-693D-9442-9375-BD461B5D9BED}"/>
              </a:ext>
            </a:extLst>
          </p:cNvPr>
          <p:cNvSpPr/>
          <p:nvPr/>
        </p:nvSpPr>
        <p:spPr>
          <a:xfrm>
            <a:off x="3055447" y="1728986"/>
            <a:ext cx="1054590" cy="396627"/>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citizen satisfaction</a:t>
            </a:r>
          </a:p>
        </p:txBody>
      </p:sp>
      <p:sp>
        <p:nvSpPr>
          <p:cNvPr id="9" name="Oval 8">
            <a:extLst>
              <a:ext uri="{FF2B5EF4-FFF2-40B4-BE49-F238E27FC236}">
                <a16:creationId xmlns="" xmlns:a16="http://schemas.microsoft.com/office/drawing/2014/main" id="{8CC7E8BB-1722-5646-AFE6-5CA7BB362802}"/>
              </a:ext>
            </a:extLst>
          </p:cNvPr>
          <p:cNvSpPr/>
          <p:nvPr/>
        </p:nvSpPr>
        <p:spPr>
          <a:xfrm>
            <a:off x="4110037" y="2040701"/>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the household incomes</a:t>
            </a:r>
          </a:p>
        </p:txBody>
      </p:sp>
      <p:sp>
        <p:nvSpPr>
          <p:cNvPr id="10" name="Oval 9">
            <a:extLst>
              <a:ext uri="{FF2B5EF4-FFF2-40B4-BE49-F238E27FC236}">
                <a16:creationId xmlns="" xmlns:a16="http://schemas.microsoft.com/office/drawing/2014/main" id="{1352AFE0-41D7-AD40-BD3E-F30825E745BA}"/>
              </a:ext>
            </a:extLst>
          </p:cNvPr>
          <p:cNvSpPr/>
          <p:nvPr/>
        </p:nvSpPr>
        <p:spPr>
          <a:xfrm>
            <a:off x="2456108" y="2950669"/>
            <a:ext cx="827999"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Maximize absorption of Funds </a:t>
            </a:r>
          </a:p>
        </p:txBody>
      </p:sp>
      <p:sp>
        <p:nvSpPr>
          <p:cNvPr id="11" name="Oval 10">
            <a:extLst>
              <a:ext uri="{FF2B5EF4-FFF2-40B4-BE49-F238E27FC236}">
                <a16:creationId xmlns="" xmlns:a16="http://schemas.microsoft.com/office/drawing/2014/main" id="{2FCAB806-A29C-294B-A5BE-2CB178C8E24C}"/>
              </a:ext>
            </a:extLst>
          </p:cNvPr>
          <p:cNvSpPr/>
          <p:nvPr/>
        </p:nvSpPr>
        <p:spPr>
          <a:xfrm>
            <a:off x="2382097" y="4266371"/>
            <a:ext cx="988768"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Enhance service turnaround time</a:t>
            </a:r>
          </a:p>
        </p:txBody>
      </p:sp>
      <p:sp>
        <p:nvSpPr>
          <p:cNvPr id="12" name="Oval 11">
            <a:extLst>
              <a:ext uri="{FF2B5EF4-FFF2-40B4-BE49-F238E27FC236}">
                <a16:creationId xmlns="" xmlns:a16="http://schemas.microsoft.com/office/drawing/2014/main" id="{B682783C-262C-114C-B4F6-D4750E6FA4F1}"/>
              </a:ext>
            </a:extLst>
          </p:cNvPr>
          <p:cNvSpPr/>
          <p:nvPr/>
        </p:nvSpPr>
        <p:spPr>
          <a:xfrm>
            <a:off x="4352304" y="4803985"/>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Digitize city services</a:t>
            </a:r>
          </a:p>
        </p:txBody>
      </p:sp>
      <p:sp>
        <p:nvSpPr>
          <p:cNvPr id="13" name="Oval 12">
            <a:extLst>
              <a:ext uri="{FF2B5EF4-FFF2-40B4-BE49-F238E27FC236}">
                <a16:creationId xmlns="" xmlns:a16="http://schemas.microsoft.com/office/drawing/2014/main" id="{C1E25BC0-C09F-004F-AF94-27B514491145}"/>
              </a:ext>
            </a:extLst>
          </p:cNvPr>
          <p:cNvSpPr/>
          <p:nvPr/>
        </p:nvSpPr>
        <p:spPr>
          <a:xfrm>
            <a:off x="4419599" y="5674092"/>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Transform Corporate Culture</a:t>
            </a:r>
          </a:p>
        </p:txBody>
      </p:sp>
      <p:sp>
        <p:nvSpPr>
          <p:cNvPr id="14" name="Oval 13">
            <a:extLst>
              <a:ext uri="{FF2B5EF4-FFF2-40B4-BE49-F238E27FC236}">
                <a16:creationId xmlns="" xmlns:a16="http://schemas.microsoft.com/office/drawing/2014/main" id="{2FED0053-893D-DE47-BA6E-B61169DF105E}"/>
              </a:ext>
            </a:extLst>
          </p:cNvPr>
          <p:cNvSpPr/>
          <p:nvPr/>
        </p:nvSpPr>
        <p:spPr>
          <a:xfrm>
            <a:off x="3282038" y="5898990"/>
            <a:ext cx="827999" cy="503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Enhance governance systems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5" name="Oval 14">
            <a:extLst>
              <a:ext uri="{FF2B5EF4-FFF2-40B4-BE49-F238E27FC236}">
                <a16:creationId xmlns="" xmlns:a16="http://schemas.microsoft.com/office/drawing/2014/main" id="{316BF0C7-68DF-0E4B-905F-8F90CDB45084}"/>
              </a:ext>
            </a:extLst>
          </p:cNvPr>
          <p:cNvSpPr/>
          <p:nvPr/>
        </p:nvSpPr>
        <p:spPr>
          <a:xfrm>
            <a:off x="1278563" y="4678655"/>
            <a:ext cx="82799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Strengthen innovations</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sp>
        <p:nvSpPr>
          <p:cNvPr id="16" name="Oval 15">
            <a:extLst>
              <a:ext uri="{FF2B5EF4-FFF2-40B4-BE49-F238E27FC236}">
                <a16:creationId xmlns="" xmlns:a16="http://schemas.microsoft.com/office/drawing/2014/main" id="{C748648F-2941-2C4A-A98C-DEC8E07B4831}"/>
              </a:ext>
            </a:extLst>
          </p:cNvPr>
          <p:cNvSpPr/>
          <p:nvPr/>
        </p:nvSpPr>
        <p:spPr>
          <a:xfrm>
            <a:off x="2967459" y="3503569"/>
            <a:ext cx="952116"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Increase Central Government funds</a:t>
            </a:r>
          </a:p>
        </p:txBody>
      </p:sp>
      <p:cxnSp>
        <p:nvCxnSpPr>
          <p:cNvPr id="17" name="Curved Connector 16">
            <a:extLst>
              <a:ext uri="{FF2B5EF4-FFF2-40B4-BE49-F238E27FC236}">
                <a16:creationId xmlns="" xmlns:a16="http://schemas.microsoft.com/office/drawing/2014/main" id="{FE96B465-E3BB-8440-8260-7950EE5F11B8}"/>
              </a:ext>
            </a:extLst>
          </p:cNvPr>
          <p:cNvCxnSpPr>
            <a:cxnSpLocks/>
            <a:endCxn id="7" idx="2"/>
          </p:cNvCxnSpPr>
          <p:nvPr/>
        </p:nvCxnSpPr>
        <p:spPr>
          <a:xfrm flipV="1">
            <a:off x="2150833" y="5695694"/>
            <a:ext cx="409996" cy="13532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8" name="Curved Connector 17">
            <a:extLst>
              <a:ext uri="{FF2B5EF4-FFF2-40B4-BE49-F238E27FC236}">
                <a16:creationId xmlns="" xmlns:a16="http://schemas.microsoft.com/office/drawing/2014/main" id="{78E9309A-4BA8-C141-A042-15990C3B6C86}"/>
              </a:ext>
            </a:extLst>
          </p:cNvPr>
          <p:cNvCxnSpPr>
            <a:cxnSpLocks/>
          </p:cNvCxnSpPr>
          <p:nvPr/>
        </p:nvCxnSpPr>
        <p:spPr>
          <a:xfrm rot="10800000">
            <a:off x="3313485" y="4529272"/>
            <a:ext cx="574019" cy="4613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9" name="Curved Connector 18">
            <a:extLst>
              <a:ext uri="{FF2B5EF4-FFF2-40B4-BE49-F238E27FC236}">
                <a16:creationId xmlns="" xmlns:a16="http://schemas.microsoft.com/office/drawing/2014/main" id="{CC958F76-5D7A-EA4C-B881-DFDDEDB28B56}"/>
              </a:ext>
            </a:extLst>
          </p:cNvPr>
          <p:cNvCxnSpPr>
            <a:cxnSpLocks/>
          </p:cNvCxnSpPr>
          <p:nvPr/>
        </p:nvCxnSpPr>
        <p:spPr>
          <a:xfrm rot="10800000">
            <a:off x="2956871" y="5968643"/>
            <a:ext cx="356295" cy="10649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0" name="Curved Connector 19">
            <a:extLst>
              <a:ext uri="{FF2B5EF4-FFF2-40B4-BE49-F238E27FC236}">
                <a16:creationId xmlns="" xmlns:a16="http://schemas.microsoft.com/office/drawing/2014/main" id="{8397C6D4-2031-CA4D-8629-5218ADCB4322}"/>
              </a:ext>
            </a:extLst>
          </p:cNvPr>
          <p:cNvCxnSpPr>
            <a:cxnSpLocks/>
            <a:endCxn id="60" idx="5"/>
          </p:cNvCxnSpPr>
          <p:nvPr/>
        </p:nvCxnSpPr>
        <p:spPr>
          <a:xfrm rot="10800000">
            <a:off x="2083584" y="5945309"/>
            <a:ext cx="1239987" cy="339263"/>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21" name="Curved Connector 20">
            <a:extLst>
              <a:ext uri="{FF2B5EF4-FFF2-40B4-BE49-F238E27FC236}">
                <a16:creationId xmlns="" xmlns:a16="http://schemas.microsoft.com/office/drawing/2014/main" id="{5689E002-B2EB-4341-A276-24E1F2D36EDC}"/>
              </a:ext>
            </a:extLst>
          </p:cNvPr>
          <p:cNvCxnSpPr>
            <a:cxnSpLocks/>
          </p:cNvCxnSpPr>
          <p:nvPr/>
        </p:nvCxnSpPr>
        <p:spPr>
          <a:xfrm flipV="1">
            <a:off x="4110038" y="6063899"/>
            <a:ext cx="367267" cy="11419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2" name="Curved Connector 21">
            <a:extLst>
              <a:ext uri="{FF2B5EF4-FFF2-40B4-BE49-F238E27FC236}">
                <a16:creationId xmlns="" xmlns:a16="http://schemas.microsoft.com/office/drawing/2014/main" id="{7C7A650B-DB34-C747-9DD8-595A8936FF64}"/>
              </a:ext>
            </a:extLst>
          </p:cNvPr>
          <p:cNvCxnSpPr>
            <a:cxnSpLocks/>
          </p:cNvCxnSpPr>
          <p:nvPr/>
        </p:nvCxnSpPr>
        <p:spPr>
          <a:xfrm rot="16200000" flipV="1">
            <a:off x="1376186" y="5296367"/>
            <a:ext cx="467286" cy="23986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3" name="Curved Connector 22">
            <a:extLst>
              <a:ext uri="{FF2B5EF4-FFF2-40B4-BE49-F238E27FC236}">
                <a16:creationId xmlns="" xmlns:a16="http://schemas.microsoft.com/office/drawing/2014/main" id="{E09F6C42-5379-D740-9965-CB1A704818B9}"/>
              </a:ext>
            </a:extLst>
          </p:cNvPr>
          <p:cNvCxnSpPr>
            <a:cxnSpLocks/>
            <a:stCxn id="13" idx="2"/>
          </p:cNvCxnSpPr>
          <p:nvPr/>
        </p:nvCxnSpPr>
        <p:spPr>
          <a:xfrm rot="10800000">
            <a:off x="3370869" y="5644812"/>
            <a:ext cx="1048731" cy="28128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4" name="Curved Connector 23">
            <a:extLst>
              <a:ext uri="{FF2B5EF4-FFF2-40B4-BE49-F238E27FC236}">
                <a16:creationId xmlns="" xmlns:a16="http://schemas.microsoft.com/office/drawing/2014/main" id="{6A2FB826-D4C4-EC48-8FF0-332080478F53}"/>
              </a:ext>
            </a:extLst>
          </p:cNvPr>
          <p:cNvCxnSpPr>
            <a:cxnSpLocks/>
          </p:cNvCxnSpPr>
          <p:nvPr/>
        </p:nvCxnSpPr>
        <p:spPr>
          <a:xfrm rot="5400000" flipH="1" flipV="1">
            <a:off x="3053130" y="4059197"/>
            <a:ext cx="240962" cy="18791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25" name="Oval 24">
            <a:extLst>
              <a:ext uri="{FF2B5EF4-FFF2-40B4-BE49-F238E27FC236}">
                <a16:creationId xmlns="" xmlns:a16="http://schemas.microsoft.com/office/drawing/2014/main" id="{B9BC4BA4-DB07-7E46-B2C5-A01EC351B619}"/>
              </a:ext>
            </a:extLst>
          </p:cNvPr>
          <p:cNvSpPr/>
          <p:nvPr/>
        </p:nvSpPr>
        <p:spPr>
          <a:xfrm>
            <a:off x="3802828" y="4174656"/>
            <a:ext cx="1111259" cy="503999"/>
          </a:xfrm>
          <a:prstGeom prst="ellipse">
            <a:avLst/>
          </a:prstGeom>
          <a:solidFill>
            <a:sysClr val="window" lastClr="FFFFFF"/>
          </a:solidFill>
          <a:ln w="12700" cap="flat" cmpd="sng" algn="ctr">
            <a:solidFill>
              <a:srgbClr val="0F76BD"/>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Deepen decentralization</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26" name="Curved Connector 25">
            <a:extLst>
              <a:ext uri="{FF2B5EF4-FFF2-40B4-BE49-F238E27FC236}">
                <a16:creationId xmlns="" xmlns:a16="http://schemas.microsoft.com/office/drawing/2014/main" id="{6D8BF6AD-2D52-1D42-8266-B4832B739799}"/>
              </a:ext>
            </a:extLst>
          </p:cNvPr>
          <p:cNvCxnSpPr>
            <a:cxnSpLocks/>
            <a:endCxn id="25" idx="3"/>
          </p:cNvCxnSpPr>
          <p:nvPr/>
        </p:nvCxnSpPr>
        <p:spPr>
          <a:xfrm rot="5400000" flipH="1" flipV="1">
            <a:off x="3083156" y="4619428"/>
            <a:ext cx="896994" cy="86783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7" name="Curved Connector 26">
            <a:extLst>
              <a:ext uri="{FF2B5EF4-FFF2-40B4-BE49-F238E27FC236}">
                <a16:creationId xmlns="" xmlns:a16="http://schemas.microsoft.com/office/drawing/2014/main" id="{10CACCBB-6A15-3A45-8B6B-4945B4FD5A3F}"/>
              </a:ext>
            </a:extLst>
          </p:cNvPr>
          <p:cNvCxnSpPr>
            <a:cxnSpLocks/>
            <a:endCxn id="61" idx="4"/>
          </p:cNvCxnSpPr>
          <p:nvPr/>
        </p:nvCxnSpPr>
        <p:spPr>
          <a:xfrm rot="5400000" flipH="1" flipV="1">
            <a:off x="4462595" y="3955401"/>
            <a:ext cx="311224" cy="22439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8" name="Curved Connector 27">
            <a:extLst>
              <a:ext uri="{FF2B5EF4-FFF2-40B4-BE49-F238E27FC236}">
                <a16:creationId xmlns="" xmlns:a16="http://schemas.microsoft.com/office/drawing/2014/main" id="{0218B947-3DD2-FB4D-A436-3F8FAE569AB2}"/>
              </a:ext>
            </a:extLst>
          </p:cNvPr>
          <p:cNvCxnSpPr>
            <a:cxnSpLocks/>
            <a:stCxn id="12" idx="0"/>
            <a:endCxn id="25" idx="4"/>
          </p:cNvCxnSpPr>
          <p:nvPr/>
        </p:nvCxnSpPr>
        <p:spPr>
          <a:xfrm rot="16200000" flipV="1">
            <a:off x="4499716" y="4537397"/>
            <a:ext cx="125330" cy="40784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29" name="Curved Connector 28">
            <a:extLst>
              <a:ext uri="{FF2B5EF4-FFF2-40B4-BE49-F238E27FC236}">
                <a16:creationId xmlns="" xmlns:a16="http://schemas.microsoft.com/office/drawing/2014/main" id="{E712BC26-5DBE-C14F-96F8-2E96E46CD55F}"/>
              </a:ext>
            </a:extLst>
          </p:cNvPr>
          <p:cNvCxnSpPr>
            <a:cxnSpLocks/>
            <a:stCxn id="7" idx="0"/>
          </p:cNvCxnSpPr>
          <p:nvPr/>
        </p:nvCxnSpPr>
        <p:spPr>
          <a:xfrm rot="16200000" flipV="1">
            <a:off x="2613263" y="5082127"/>
            <a:ext cx="648216" cy="7491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0" name="Curved Connector 29">
            <a:extLst>
              <a:ext uri="{FF2B5EF4-FFF2-40B4-BE49-F238E27FC236}">
                <a16:creationId xmlns="" xmlns:a16="http://schemas.microsoft.com/office/drawing/2014/main" id="{C6A54911-F4D1-BD48-AE85-DC26CE74773F}"/>
              </a:ext>
            </a:extLst>
          </p:cNvPr>
          <p:cNvCxnSpPr>
            <a:cxnSpLocks/>
          </p:cNvCxnSpPr>
          <p:nvPr/>
        </p:nvCxnSpPr>
        <p:spPr>
          <a:xfrm flipV="1">
            <a:off x="3274607" y="5104530"/>
            <a:ext cx="1144992" cy="36193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1" name="Curved Connector 30">
            <a:extLst>
              <a:ext uri="{FF2B5EF4-FFF2-40B4-BE49-F238E27FC236}">
                <a16:creationId xmlns="" xmlns:a16="http://schemas.microsoft.com/office/drawing/2014/main" id="{9B731237-457E-F941-AEE3-AD212DEC6C6B}"/>
              </a:ext>
            </a:extLst>
          </p:cNvPr>
          <p:cNvCxnSpPr>
            <a:cxnSpLocks/>
            <a:endCxn id="11" idx="2"/>
          </p:cNvCxnSpPr>
          <p:nvPr/>
        </p:nvCxnSpPr>
        <p:spPr>
          <a:xfrm flipV="1">
            <a:off x="2077488" y="4518371"/>
            <a:ext cx="304609" cy="27861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2" name="Curved Connector 31">
            <a:extLst>
              <a:ext uri="{FF2B5EF4-FFF2-40B4-BE49-F238E27FC236}">
                <a16:creationId xmlns="" xmlns:a16="http://schemas.microsoft.com/office/drawing/2014/main" id="{94BCF80E-002A-674D-9A27-762A05369BDD}"/>
              </a:ext>
            </a:extLst>
          </p:cNvPr>
          <p:cNvCxnSpPr>
            <a:cxnSpLocks/>
            <a:stCxn id="13" idx="0"/>
          </p:cNvCxnSpPr>
          <p:nvPr/>
        </p:nvCxnSpPr>
        <p:spPr>
          <a:xfrm rot="5400000" flipH="1" flipV="1">
            <a:off x="4690789" y="5450794"/>
            <a:ext cx="366108" cy="8048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3" name="Curved Connector 32">
            <a:extLst>
              <a:ext uri="{FF2B5EF4-FFF2-40B4-BE49-F238E27FC236}">
                <a16:creationId xmlns="" xmlns:a16="http://schemas.microsoft.com/office/drawing/2014/main" id="{B1C6BAF1-0E0E-0F42-9D06-A086D8398400}"/>
              </a:ext>
            </a:extLst>
          </p:cNvPr>
          <p:cNvCxnSpPr>
            <a:cxnSpLocks/>
          </p:cNvCxnSpPr>
          <p:nvPr/>
        </p:nvCxnSpPr>
        <p:spPr>
          <a:xfrm rot="5400000" flipH="1" flipV="1">
            <a:off x="1862367" y="4772668"/>
            <a:ext cx="828436" cy="75179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60" name="Oval 59">
            <a:extLst>
              <a:ext uri="{FF2B5EF4-FFF2-40B4-BE49-F238E27FC236}">
                <a16:creationId xmlns="" xmlns:a16="http://schemas.microsoft.com/office/drawing/2014/main" id="{262E1841-2094-C86C-C918-CB8BC098D0F4}"/>
              </a:ext>
            </a:extLst>
          </p:cNvPr>
          <p:cNvSpPr/>
          <p:nvPr/>
        </p:nvSpPr>
        <p:spPr>
          <a:xfrm>
            <a:off x="1278563" y="5568892"/>
            <a:ext cx="943140" cy="440999"/>
          </a:xfrm>
          <a:prstGeom prst="ellipse">
            <a:avLst/>
          </a:prstGeom>
          <a:solidFill>
            <a:sysClr val="window" lastClr="FFFFFF"/>
          </a:solidFill>
          <a:ln w="12700" cap="flat" cmpd="sng" algn="ctr">
            <a:solidFill>
              <a:srgbClr val="C00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Strengthen employee competencies</a:t>
            </a:r>
          </a:p>
        </p:txBody>
      </p:sp>
      <p:sp>
        <p:nvSpPr>
          <p:cNvPr id="61" name="Oval 60">
            <a:extLst>
              <a:ext uri="{FF2B5EF4-FFF2-40B4-BE49-F238E27FC236}">
                <a16:creationId xmlns="" xmlns:a16="http://schemas.microsoft.com/office/drawing/2014/main" id="{141198F1-4C5C-2DA2-7F7F-68FFE451D9EC}"/>
              </a:ext>
            </a:extLst>
          </p:cNvPr>
          <p:cNvSpPr/>
          <p:nvPr/>
        </p:nvSpPr>
        <p:spPr>
          <a:xfrm>
            <a:off x="4213208" y="3407985"/>
            <a:ext cx="1034390" cy="503999"/>
          </a:xfrm>
          <a:prstGeom prst="ellipse">
            <a:avLst/>
          </a:prstGeom>
          <a:solidFill>
            <a:sysClr val="window" lastClr="FFFFFF"/>
          </a:solidFill>
          <a:ln w="12700" cap="flat" cmpd="sng" algn="ctr">
            <a:solidFill>
              <a:srgbClr val="00C9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rPr>
              <a:t>Mobilize donor/Partners resources</a:t>
            </a:r>
          </a:p>
        </p:txBody>
      </p:sp>
      <p:sp>
        <p:nvSpPr>
          <p:cNvPr id="62" name="Oval 61">
            <a:extLst>
              <a:ext uri="{FF2B5EF4-FFF2-40B4-BE49-F238E27FC236}">
                <a16:creationId xmlns="" xmlns:a16="http://schemas.microsoft.com/office/drawing/2014/main" id="{B16EF476-C89C-5D41-DB86-A47165B64196}"/>
              </a:ext>
            </a:extLst>
          </p:cNvPr>
          <p:cNvSpPr/>
          <p:nvPr/>
        </p:nvSpPr>
        <p:spPr>
          <a:xfrm>
            <a:off x="1491529" y="1946938"/>
            <a:ext cx="827999" cy="503999"/>
          </a:xfrm>
          <a:prstGeom prst="ellipse">
            <a:avLst/>
          </a:prstGeom>
          <a:solidFill>
            <a:sysClr val="window" lastClr="FFFFFF"/>
          </a:solidFill>
          <a:ln w="12700" cap="flat" cmpd="sng" algn="ctr">
            <a:solidFill>
              <a:srgbClr val="FFC000"/>
            </a:solid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0" cap="none" spc="0" normalizeH="0" baseline="0" noProof="0">
                <a:ln>
                  <a:noFill/>
                </a:ln>
                <a:solidFill>
                  <a:prstClr val="black">
                    <a:lumMod val="75000"/>
                    <a:lumOff val="25000"/>
                  </a:prstClr>
                </a:solidFill>
                <a:effectLst/>
                <a:uLnTx/>
                <a:uFillTx/>
                <a:latin typeface="Myriad Pro" panose="020B0503030403020204" pitchFamily="34" charset="0"/>
                <a:ea typeface="+mn-ea"/>
                <a:cs typeface="+mn-cs"/>
              </a:rPr>
              <a:t>Improve the quality of life</a:t>
            </a:r>
            <a:endParaRPr kumimoji="0" lang="en-GB" sz="800" b="1" i="0" u="none" strike="noStrike" kern="0" cap="none" spc="0" normalizeH="0" baseline="0" noProof="0" dirty="0">
              <a:ln>
                <a:noFill/>
              </a:ln>
              <a:solidFill>
                <a:prstClr val="black">
                  <a:lumMod val="75000"/>
                  <a:lumOff val="25000"/>
                </a:prstClr>
              </a:solidFill>
              <a:effectLst/>
              <a:uLnTx/>
              <a:uFillTx/>
              <a:latin typeface="Myriad Pro" panose="020B0503030403020204" pitchFamily="34" charset="0"/>
              <a:ea typeface="+mn-ea"/>
              <a:cs typeface="+mn-cs"/>
            </a:endParaRPr>
          </a:p>
        </p:txBody>
      </p:sp>
      <p:cxnSp>
        <p:nvCxnSpPr>
          <p:cNvPr id="91" name="Curved Connector 23">
            <a:extLst>
              <a:ext uri="{FF2B5EF4-FFF2-40B4-BE49-F238E27FC236}">
                <a16:creationId xmlns="" xmlns:a16="http://schemas.microsoft.com/office/drawing/2014/main" id="{28C117A8-6C62-5248-408F-4052845EA7D0}"/>
              </a:ext>
            </a:extLst>
          </p:cNvPr>
          <p:cNvCxnSpPr>
            <a:cxnSpLocks/>
            <a:stCxn id="6" idx="7"/>
            <a:endCxn id="10" idx="3"/>
          </p:cNvCxnSpPr>
          <p:nvPr/>
        </p:nvCxnSpPr>
        <p:spPr>
          <a:xfrm rot="5400000" flipH="1" flipV="1">
            <a:off x="2369102" y="3326606"/>
            <a:ext cx="154010" cy="26251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93" name="Curved Connector 23">
            <a:extLst>
              <a:ext uri="{FF2B5EF4-FFF2-40B4-BE49-F238E27FC236}">
                <a16:creationId xmlns="" xmlns:a16="http://schemas.microsoft.com/office/drawing/2014/main" id="{EE3AE14C-499C-343A-2E3A-CEA78146483D}"/>
              </a:ext>
            </a:extLst>
          </p:cNvPr>
          <p:cNvCxnSpPr>
            <a:cxnSpLocks/>
            <a:endCxn id="9" idx="4"/>
          </p:cNvCxnSpPr>
          <p:nvPr/>
        </p:nvCxnSpPr>
        <p:spPr>
          <a:xfrm rot="16200000" flipV="1">
            <a:off x="4128645" y="2940092"/>
            <a:ext cx="893956" cy="10317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95" name="Curved Connector 23">
            <a:extLst>
              <a:ext uri="{FF2B5EF4-FFF2-40B4-BE49-F238E27FC236}">
                <a16:creationId xmlns="" xmlns:a16="http://schemas.microsoft.com/office/drawing/2014/main" id="{17423833-D541-3AF0-427E-4DBF4567A334}"/>
              </a:ext>
            </a:extLst>
          </p:cNvPr>
          <p:cNvCxnSpPr>
            <a:cxnSpLocks/>
            <a:stCxn id="15" idx="0"/>
            <a:endCxn id="6" idx="4"/>
          </p:cNvCxnSpPr>
          <p:nvPr/>
        </p:nvCxnSpPr>
        <p:spPr>
          <a:xfrm rot="5400000" flipH="1" flipV="1">
            <a:off x="1449506" y="4154344"/>
            <a:ext cx="767369" cy="281255"/>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97" name="Curved Connector 23">
            <a:extLst>
              <a:ext uri="{FF2B5EF4-FFF2-40B4-BE49-F238E27FC236}">
                <a16:creationId xmlns="" xmlns:a16="http://schemas.microsoft.com/office/drawing/2014/main" id="{17C8FF87-D17C-A8D2-15FD-DB005F67DC3B}"/>
              </a:ext>
            </a:extLst>
          </p:cNvPr>
          <p:cNvCxnSpPr>
            <a:cxnSpLocks/>
            <a:endCxn id="6" idx="5"/>
          </p:cNvCxnSpPr>
          <p:nvPr/>
        </p:nvCxnSpPr>
        <p:spPr>
          <a:xfrm rot="16200000" flipV="1">
            <a:off x="2091785" y="4069767"/>
            <a:ext cx="569290" cy="12316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99" name="Curved Connector 23">
            <a:extLst>
              <a:ext uri="{FF2B5EF4-FFF2-40B4-BE49-F238E27FC236}">
                <a16:creationId xmlns="" xmlns:a16="http://schemas.microsoft.com/office/drawing/2014/main" id="{F621C8F3-8447-76E7-01F5-7E9AF514B155}"/>
              </a:ext>
            </a:extLst>
          </p:cNvPr>
          <p:cNvCxnSpPr>
            <a:cxnSpLocks/>
            <a:stCxn id="16" idx="0"/>
            <a:endCxn id="10" idx="5"/>
          </p:cNvCxnSpPr>
          <p:nvPr/>
        </p:nvCxnSpPr>
        <p:spPr>
          <a:xfrm rot="16200000" flipV="1">
            <a:off x="3241828" y="3301880"/>
            <a:ext cx="122710" cy="28066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1" name="Curved Connector 23">
            <a:extLst>
              <a:ext uri="{FF2B5EF4-FFF2-40B4-BE49-F238E27FC236}">
                <a16:creationId xmlns="" xmlns:a16="http://schemas.microsoft.com/office/drawing/2014/main" id="{7FC69A4B-E631-5081-0921-A4E7EB88E07A}"/>
              </a:ext>
            </a:extLst>
          </p:cNvPr>
          <p:cNvCxnSpPr>
            <a:cxnSpLocks/>
          </p:cNvCxnSpPr>
          <p:nvPr/>
        </p:nvCxnSpPr>
        <p:spPr>
          <a:xfrm flipV="1">
            <a:off x="3303183" y="3827239"/>
            <a:ext cx="990488" cy="520043"/>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3" name="Curved Connector 23">
            <a:extLst>
              <a:ext uri="{FF2B5EF4-FFF2-40B4-BE49-F238E27FC236}">
                <a16:creationId xmlns="" xmlns:a16="http://schemas.microsoft.com/office/drawing/2014/main" id="{BEE4A4B0-5072-1623-966E-9458989E5616}"/>
              </a:ext>
            </a:extLst>
          </p:cNvPr>
          <p:cNvCxnSpPr>
            <a:cxnSpLocks/>
            <a:endCxn id="9" idx="3"/>
          </p:cNvCxnSpPr>
          <p:nvPr/>
        </p:nvCxnSpPr>
        <p:spPr>
          <a:xfrm rot="5400000" flipH="1" flipV="1">
            <a:off x="3346893" y="2692649"/>
            <a:ext cx="1106160" cy="66264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5" name="Curved Connector 23">
            <a:extLst>
              <a:ext uri="{FF2B5EF4-FFF2-40B4-BE49-F238E27FC236}">
                <a16:creationId xmlns="" xmlns:a16="http://schemas.microsoft.com/office/drawing/2014/main" id="{B6C1720D-27C6-88E2-D1CE-27BA4E4179A4}"/>
              </a:ext>
            </a:extLst>
          </p:cNvPr>
          <p:cNvCxnSpPr>
            <a:cxnSpLocks/>
            <a:endCxn id="62" idx="4"/>
          </p:cNvCxnSpPr>
          <p:nvPr/>
        </p:nvCxnSpPr>
        <p:spPr>
          <a:xfrm rot="5400000" flipH="1" flipV="1">
            <a:off x="1359268" y="2964452"/>
            <a:ext cx="1059776" cy="32746"/>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08" name="Curved Connector 23">
            <a:extLst>
              <a:ext uri="{FF2B5EF4-FFF2-40B4-BE49-F238E27FC236}">
                <a16:creationId xmlns="" xmlns:a16="http://schemas.microsoft.com/office/drawing/2014/main" id="{3C93E3AA-CA0A-68AA-0BA3-BA7935727C11}"/>
              </a:ext>
            </a:extLst>
          </p:cNvPr>
          <p:cNvCxnSpPr>
            <a:cxnSpLocks/>
            <a:stCxn id="10" idx="7"/>
          </p:cNvCxnSpPr>
          <p:nvPr/>
        </p:nvCxnSpPr>
        <p:spPr>
          <a:xfrm rot="16200000" flipV="1">
            <a:off x="2914466" y="2776095"/>
            <a:ext cx="294795" cy="201972"/>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0" name="Curved Connector 23">
            <a:extLst>
              <a:ext uri="{FF2B5EF4-FFF2-40B4-BE49-F238E27FC236}">
                <a16:creationId xmlns="" xmlns:a16="http://schemas.microsoft.com/office/drawing/2014/main" id="{455B9951-7829-5227-A15A-3A7A0C6D5018}"/>
              </a:ext>
            </a:extLst>
          </p:cNvPr>
          <p:cNvCxnSpPr>
            <a:cxnSpLocks/>
            <a:endCxn id="8" idx="5"/>
          </p:cNvCxnSpPr>
          <p:nvPr/>
        </p:nvCxnSpPr>
        <p:spPr>
          <a:xfrm rot="10800000">
            <a:off x="3955596" y="2067529"/>
            <a:ext cx="210208" cy="178467"/>
          </a:xfrm>
          <a:prstGeom prst="curvedConnector2">
            <a:avLst/>
          </a:prstGeom>
          <a:noFill/>
          <a:ln w="12700" cap="flat" cmpd="sng" algn="ctr">
            <a:solidFill>
              <a:sysClr val="windowText" lastClr="000000">
                <a:lumMod val="50000"/>
                <a:lumOff val="50000"/>
              </a:sysClr>
            </a:solidFill>
            <a:prstDash val="solid"/>
            <a:tailEnd type="triangle"/>
          </a:ln>
          <a:effectLst/>
        </p:spPr>
      </p:cxnSp>
      <p:cxnSp>
        <p:nvCxnSpPr>
          <p:cNvPr id="112" name="Curved Connector 23">
            <a:extLst>
              <a:ext uri="{FF2B5EF4-FFF2-40B4-BE49-F238E27FC236}">
                <a16:creationId xmlns="" xmlns:a16="http://schemas.microsoft.com/office/drawing/2014/main" id="{D1424259-325A-6072-BA52-0FF34FC77C87}"/>
              </a:ext>
            </a:extLst>
          </p:cNvPr>
          <p:cNvCxnSpPr>
            <a:cxnSpLocks/>
            <a:stCxn id="5" idx="7"/>
          </p:cNvCxnSpPr>
          <p:nvPr/>
        </p:nvCxnSpPr>
        <p:spPr>
          <a:xfrm rot="5400000" flipH="1" flipV="1">
            <a:off x="3337516" y="2159837"/>
            <a:ext cx="262370" cy="11115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4" name="Curved Connector 23">
            <a:extLst>
              <a:ext uri="{FF2B5EF4-FFF2-40B4-BE49-F238E27FC236}">
                <a16:creationId xmlns="" xmlns:a16="http://schemas.microsoft.com/office/drawing/2014/main" id="{BC02E398-10A1-7E4F-B1B3-3CD31F7C24C4}"/>
              </a:ext>
            </a:extLst>
          </p:cNvPr>
          <p:cNvCxnSpPr>
            <a:cxnSpLocks/>
            <a:endCxn id="8" idx="2"/>
          </p:cNvCxnSpPr>
          <p:nvPr/>
        </p:nvCxnSpPr>
        <p:spPr>
          <a:xfrm flipV="1">
            <a:off x="2276585" y="1927300"/>
            <a:ext cx="778862" cy="300117"/>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6" name="Curved Connector 23">
            <a:extLst>
              <a:ext uri="{FF2B5EF4-FFF2-40B4-BE49-F238E27FC236}">
                <a16:creationId xmlns="" xmlns:a16="http://schemas.microsoft.com/office/drawing/2014/main" id="{669219C1-0345-E7F1-FE55-C152CFBCA7A9}"/>
              </a:ext>
            </a:extLst>
          </p:cNvPr>
          <p:cNvCxnSpPr>
            <a:cxnSpLocks/>
            <a:endCxn id="62" idx="5"/>
          </p:cNvCxnSpPr>
          <p:nvPr/>
        </p:nvCxnSpPr>
        <p:spPr>
          <a:xfrm rot="16200000" flipV="1">
            <a:off x="2039019" y="2536380"/>
            <a:ext cx="681065" cy="362561"/>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18" name="Curved Connector 23">
            <a:extLst>
              <a:ext uri="{FF2B5EF4-FFF2-40B4-BE49-F238E27FC236}">
                <a16:creationId xmlns="" xmlns:a16="http://schemas.microsoft.com/office/drawing/2014/main" id="{61BEDE9C-4480-DCD8-57EC-85A0388346BA}"/>
              </a:ext>
            </a:extLst>
          </p:cNvPr>
          <p:cNvCxnSpPr>
            <a:cxnSpLocks/>
          </p:cNvCxnSpPr>
          <p:nvPr/>
        </p:nvCxnSpPr>
        <p:spPr>
          <a:xfrm rot="5400000" flipH="1" flipV="1">
            <a:off x="2295226" y="3837220"/>
            <a:ext cx="834981" cy="37854"/>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120" name="Curved Connector 23">
            <a:extLst>
              <a:ext uri="{FF2B5EF4-FFF2-40B4-BE49-F238E27FC236}">
                <a16:creationId xmlns="" xmlns:a16="http://schemas.microsoft.com/office/drawing/2014/main" id="{2A103716-9392-5D39-273B-56CB8B165997}"/>
              </a:ext>
            </a:extLst>
          </p:cNvPr>
          <p:cNvCxnSpPr>
            <a:cxnSpLocks/>
          </p:cNvCxnSpPr>
          <p:nvPr/>
        </p:nvCxnSpPr>
        <p:spPr>
          <a:xfrm flipV="1">
            <a:off x="3259394" y="2394146"/>
            <a:ext cx="922806" cy="680590"/>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
        <p:nvSpPr>
          <p:cNvPr id="121" name="Rectangle 2">
            <a:extLst>
              <a:ext uri="{FF2B5EF4-FFF2-40B4-BE49-F238E27FC236}">
                <a16:creationId xmlns="" xmlns:a16="http://schemas.microsoft.com/office/drawing/2014/main" id="{1D1A4118-A759-0CB9-3FC5-2D079EB628D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22" name="Object 121">
            <a:extLst>
              <a:ext uri="{FF2B5EF4-FFF2-40B4-BE49-F238E27FC236}">
                <a16:creationId xmlns="" xmlns:a16="http://schemas.microsoft.com/office/drawing/2014/main" id="{81D5D676-4BC7-D9B7-DB7F-C471EEA6A7C0}"/>
              </a:ext>
            </a:extLst>
          </p:cNvPr>
          <p:cNvGraphicFramePr>
            <a:graphicFrameLocks noChangeAspect="1"/>
          </p:cNvGraphicFramePr>
          <p:nvPr/>
        </p:nvGraphicFramePr>
        <p:xfrm>
          <a:off x="18848" y="0"/>
          <a:ext cx="838991" cy="526925"/>
        </p:xfrm>
        <a:graphic>
          <a:graphicData uri="http://schemas.openxmlformats.org/presentationml/2006/ole">
            <mc:AlternateContent xmlns:mc="http://schemas.openxmlformats.org/markup-compatibility/2006">
              <mc:Choice xmlns:v="urn:schemas-microsoft-com:vml" Requires="v">
                <p:oleObj spid="_x0000_s3080" name="Bitmap Image" r:id="rId4" imgW="3858164" imgH="3971429" progId="Paint.Picture">
                  <p:embed/>
                </p:oleObj>
              </mc:Choice>
              <mc:Fallback>
                <p:oleObj name="Bitmap Image" r:id="rId4" imgW="3858164" imgH="39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48" y="0"/>
                        <a:ext cx="838991" cy="526925"/>
                      </a:xfrm>
                      <a:prstGeom prst="rect">
                        <a:avLst/>
                      </a:prstGeom>
                      <a:noFill/>
                    </p:spPr>
                  </p:pic>
                </p:oleObj>
              </mc:Fallback>
            </mc:AlternateContent>
          </a:graphicData>
        </a:graphic>
      </p:graphicFrame>
      <p:sp>
        <p:nvSpPr>
          <p:cNvPr id="123" name="Rectangle 3">
            <a:extLst>
              <a:ext uri="{FF2B5EF4-FFF2-40B4-BE49-F238E27FC236}">
                <a16:creationId xmlns="" xmlns:a16="http://schemas.microsoft.com/office/drawing/2014/main" id="{03693F9A-3354-4180-BC4E-AE12A0DF192C}"/>
              </a:ext>
            </a:extLst>
          </p:cNvPr>
          <p:cNvSpPr>
            <a:spLocks noChangeArrowheads="1"/>
          </p:cNvSpPr>
          <p:nvPr/>
        </p:nvSpPr>
        <p:spPr bwMode="auto">
          <a:xfrm>
            <a:off x="0" y="327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124" name="Object 123">
            <a:extLst>
              <a:ext uri="{FF2B5EF4-FFF2-40B4-BE49-F238E27FC236}">
                <a16:creationId xmlns="" xmlns:a16="http://schemas.microsoft.com/office/drawing/2014/main" id="{2448FD02-EF22-5B14-7296-DDFCB3664D23}"/>
              </a:ext>
            </a:extLst>
          </p:cNvPr>
          <p:cNvGraphicFramePr>
            <a:graphicFrameLocks noChangeAspect="1"/>
          </p:cNvGraphicFramePr>
          <p:nvPr/>
        </p:nvGraphicFramePr>
        <p:xfrm>
          <a:off x="11246170" y="48200"/>
          <a:ext cx="838991" cy="526925"/>
        </p:xfrm>
        <a:graphic>
          <a:graphicData uri="http://schemas.openxmlformats.org/presentationml/2006/ole">
            <mc:AlternateContent xmlns:mc="http://schemas.openxmlformats.org/markup-compatibility/2006">
              <mc:Choice xmlns:v="urn:schemas-microsoft-com:vml" Requires="v">
                <p:oleObj spid="_x0000_s3081" name="Bitmap Image" r:id="rId6" imgW="3858164" imgH="3971429" progId="Paint.Picture">
                  <p:embed/>
                </p:oleObj>
              </mc:Choice>
              <mc:Fallback>
                <p:oleObj name="Bitmap Image" r:id="rId6" imgW="3858164" imgH="3971429"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6170" y="48200"/>
                        <a:ext cx="838991" cy="526925"/>
                      </a:xfrm>
                      <a:prstGeom prst="rect">
                        <a:avLst/>
                      </a:prstGeom>
                      <a:noFill/>
                    </p:spPr>
                  </p:pic>
                </p:oleObj>
              </mc:Fallback>
            </mc:AlternateContent>
          </a:graphicData>
        </a:graphic>
      </p:graphicFrame>
      <p:cxnSp>
        <p:nvCxnSpPr>
          <p:cNvPr id="35" name="Curved Connector 23">
            <a:extLst>
              <a:ext uri="{FF2B5EF4-FFF2-40B4-BE49-F238E27FC236}">
                <a16:creationId xmlns="" xmlns:a16="http://schemas.microsoft.com/office/drawing/2014/main" id="{D58B0696-E39A-8321-804D-651736535A66}"/>
              </a:ext>
            </a:extLst>
          </p:cNvPr>
          <p:cNvCxnSpPr>
            <a:cxnSpLocks/>
          </p:cNvCxnSpPr>
          <p:nvPr/>
        </p:nvCxnSpPr>
        <p:spPr>
          <a:xfrm rot="10800000" flipV="1">
            <a:off x="3868474" y="3617402"/>
            <a:ext cx="384450" cy="86958"/>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cxnSp>
        <p:nvCxnSpPr>
          <p:cNvPr id="38" name="Curved Connector 23">
            <a:extLst>
              <a:ext uri="{FF2B5EF4-FFF2-40B4-BE49-F238E27FC236}">
                <a16:creationId xmlns="" xmlns:a16="http://schemas.microsoft.com/office/drawing/2014/main" id="{1764A2E8-FC34-7883-870C-E262F7C4E848}"/>
              </a:ext>
            </a:extLst>
          </p:cNvPr>
          <p:cNvCxnSpPr>
            <a:cxnSpLocks/>
            <a:stCxn id="5" idx="2"/>
          </p:cNvCxnSpPr>
          <p:nvPr/>
        </p:nvCxnSpPr>
        <p:spPr>
          <a:xfrm rot="10800000">
            <a:off x="2243579" y="2321922"/>
            <a:ext cx="462804" cy="202869"/>
          </a:xfrm>
          <a:prstGeom prst="curvedConnector3">
            <a:avLst>
              <a:gd name="adj1" fmla="val 50000"/>
            </a:avLst>
          </a:prstGeom>
          <a:noFill/>
          <a:ln w="12700" cap="flat" cmpd="sng" algn="ctr">
            <a:solidFill>
              <a:sysClr val="windowText" lastClr="000000">
                <a:lumMod val="50000"/>
                <a:lumOff val="50000"/>
              </a:sysClr>
            </a:solidFill>
            <a:prstDash val="solid"/>
            <a:tailEnd type="triangle"/>
          </a:ln>
          <a:effectLst/>
        </p:spPr>
      </p:cxnSp>
    </p:spTree>
    <p:extLst>
      <p:ext uri="{BB962C8B-B14F-4D97-AF65-F5344CB8AC3E}">
        <p14:creationId xmlns:p14="http://schemas.microsoft.com/office/powerpoint/2010/main" val="3715437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 xmlns:a16="http://schemas.microsoft.com/office/drawing/2014/main" id="{B3D8C3FB-B583-C880-6F44-F5AE752D1A07}"/>
              </a:ext>
            </a:extLst>
          </p:cNvPr>
          <p:cNvPicPr>
            <a:picLocks noChangeAspect="1"/>
          </p:cNvPicPr>
          <p:nvPr/>
        </p:nvPicPr>
        <p:blipFill rotWithShape="1">
          <a:blip r:embed="rId2">
            <a:alphaModFix amt="35000"/>
          </a:blip>
          <a:srcRect t="8018" b="7712"/>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7B5B910F-55A9-6DD9-2019-78DFBDBE5653}"/>
              </a:ext>
            </a:extLst>
          </p:cNvPr>
          <p:cNvSpPr>
            <a:spLocks noGrp="1"/>
          </p:cNvSpPr>
          <p:nvPr>
            <p:ph type="title"/>
          </p:nvPr>
        </p:nvSpPr>
        <p:spPr>
          <a:xfrm>
            <a:off x="838200" y="365125"/>
            <a:ext cx="10515600" cy="1325563"/>
          </a:xfrm>
        </p:spPr>
        <p:txBody>
          <a:bodyPr>
            <a:normAutofit/>
          </a:bodyPr>
          <a:lstStyle/>
          <a:p>
            <a:r>
              <a:rPr lang="en-GB">
                <a:solidFill>
                  <a:srgbClr val="FFFFFF"/>
                </a:solidFill>
              </a:rPr>
              <a:t>DNA of Strategy System</a:t>
            </a:r>
          </a:p>
        </p:txBody>
      </p:sp>
      <p:graphicFrame>
        <p:nvGraphicFramePr>
          <p:cNvPr id="5" name="Content Placeholder 2">
            <a:extLst>
              <a:ext uri="{FF2B5EF4-FFF2-40B4-BE49-F238E27FC236}">
                <a16:creationId xmlns="" xmlns:a16="http://schemas.microsoft.com/office/drawing/2014/main" id="{F84BD20E-36E9-6F9B-787A-16923D6064A4}"/>
              </a:ext>
            </a:extLst>
          </p:cNvPr>
          <p:cNvGraphicFramePr>
            <a:graphicFrameLocks noGrp="1"/>
          </p:cNvGraphicFramePr>
          <p:nvPr>
            <p:ph idx="1"/>
            <p:extLst/>
          </p:nvPr>
        </p:nvGraphicFramePr>
        <p:xfrm>
          <a:off x="838199" y="1825625"/>
          <a:ext cx="11106873" cy="4389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662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D7FB8C69-E71F-48A2-9B49-8CD84690F724}"/>
                                            </p:graphicEl>
                                          </p:spTgt>
                                        </p:tgtEl>
                                        <p:attrNameLst>
                                          <p:attrName>style.visibility</p:attrName>
                                        </p:attrNameLst>
                                      </p:cBhvr>
                                      <p:to>
                                        <p:strVal val="visible"/>
                                      </p:to>
                                    </p:set>
                                    <p:anim calcmode="lin" valueType="num">
                                      <p:cBhvr additive="base">
                                        <p:cTn id="7" dur="500" fill="hold"/>
                                        <p:tgtEl>
                                          <p:spTgt spid="5">
                                            <p:graphicEl>
                                              <a:dgm id="{D7FB8C69-E71F-48A2-9B49-8CD84690F72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D7FB8C69-E71F-48A2-9B49-8CD84690F72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E9AA363-5B29-4739-B62C-44FC197A1C09}"/>
                                            </p:graphicEl>
                                          </p:spTgt>
                                        </p:tgtEl>
                                        <p:attrNameLst>
                                          <p:attrName>style.visibility</p:attrName>
                                        </p:attrNameLst>
                                      </p:cBhvr>
                                      <p:to>
                                        <p:strVal val="visible"/>
                                      </p:to>
                                    </p:set>
                                    <p:anim calcmode="lin" valueType="num">
                                      <p:cBhvr additive="base">
                                        <p:cTn id="13" dur="500" fill="hold"/>
                                        <p:tgtEl>
                                          <p:spTgt spid="5">
                                            <p:graphicEl>
                                              <a:dgm id="{AE9AA363-5B29-4739-B62C-44FC197A1C0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E9AA363-5B29-4739-B62C-44FC197A1C0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 xmlns:a16="http://schemas.microsoft.com/office/drawing/2014/main" id="{35EB516E-CB9F-C0F8-4B33-C401831D7E82}"/>
              </a:ext>
            </a:extLst>
          </p:cNvPr>
          <p:cNvSpPr>
            <a:spLocks noChangeArrowheads="1"/>
          </p:cNvSpPr>
          <p:nvPr/>
        </p:nvSpPr>
        <p:spPr bwMode="auto">
          <a:xfrm>
            <a:off x="4668838" y="4468813"/>
            <a:ext cx="1566862" cy="850900"/>
          </a:xfrm>
          <a:prstGeom prst="rect">
            <a:avLst/>
          </a:prstGeom>
          <a:solidFill>
            <a:schemeClr val="bg1"/>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79" name="Rectangle 3">
            <a:extLst>
              <a:ext uri="{FF2B5EF4-FFF2-40B4-BE49-F238E27FC236}">
                <a16:creationId xmlns="" xmlns:a16="http://schemas.microsoft.com/office/drawing/2014/main" id="{B0DE875F-8956-9F4F-854E-6943FB81BD5C}"/>
              </a:ext>
            </a:extLst>
          </p:cNvPr>
          <p:cNvSpPr>
            <a:spLocks noChangeArrowheads="1"/>
          </p:cNvSpPr>
          <p:nvPr/>
        </p:nvSpPr>
        <p:spPr bwMode="auto">
          <a:xfrm>
            <a:off x="4668839" y="4048126"/>
            <a:ext cx="1563687" cy="423863"/>
          </a:xfrm>
          <a:prstGeom prst="rect">
            <a:avLst/>
          </a:prstGeom>
          <a:solidFill>
            <a:srgbClr val="808080"/>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t>Objectives</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0" name="Rectangle 4">
            <a:extLst>
              <a:ext uri="{FF2B5EF4-FFF2-40B4-BE49-F238E27FC236}">
                <a16:creationId xmlns="" xmlns:a16="http://schemas.microsoft.com/office/drawing/2014/main" id="{D7A998D6-6FFA-2FAE-8948-C438252E0365}"/>
              </a:ext>
            </a:extLst>
          </p:cNvPr>
          <p:cNvSpPr>
            <a:spLocks noChangeArrowheads="1"/>
          </p:cNvSpPr>
          <p:nvPr/>
        </p:nvSpPr>
        <p:spPr bwMode="auto">
          <a:xfrm>
            <a:off x="4681538" y="4467225"/>
            <a:ext cx="1414462"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47625" rIns="95250" bIns="47625">
            <a:spAutoFit/>
          </a:bodyPr>
          <a:lstStyle>
            <a:lvl1pPr marL="115888" indent="-115888"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115888" marR="0" lvl="0" indent="-115888" algn="l" defTabSz="960438" rtl="0" eaLnBrk="0" fontAlgn="base" latinLnBrk="0" hangingPunct="0">
              <a:lnSpc>
                <a:spcPct val="100000"/>
              </a:lnSpc>
              <a:spcBef>
                <a:spcPct val="0"/>
              </a:spcBef>
              <a:spcAft>
                <a:spcPct val="0"/>
              </a:spcAft>
              <a:buClr>
                <a:srgbClr val="808080"/>
              </a:buClr>
              <a:buSzPct val="130000"/>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rPr>
              <a:t>Increase Local Revenue</a:t>
            </a:r>
          </a:p>
        </p:txBody>
      </p:sp>
      <p:sp>
        <p:nvSpPr>
          <p:cNvPr id="50181" name="Rectangle 5">
            <a:extLst>
              <a:ext uri="{FF2B5EF4-FFF2-40B4-BE49-F238E27FC236}">
                <a16:creationId xmlns="" xmlns:a16="http://schemas.microsoft.com/office/drawing/2014/main" id="{23B366FB-1D62-1F3C-4458-41E4C6A688DF}"/>
              </a:ext>
            </a:extLst>
          </p:cNvPr>
          <p:cNvSpPr>
            <a:spLocks noChangeArrowheads="1"/>
          </p:cNvSpPr>
          <p:nvPr/>
        </p:nvSpPr>
        <p:spPr bwMode="auto">
          <a:xfrm>
            <a:off x="7460267" y="4416425"/>
            <a:ext cx="1397000" cy="850900"/>
          </a:xfrm>
          <a:prstGeom prst="rect">
            <a:avLst/>
          </a:prstGeom>
          <a:solidFill>
            <a:schemeClr val="bg1"/>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2" name="Rectangle 6">
            <a:extLst>
              <a:ext uri="{FF2B5EF4-FFF2-40B4-BE49-F238E27FC236}">
                <a16:creationId xmlns="" xmlns:a16="http://schemas.microsoft.com/office/drawing/2014/main" id="{BCA8BE4E-9A2A-8086-86DA-B0A1D4459378}"/>
              </a:ext>
            </a:extLst>
          </p:cNvPr>
          <p:cNvSpPr>
            <a:spLocks noChangeArrowheads="1"/>
          </p:cNvSpPr>
          <p:nvPr/>
        </p:nvSpPr>
        <p:spPr bwMode="auto">
          <a:xfrm>
            <a:off x="7494588" y="4048126"/>
            <a:ext cx="1039812" cy="423863"/>
          </a:xfrm>
          <a:prstGeom prst="rect">
            <a:avLst/>
          </a:prstGeom>
          <a:solidFill>
            <a:srgbClr val="808080"/>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t>Targets</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3" name="Rectangle 7">
            <a:extLst>
              <a:ext uri="{FF2B5EF4-FFF2-40B4-BE49-F238E27FC236}">
                <a16:creationId xmlns="" xmlns:a16="http://schemas.microsoft.com/office/drawing/2014/main" id="{DB23A761-2A71-4582-2B36-0F90B781E0DC}"/>
              </a:ext>
            </a:extLst>
          </p:cNvPr>
          <p:cNvSpPr>
            <a:spLocks noChangeArrowheads="1"/>
          </p:cNvSpPr>
          <p:nvPr/>
        </p:nvSpPr>
        <p:spPr bwMode="auto">
          <a:xfrm>
            <a:off x="7467601" y="4459289"/>
            <a:ext cx="1311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47625" rIns="95250" bIns="47625">
            <a:spAutoFit/>
          </a:bodyPr>
          <a:lstStyle>
            <a:lvl1pPr marL="115888" indent="-115888"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115888" marR="0" lvl="0" indent="-115888" algn="ctr" defTabSz="960438" rtl="0" eaLnBrk="0" fontAlgn="base" latinLnBrk="0" hangingPunct="0">
              <a:lnSpc>
                <a:spcPct val="100000"/>
              </a:lnSpc>
              <a:spcBef>
                <a:spcPct val="0"/>
              </a:spcBef>
              <a:spcAft>
                <a:spcPct val="0"/>
              </a:spcAft>
              <a:buClr>
                <a:srgbClr val="808080"/>
              </a:buClr>
              <a:buSzPct val="130000"/>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rPr>
              <a:t>&gt;10</a:t>
            </a:r>
          </a:p>
          <a:p>
            <a:pPr marL="115888" marR="0" lvl="0" indent="-115888" algn="l" defTabSz="960438" rtl="0" eaLnBrk="0" fontAlgn="base" latinLnBrk="0" hangingPunct="0">
              <a:lnSpc>
                <a:spcPct val="100000"/>
              </a:lnSpc>
              <a:spcBef>
                <a:spcPct val="0"/>
              </a:spcBef>
              <a:spcAft>
                <a:spcPct val="0"/>
              </a:spcAft>
              <a:buClr>
                <a:srgbClr val="990033"/>
              </a:buClr>
              <a:buSzPct val="130000"/>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ndParaRPr>
          </a:p>
          <a:p>
            <a:pPr marL="115888" marR="0" lvl="0" indent="-115888" algn="l" defTabSz="960438" rtl="0" eaLnBrk="0" fontAlgn="base" latinLnBrk="0" hangingPunct="0">
              <a:lnSpc>
                <a:spcPct val="100000"/>
              </a:lnSpc>
              <a:spcBef>
                <a:spcPct val="0"/>
              </a:spcBef>
              <a:spcAft>
                <a:spcPct val="0"/>
              </a:spcAft>
              <a:buClr>
                <a:srgbClr val="990033"/>
              </a:buClr>
              <a:buSzPct val="130000"/>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0184" name="Rectangle 8">
            <a:extLst>
              <a:ext uri="{FF2B5EF4-FFF2-40B4-BE49-F238E27FC236}">
                <a16:creationId xmlns="" xmlns:a16="http://schemas.microsoft.com/office/drawing/2014/main" id="{95783791-D280-79A8-DC31-7B701D8C7D6A}"/>
              </a:ext>
            </a:extLst>
          </p:cNvPr>
          <p:cNvSpPr>
            <a:spLocks noChangeArrowheads="1"/>
          </p:cNvSpPr>
          <p:nvPr/>
        </p:nvSpPr>
        <p:spPr bwMode="auto">
          <a:xfrm>
            <a:off x="8528051" y="4468813"/>
            <a:ext cx="1560513" cy="850900"/>
          </a:xfrm>
          <a:prstGeom prst="rect">
            <a:avLst/>
          </a:prstGeom>
          <a:solidFill>
            <a:schemeClr val="bg1"/>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5" name="Rectangle 9">
            <a:extLst>
              <a:ext uri="{FF2B5EF4-FFF2-40B4-BE49-F238E27FC236}">
                <a16:creationId xmlns="" xmlns:a16="http://schemas.microsoft.com/office/drawing/2014/main" id="{37E97769-1EA3-0EDA-4EE6-90102386C60E}"/>
              </a:ext>
            </a:extLst>
          </p:cNvPr>
          <p:cNvSpPr>
            <a:spLocks noChangeArrowheads="1"/>
          </p:cNvSpPr>
          <p:nvPr/>
        </p:nvSpPr>
        <p:spPr bwMode="auto">
          <a:xfrm>
            <a:off x="8382001" y="4459289"/>
            <a:ext cx="1590675" cy="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47625" rIns="95250" bIns="47625">
            <a:spAutoFit/>
          </a:bodyPr>
          <a:lstStyle>
            <a:lvl1pPr marL="115888" indent="-115888"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115888" marR="0" lvl="0" indent="-115888" algn="l" defTabSz="960438" rtl="0" eaLnBrk="0" fontAlgn="base" latinLnBrk="0" hangingPunct="0">
              <a:lnSpc>
                <a:spcPct val="100000"/>
              </a:lnSpc>
              <a:spcBef>
                <a:spcPct val="50000"/>
              </a:spcBef>
              <a:spcAft>
                <a:spcPct val="0"/>
              </a:spcAft>
              <a:buClr>
                <a:srgbClr val="808080"/>
              </a:buClr>
              <a:buSzPct val="130000"/>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rPr>
              <a:t>	Local revenue enhancement Plan</a:t>
            </a:r>
          </a:p>
        </p:txBody>
      </p:sp>
      <p:sp>
        <p:nvSpPr>
          <p:cNvPr id="50186" name="Rectangle 10">
            <a:extLst>
              <a:ext uri="{FF2B5EF4-FFF2-40B4-BE49-F238E27FC236}">
                <a16:creationId xmlns="" xmlns:a16="http://schemas.microsoft.com/office/drawing/2014/main" id="{D1D8A18F-296D-2C56-B216-40A99EFDDC3C}"/>
              </a:ext>
            </a:extLst>
          </p:cNvPr>
          <p:cNvSpPr>
            <a:spLocks noChangeArrowheads="1"/>
          </p:cNvSpPr>
          <p:nvPr/>
        </p:nvSpPr>
        <p:spPr bwMode="auto">
          <a:xfrm>
            <a:off x="8528051" y="4048126"/>
            <a:ext cx="1558925" cy="423863"/>
          </a:xfrm>
          <a:prstGeom prst="rect">
            <a:avLst/>
          </a:prstGeom>
          <a:solidFill>
            <a:srgbClr val="808080"/>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t>Initiatives</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7" name="Rectangle 11">
            <a:extLst>
              <a:ext uri="{FF2B5EF4-FFF2-40B4-BE49-F238E27FC236}">
                <a16:creationId xmlns="" xmlns:a16="http://schemas.microsoft.com/office/drawing/2014/main" id="{BDDF3969-0575-C86E-C025-D88BC2AB6688}"/>
              </a:ext>
            </a:extLst>
          </p:cNvPr>
          <p:cNvSpPr>
            <a:spLocks noChangeArrowheads="1"/>
          </p:cNvSpPr>
          <p:nvPr/>
        </p:nvSpPr>
        <p:spPr bwMode="auto">
          <a:xfrm>
            <a:off x="6232525" y="4468813"/>
            <a:ext cx="1296988" cy="850900"/>
          </a:xfrm>
          <a:prstGeom prst="rect">
            <a:avLst/>
          </a:prstGeom>
          <a:solidFill>
            <a:schemeClr val="bg1"/>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88" name="Rectangle 12">
            <a:extLst>
              <a:ext uri="{FF2B5EF4-FFF2-40B4-BE49-F238E27FC236}">
                <a16:creationId xmlns="" xmlns:a16="http://schemas.microsoft.com/office/drawing/2014/main" id="{B9FD05F6-B6F2-07E5-7ACF-174A956EA465}"/>
              </a:ext>
            </a:extLst>
          </p:cNvPr>
          <p:cNvSpPr>
            <a:spLocks noChangeArrowheads="1"/>
          </p:cNvSpPr>
          <p:nvPr/>
        </p:nvSpPr>
        <p:spPr bwMode="auto">
          <a:xfrm>
            <a:off x="6138862" y="4048126"/>
            <a:ext cx="1390651" cy="423863"/>
          </a:xfrm>
          <a:prstGeom prst="rect">
            <a:avLst/>
          </a:prstGeom>
          <a:solidFill>
            <a:srgbClr val="808080"/>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white"/>
                </a:solidFill>
                <a:effectLst/>
                <a:uLnTx/>
                <a:uFillTx/>
                <a:latin typeface="Arial" panose="020B0604020202020204" pitchFamily="34" charset="0"/>
              </a:rPr>
              <a:t>KPIS/Measures</a:t>
            </a:r>
            <a:endPar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0189" name="Rectangle 13">
            <a:extLst>
              <a:ext uri="{FF2B5EF4-FFF2-40B4-BE49-F238E27FC236}">
                <a16:creationId xmlns="" xmlns:a16="http://schemas.microsoft.com/office/drawing/2014/main" id="{16CDA76F-1BB2-1FD4-9F9E-0B0D550B6DFE}"/>
              </a:ext>
            </a:extLst>
          </p:cNvPr>
          <p:cNvSpPr>
            <a:spLocks noChangeArrowheads="1"/>
          </p:cNvSpPr>
          <p:nvPr/>
        </p:nvSpPr>
        <p:spPr bwMode="auto">
          <a:xfrm>
            <a:off x="6245226" y="4459289"/>
            <a:ext cx="1450975" cy="65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tIns="47625" rIns="95250" bIns="47625">
            <a:spAutoFit/>
          </a:bodyPr>
          <a:lstStyle>
            <a:lvl1pPr marL="115888" indent="-115888"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115888" marR="0" lvl="0" indent="-115888" algn="l" defTabSz="960438" rtl="0" eaLnBrk="0" fontAlgn="base" latinLnBrk="0" hangingPunct="0">
              <a:lnSpc>
                <a:spcPct val="100000"/>
              </a:lnSpc>
              <a:spcBef>
                <a:spcPct val="0"/>
              </a:spcBef>
              <a:spcAft>
                <a:spcPct val="0"/>
              </a:spcAft>
              <a:buClr>
                <a:srgbClr val="808080"/>
              </a:buClr>
              <a:buSzPct val="130000"/>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rPr>
              <a:t>Increase in local revenue annually (%)</a:t>
            </a:r>
          </a:p>
        </p:txBody>
      </p:sp>
      <p:sp>
        <p:nvSpPr>
          <p:cNvPr id="50190" name="Rectangle 14">
            <a:extLst>
              <a:ext uri="{FF2B5EF4-FFF2-40B4-BE49-F238E27FC236}">
                <a16:creationId xmlns="" xmlns:a16="http://schemas.microsoft.com/office/drawing/2014/main" id="{5BAB7A09-8DF6-1980-996D-D136565FCF93}"/>
              </a:ext>
            </a:extLst>
          </p:cNvPr>
          <p:cNvSpPr>
            <a:spLocks noChangeArrowheads="1"/>
          </p:cNvSpPr>
          <p:nvPr/>
        </p:nvSpPr>
        <p:spPr bwMode="auto">
          <a:xfrm>
            <a:off x="1939925" y="1882776"/>
            <a:ext cx="2743200" cy="4289425"/>
          </a:xfrm>
          <a:prstGeom prst="rect">
            <a:avLst/>
          </a:prstGeom>
          <a:solidFill>
            <a:schemeClr val="bg1"/>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91" name="Line 15">
            <a:extLst>
              <a:ext uri="{FF2B5EF4-FFF2-40B4-BE49-F238E27FC236}">
                <a16:creationId xmlns="" xmlns:a16="http://schemas.microsoft.com/office/drawing/2014/main" id="{2C9F5BB1-C2D4-EE98-4642-4E9606044650}"/>
              </a:ext>
            </a:extLst>
          </p:cNvPr>
          <p:cNvSpPr>
            <a:spLocks noChangeShapeType="1"/>
          </p:cNvSpPr>
          <p:nvPr/>
        </p:nvSpPr>
        <p:spPr bwMode="auto">
          <a:xfrm>
            <a:off x="1933575" y="3370263"/>
            <a:ext cx="2736850"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192" name="Line 16">
            <a:extLst>
              <a:ext uri="{FF2B5EF4-FFF2-40B4-BE49-F238E27FC236}">
                <a16:creationId xmlns="" xmlns:a16="http://schemas.microsoft.com/office/drawing/2014/main" id="{9A395FB1-C9F7-099F-1B24-0B5A0FB7F7FC}"/>
              </a:ext>
            </a:extLst>
          </p:cNvPr>
          <p:cNvSpPr>
            <a:spLocks noChangeShapeType="1"/>
          </p:cNvSpPr>
          <p:nvPr/>
        </p:nvSpPr>
        <p:spPr bwMode="auto">
          <a:xfrm>
            <a:off x="1933575" y="4048125"/>
            <a:ext cx="2736850"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193" name="Line 17">
            <a:extLst>
              <a:ext uri="{FF2B5EF4-FFF2-40B4-BE49-F238E27FC236}">
                <a16:creationId xmlns="" xmlns:a16="http://schemas.microsoft.com/office/drawing/2014/main" id="{CBABDC1F-4EC8-F49F-9FC8-953ECF09333A}"/>
              </a:ext>
            </a:extLst>
          </p:cNvPr>
          <p:cNvSpPr>
            <a:spLocks noChangeShapeType="1"/>
          </p:cNvSpPr>
          <p:nvPr/>
        </p:nvSpPr>
        <p:spPr bwMode="auto">
          <a:xfrm>
            <a:off x="1933575" y="5319713"/>
            <a:ext cx="2736850" cy="0"/>
          </a:xfrm>
          <a:prstGeom prst="line">
            <a:avLst/>
          </a:prstGeom>
          <a:noFill/>
          <a:ln w="1270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194" name="Rectangle 18">
            <a:extLst>
              <a:ext uri="{FF2B5EF4-FFF2-40B4-BE49-F238E27FC236}">
                <a16:creationId xmlns="" xmlns:a16="http://schemas.microsoft.com/office/drawing/2014/main" id="{5EF68003-5D14-A84E-5B8A-7A5200658D96}"/>
              </a:ext>
            </a:extLst>
          </p:cNvPr>
          <p:cNvSpPr>
            <a:spLocks noChangeArrowheads="1"/>
          </p:cNvSpPr>
          <p:nvPr/>
        </p:nvSpPr>
        <p:spPr bwMode="auto">
          <a:xfrm>
            <a:off x="2514600" y="381000"/>
            <a:ext cx="7158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89000"/>
              </a:lnSpc>
              <a:spcBef>
                <a:spcPct val="0"/>
              </a:spcBef>
              <a:spcAft>
                <a:spcPct val="0"/>
              </a:spcAft>
              <a:buClrTx/>
              <a:buSzTx/>
              <a:buFontTx/>
              <a:buNone/>
              <a:tabLst/>
              <a:defRPr/>
            </a:pPr>
            <a:endParaRPr kumimoji="0" lang="en-US" altLang="en-US" sz="2000" b="1" i="0" u="none" strike="noStrike" kern="1200" cap="none" spc="0" normalizeH="0" baseline="0" noProof="0">
              <a:ln>
                <a:noFill/>
              </a:ln>
              <a:solidFill>
                <a:srgbClr val="44546A"/>
              </a:solidFill>
              <a:effectLst/>
              <a:uLnTx/>
              <a:uFillTx/>
              <a:latin typeface="Arial" panose="020B0604020202020204" pitchFamily="34" charset="0"/>
            </a:endParaRPr>
          </a:p>
        </p:txBody>
      </p:sp>
      <p:sp>
        <p:nvSpPr>
          <p:cNvPr id="50195" name="Rectangle 19">
            <a:extLst>
              <a:ext uri="{FF2B5EF4-FFF2-40B4-BE49-F238E27FC236}">
                <a16:creationId xmlns="" xmlns:a16="http://schemas.microsoft.com/office/drawing/2014/main" id="{2FC7741D-CA84-A2B9-19C9-B49D00AC5C5C}"/>
              </a:ext>
            </a:extLst>
          </p:cNvPr>
          <p:cNvSpPr>
            <a:spLocks noChangeArrowheads="1"/>
          </p:cNvSpPr>
          <p:nvPr/>
        </p:nvSpPr>
        <p:spPr bwMode="auto">
          <a:xfrm>
            <a:off x="1939925" y="1879600"/>
            <a:ext cx="2743200" cy="496888"/>
          </a:xfrm>
          <a:prstGeom prst="rect">
            <a:avLst/>
          </a:prstGeom>
          <a:solidFill>
            <a:srgbClr val="808080"/>
          </a:solidFill>
          <a:ln w="12700">
            <a:solidFill>
              <a:schemeClr val="bg2"/>
            </a:solidFill>
            <a:miter lim="800000"/>
            <a:headEnd/>
            <a:tailEnd/>
          </a:ln>
        </p:spPr>
        <p:txBody>
          <a:bodyPr lIns="45720" rIns="45720"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t> Strategic Theme: </a:t>
            </a:r>
            <a:b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br>
            <a:r>
              <a:rPr kumimoji="0" lang="en-US" altLang="en-US" sz="1400" b="1" i="0" u="none" strike="noStrike" kern="1200" cap="none" spc="0" normalizeH="0" baseline="0" noProof="0">
                <a:ln>
                  <a:noFill/>
                </a:ln>
                <a:solidFill>
                  <a:prstClr val="white"/>
                </a:solidFill>
                <a:effectLst/>
                <a:uLnTx/>
                <a:uFillTx/>
                <a:latin typeface="Arial" panose="020B0604020202020204" pitchFamily="34" charset="0"/>
              </a:rPr>
              <a:t>Customer Service Excellence</a:t>
            </a:r>
            <a:endParaRPr kumimoji="0" lang="en-US" altLang="en-US" sz="1400" b="1"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196" name="Rectangle 20">
            <a:extLst>
              <a:ext uri="{FF2B5EF4-FFF2-40B4-BE49-F238E27FC236}">
                <a16:creationId xmlns="" xmlns:a16="http://schemas.microsoft.com/office/drawing/2014/main" id="{DDF9CFD0-9CE6-E49A-F2B3-9D5857E467A3}"/>
              </a:ext>
            </a:extLst>
          </p:cNvPr>
          <p:cNvSpPr>
            <a:spLocks noChangeArrowheads="1"/>
          </p:cNvSpPr>
          <p:nvPr/>
        </p:nvSpPr>
        <p:spPr bwMode="auto">
          <a:xfrm>
            <a:off x="2001839" y="2429815"/>
            <a:ext cx="9842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60438" rtl="0" eaLnBrk="0" fontAlgn="base" latinLnBrk="0" hangingPunct="0">
              <a:lnSpc>
                <a:spcPct val="100000"/>
              </a:lnSpc>
              <a:spcBef>
                <a:spcPct val="50000"/>
              </a:spcBef>
              <a:spcAft>
                <a:spcPct val="0"/>
              </a:spcAft>
              <a:buClrTx/>
              <a:buSzTx/>
              <a:buFontTx/>
              <a:buNone/>
              <a:tabLst/>
              <a:defRPr/>
            </a:pPr>
            <a:r>
              <a:rPr lang="en-US" altLang="en-US" sz="1100" b="1" dirty="0">
                <a:solidFill>
                  <a:prstClr val="black"/>
                </a:solidFill>
              </a:rPr>
              <a:t>Stakeholders</a:t>
            </a: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0197" name="Rectangle 21">
            <a:extLst>
              <a:ext uri="{FF2B5EF4-FFF2-40B4-BE49-F238E27FC236}">
                <a16:creationId xmlns="" xmlns:a16="http://schemas.microsoft.com/office/drawing/2014/main" id="{60363DC4-B2C9-4362-D86F-D35FDFB4A49B}"/>
              </a:ext>
            </a:extLst>
          </p:cNvPr>
          <p:cNvSpPr>
            <a:spLocks noChangeArrowheads="1"/>
          </p:cNvSpPr>
          <p:nvPr/>
        </p:nvSpPr>
        <p:spPr bwMode="auto">
          <a:xfrm>
            <a:off x="2001839" y="5400174"/>
            <a:ext cx="71278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60438" rtl="0" eaLnBrk="0" fontAlgn="base" latinLnBrk="0" hangingPunct="0">
              <a:lnSpc>
                <a:spcPct val="100000"/>
              </a:lnSpc>
              <a:spcBef>
                <a:spcPct val="50000"/>
              </a:spcBef>
              <a:spcAft>
                <a:spcPct val="0"/>
              </a:spcAft>
              <a:buClrTx/>
              <a:buSzTx/>
              <a:buFontTx/>
              <a:buNone/>
              <a:tabLst/>
              <a:defRPr/>
            </a:pPr>
            <a:r>
              <a:rPr lang="en-US" altLang="en-US" sz="1100" b="1" dirty="0">
                <a:solidFill>
                  <a:prstClr val="black"/>
                </a:solidFill>
              </a:rPr>
              <a:t>Capacity</a:t>
            </a: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0198" name="Oval 22">
            <a:extLst>
              <a:ext uri="{FF2B5EF4-FFF2-40B4-BE49-F238E27FC236}">
                <a16:creationId xmlns="" xmlns:a16="http://schemas.microsoft.com/office/drawing/2014/main" id="{B27E73D7-E6FE-0D29-A801-D3D6AD89F420}"/>
              </a:ext>
            </a:extLst>
          </p:cNvPr>
          <p:cNvSpPr>
            <a:spLocks noChangeArrowheads="1"/>
          </p:cNvSpPr>
          <p:nvPr/>
        </p:nvSpPr>
        <p:spPr bwMode="auto">
          <a:xfrm>
            <a:off x="2822575" y="2979739"/>
            <a:ext cx="984250" cy="382587"/>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rPr>
              <a:t>Enhance Value addition</a:t>
            </a:r>
          </a:p>
        </p:txBody>
      </p:sp>
      <p:sp>
        <p:nvSpPr>
          <p:cNvPr id="50199" name="Oval 23">
            <a:extLst>
              <a:ext uri="{FF2B5EF4-FFF2-40B4-BE49-F238E27FC236}">
                <a16:creationId xmlns="" xmlns:a16="http://schemas.microsoft.com/office/drawing/2014/main" id="{185715FA-BA92-C000-E318-F3DC946D9C7F}"/>
              </a:ext>
            </a:extLst>
          </p:cNvPr>
          <p:cNvSpPr>
            <a:spLocks noChangeArrowheads="1"/>
          </p:cNvSpPr>
          <p:nvPr/>
        </p:nvSpPr>
        <p:spPr bwMode="auto">
          <a:xfrm>
            <a:off x="2608264" y="5457826"/>
            <a:ext cx="1430337" cy="557213"/>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a:ln>
                  <a:noFill/>
                </a:ln>
                <a:solidFill>
                  <a:prstClr val="black"/>
                </a:solidFill>
                <a:effectLst/>
                <a:uLnTx/>
                <a:uFillTx/>
                <a:latin typeface="Arial" panose="020B0604020202020204" pitchFamily="34" charset="0"/>
              </a:rPr>
              <a:t>Improve employee skills</a:t>
            </a:r>
          </a:p>
        </p:txBody>
      </p:sp>
      <p:sp>
        <p:nvSpPr>
          <p:cNvPr id="50200" name="Oval 24">
            <a:extLst>
              <a:ext uri="{FF2B5EF4-FFF2-40B4-BE49-F238E27FC236}">
                <a16:creationId xmlns="" xmlns:a16="http://schemas.microsoft.com/office/drawing/2014/main" id="{A992424E-6438-98CB-413A-795BF8D8550D}"/>
              </a:ext>
            </a:extLst>
          </p:cNvPr>
          <p:cNvSpPr>
            <a:spLocks noChangeArrowheads="1"/>
          </p:cNvSpPr>
          <p:nvPr/>
        </p:nvSpPr>
        <p:spPr bwMode="auto">
          <a:xfrm>
            <a:off x="2667000" y="3514725"/>
            <a:ext cx="1295400" cy="476250"/>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rPr>
              <a:t>Increase local Revenue</a:t>
            </a:r>
          </a:p>
        </p:txBody>
      </p:sp>
      <p:sp>
        <p:nvSpPr>
          <p:cNvPr id="50201" name="Oval 25">
            <a:extLst>
              <a:ext uri="{FF2B5EF4-FFF2-40B4-BE49-F238E27FC236}">
                <a16:creationId xmlns="" xmlns:a16="http://schemas.microsoft.com/office/drawing/2014/main" id="{FE9158AA-423E-8323-18C3-18643A4FEF5F}"/>
              </a:ext>
            </a:extLst>
          </p:cNvPr>
          <p:cNvSpPr>
            <a:spLocks noChangeArrowheads="1"/>
          </p:cNvSpPr>
          <p:nvPr/>
        </p:nvSpPr>
        <p:spPr bwMode="auto">
          <a:xfrm>
            <a:off x="2822575" y="2447925"/>
            <a:ext cx="984250" cy="382588"/>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rPr>
              <a:t>Reduce Poverty</a:t>
            </a:r>
          </a:p>
        </p:txBody>
      </p:sp>
      <p:sp>
        <p:nvSpPr>
          <p:cNvPr id="50202" name="Rectangle 26">
            <a:extLst>
              <a:ext uri="{FF2B5EF4-FFF2-40B4-BE49-F238E27FC236}">
                <a16:creationId xmlns="" xmlns:a16="http://schemas.microsoft.com/office/drawing/2014/main" id="{E9075FB6-E2BD-DE82-3AFD-8A3EB9D61269}"/>
              </a:ext>
            </a:extLst>
          </p:cNvPr>
          <p:cNvSpPr>
            <a:spLocks noChangeArrowheads="1"/>
          </p:cNvSpPr>
          <p:nvPr/>
        </p:nvSpPr>
        <p:spPr bwMode="auto">
          <a:xfrm>
            <a:off x="2001838" y="3430589"/>
            <a:ext cx="6858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60438" rtl="0" eaLnBrk="0" fontAlgn="base" latinLnBrk="0" hangingPunct="0">
              <a:lnSpc>
                <a:spcPct val="100000"/>
              </a:lnSpc>
              <a:spcBef>
                <a:spcPct val="50000"/>
              </a:spcBef>
              <a:spcAft>
                <a:spcPct val="0"/>
              </a:spcAft>
              <a:buClrTx/>
              <a:buSzTx/>
              <a:buFontTx/>
              <a:buNone/>
              <a:tabLst/>
              <a:defRPr/>
            </a:pPr>
            <a:r>
              <a:rPr lang="en-US" altLang="en-US" sz="1100" b="1" dirty="0">
                <a:solidFill>
                  <a:prstClr val="black"/>
                </a:solidFill>
              </a:rPr>
              <a:t>Financial</a:t>
            </a:r>
            <a:endPar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endParaRPr>
          </a:p>
        </p:txBody>
      </p:sp>
      <p:sp>
        <p:nvSpPr>
          <p:cNvPr id="50203" name="Rectangle 27">
            <a:extLst>
              <a:ext uri="{FF2B5EF4-FFF2-40B4-BE49-F238E27FC236}">
                <a16:creationId xmlns="" xmlns:a16="http://schemas.microsoft.com/office/drawing/2014/main" id="{E18592A6-8E6D-7CF7-F47B-B7024F1B86D9}"/>
              </a:ext>
            </a:extLst>
          </p:cNvPr>
          <p:cNvSpPr>
            <a:spLocks noChangeArrowheads="1"/>
          </p:cNvSpPr>
          <p:nvPr/>
        </p:nvSpPr>
        <p:spPr bwMode="auto">
          <a:xfrm>
            <a:off x="2001839" y="4086226"/>
            <a:ext cx="5476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960438">
              <a:defRPr>
                <a:solidFill>
                  <a:schemeClr val="tx1"/>
                </a:solidFill>
                <a:latin typeface="Arial" panose="020B0604020202020204" pitchFamily="34" charset="0"/>
                <a:ea typeface="ヒラギノ角ゴ Pro W3"/>
                <a:cs typeface="ヒラギノ角ゴ Pro W3"/>
              </a:defRPr>
            </a:lvl1pPr>
            <a:lvl2pPr marL="742950" indent="-285750" defTabSz="960438">
              <a:defRPr>
                <a:solidFill>
                  <a:schemeClr val="tx1"/>
                </a:solidFill>
                <a:latin typeface="Arial" panose="020B0604020202020204" pitchFamily="34" charset="0"/>
                <a:ea typeface="ヒラギノ角ゴ Pro W3"/>
                <a:cs typeface="ヒラギノ角ゴ Pro W3"/>
              </a:defRPr>
            </a:lvl2pPr>
            <a:lvl3pPr marL="1143000" indent="-228600" defTabSz="960438">
              <a:defRPr>
                <a:solidFill>
                  <a:schemeClr val="tx1"/>
                </a:solidFill>
                <a:latin typeface="Arial" panose="020B0604020202020204" pitchFamily="34" charset="0"/>
                <a:ea typeface="ヒラギノ角ゴ Pro W3"/>
                <a:cs typeface="ヒラギノ角ゴ Pro W3"/>
              </a:defRPr>
            </a:lvl3pPr>
            <a:lvl4pPr marL="1600200" indent="-228600" defTabSz="960438">
              <a:defRPr>
                <a:solidFill>
                  <a:schemeClr val="tx1"/>
                </a:solidFill>
                <a:latin typeface="Arial" panose="020B0604020202020204" pitchFamily="34" charset="0"/>
                <a:ea typeface="ヒラギノ角ゴ Pro W3"/>
                <a:cs typeface="ヒラギノ角ゴ Pro W3"/>
              </a:defRPr>
            </a:lvl4pPr>
            <a:lvl5pPr marL="2057400" indent="-228600" defTabSz="960438">
              <a:defRPr>
                <a:solidFill>
                  <a:schemeClr val="tx1"/>
                </a:solidFill>
                <a:latin typeface="Arial" panose="020B0604020202020204" pitchFamily="34" charset="0"/>
                <a:ea typeface="ヒラギノ角ゴ Pro W3"/>
                <a:cs typeface="ヒラギノ角ゴ Pro W3"/>
              </a:defRPr>
            </a:lvl5pPr>
            <a:lvl6pPr marL="25146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96043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60438" rtl="0" eaLnBrk="0" fontAlgn="base" latinLnBrk="0" hangingPunct="0">
              <a:lnSpc>
                <a:spcPct val="100000"/>
              </a:lnSpc>
              <a:spcBef>
                <a:spcPct val="50000"/>
              </a:spcBef>
              <a:spcAft>
                <a:spcPct val="0"/>
              </a:spcAft>
              <a:buClrTx/>
              <a:buSzTx/>
              <a:buFontTx/>
              <a:buNone/>
              <a:tabLst/>
              <a:defRPr/>
            </a:pPr>
            <a:r>
              <a:rPr kumimoji="0" lang="en-US" altLang="en-US" sz="1100" b="1" i="0" u="none" strike="noStrike" kern="1200" cap="none" spc="0" normalizeH="0" baseline="0" noProof="0" dirty="0">
                <a:ln>
                  <a:noFill/>
                </a:ln>
                <a:solidFill>
                  <a:prstClr val="black"/>
                </a:solidFill>
                <a:effectLst/>
                <a:uLnTx/>
                <a:uFillTx/>
                <a:latin typeface="Arial" panose="020B0604020202020204" pitchFamily="34" charset="0"/>
              </a:rPr>
              <a:t>Internal</a:t>
            </a:r>
          </a:p>
        </p:txBody>
      </p:sp>
      <p:sp>
        <p:nvSpPr>
          <p:cNvPr id="50204" name="Line 28">
            <a:extLst>
              <a:ext uri="{FF2B5EF4-FFF2-40B4-BE49-F238E27FC236}">
                <a16:creationId xmlns="" xmlns:a16="http://schemas.microsoft.com/office/drawing/2014/main" id="{27106E39-D028-36F3-2389-C7B192447BA8}"/>
              </a:ext>
            </a:extLst>
          </p:cNvPr>
          <p:cNvSpPr>
            <a:spLocks noChangeShapeType="1"/>
          </p:cNvSpPr>
          <p:nvPr/>
        </p:nvSpPr>
        <p:spPr bwMode="auto">
          <a:xfrm>
            <a:off x="3352800" y="1619251"/>
            <a:ext cx="0" cy="238125"/>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05" name="Oval 29">
            <a:extLst>
              <a:ext uri="{FF2B5EF4-FFF2-40B4-BE49-F238E27FC236}">
                <a16:creationId xmlns="" xmlns:a16="http://schemas.microsoft.com/office/drawing/2014/main" id="{6B7250DA-1F9D-9725-3F78-7AC332301235}"/>
              </a:ext>
            </a:extLst>
          </p:cNvPr>
          <p:cNvSpPr>
            <a:spLocks noChangeArrowheads="1"/>
          </p:cNvSpPr>
          <p:nvPr/>
        </p:nvSpPr>
        <p:spPr bwMode="auto">
          <a:xfrm>
            <a:off x="1985964" y="4708525"/>
            <a:ext cx="1214437" cy="558800"/>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rPr>
              <a:t>Reduce process delays</a:t>
            </a:r>
          </a:p>
        </p:txBody>
      </p:sp>
      <p:sp>
        <p:nvSpPr>
          <p:cNvPr id="50206" name="Oval 30">
            <a:extLst>
              <a:ext uri="{FF2B5EF4-FFF2-40B4-BE49-F238E27FC236}">
                <a16:creationId xmlns="" xmlns:a16="http://schemas.microsoft.com/office/drawing/2014/main" id="{86EEC2B4-74EE-977C-796F-E2A2594BB85D}"/>
              </a:ext>
            </a:extLst>
          </p:cNvPr>
          <p:cNvSpPr>
            <a:spLocks noChangeArrowheads="1"/>
          </p:cNvSpPr>
          <p:nvPr/>
        </p:nvSpPr>
        <p:spPr bwMode="auto">
          <a:xfrm>
            <a:off x="3429000" y="4759325"/>
            <a:ext cx="1239838" cy="508000"/>
          </a:xfrm>
          <a:prstGeom prst="ellipse">
            <a:avLst/>
          </a:prstGeom>
          <a:solidFill>
            <a:srgbClr val="B8CFFE"/>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black"/>
                </a:solidFill>
                <a:effectLst/>
                <a:uLnTx/>
                <a:uFillTx/>
                <a:latin typeface="Arial" panose="020B0604020202020204" pitchFamily="34" charset="0"/>
              </a:rPr>
              <a:t>Reduce process errors</a:t>
            </a:r>
          </a:p>
        </p:txBody>
      </p:sp>
      <p:sp>
        <p:nvSpPr>
          <p:cNvPr id="50207" name="Line 31">
            <a:extLst>
              <a:ext uri="{FF2B5EF4-FFF2-40B4-BE49-F238E27FC236}">
                <a16:creationId xmlns="" xmlns:a16="http://schemas.microsoft.com/office/drawing/2014/main" id="{85605512-8D52-C2CF-F170-D64F7C351C93}"/>
              </a:ext>
            </a:extLst>
          </p:cNvPr>
          <p:cNvSpPr>
            <a:spLocks noChangeShapeType="1"/>
          </p:cNvSpPr>
          <p:nvPr/>
        </p:nvSpPr>
        <p:spPr bwMode="auto">
          <a:xfrm flipV="1">
            <a:off x="3314700" y="3336925"/>
            <a:ext cx="0" cy="1524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08" name="Line 32">
            <a:extLst>
              <a:ext uri="{FF2B5EF4-FFF2-40B4-BE49-F238E27FC236}">
                <a16:creationId xmlns="" xmlns:a16="http://schemas.microsoft.com/office/drawing/2014/main" id="{6B781E74-E393-74C8-6B00-54641975DB1B}"/>
              </a:ext>
            </a:extLst>
          </p:cNvPr>
          <p:cNvSpPr>
            <a:spLocks noChangeShapeType="1"/>
          </p:cNvSpPr>
          <p:nvPr/>
        </p:nvSpPr>
        <p:spPr bwMode="auto">
          <a:xfrm flipV="1">
            <a:off x="3314700" y="2803525"/>
            <a:ext cx="0" cy="1524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09" name="Line 33">
            <a:extLst>
              <a:ext uri="{FF2B5EF4-FFF2-40B4-BE49-F238E27FC236}">
                <a16:creationId xmlns="" xmlns:a16="http://schemas.microsoft.com/office/drawing/2014/main" id="{73141E19-26C7-2E14-15F6-85D5ECCC1F5D}"/>
              </a:ext>
            </a:extLst>
          </p:cNvPr>
          <p:cNvSpPr>
            <a:spLocks noChangeShapeType="1"/>
          </p:cNvSpPr>
          <p:nvPr/>
        </p:nvSpPr>
        <p:spPr bwMode="auto">
          <a:xfrm flipV="1">
            <a:off x="3314700" y="3990975"/>
            <a:ext cx="0" cy="2286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10" name="Line 34">
            <a:extLst>
              <a:ext uri="{FF2B5EF4-FFF2-40B4-BE49-F238E27FC236}">
                <a16:creationId xmlns="" xmlns:a16="http://schemas.microsoft.com/office/drawing/2014/main" id="{8DF54195-2DBF-4495-7D67-0A0569B39E2D}"/>
              </a:ext>
            </a:extLst>
          </p:cNvPr>
          <p:cNvSpPr>
            <a:spLocks noChangeShapeType="1"/>
          </p:cNvSpPr>
          <p:nvPr/>
        </p:nvSpPr>
        <p:spPr bwMode="auto">
          <a:xfrm rot="3444445" flipV="1">
            <a:off x="2475706" y="4487069"/>
            <a:ext cx="1588" cy="2286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11" name="Line 35">
            <a:extLst>
              <a:ext uri="{FF2B5EF4-FFF2-40B4-BE49-F238E27FC236}">
                <a16:creationId xmlns="" xmlns:a16="http://schemas.microsoft.com/office/drawing/2014/main" id="{F3E10C9D-D4EB-5CF9-47CB-592808345698}"/>
              </a:ext>
            </a:extLst>
          </p:cNvPr>
          <p:cNvSpPr>
            <a:spLocks noChangeShapeType="1"/>
          </p:cNvSpPr>
          <p:nvPr/>
        </p:nvSpPr>
        <p:spPr bwMode="auto">
          <a:xfrm rot="19169076" flipV="1">
            <a:off x="4141789" y="4532313"/>
            <a:ext cx="1587" cy="203200"/>
          </a:xfrm>
          <a:prstGeom prst="line">
            <a:avLst/>
          </a:prstGeom>
          <a:noFill/>
          <a:ln w="28575">
            <a:solidFill>
              <a:srgbClr val="FF9933"/>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mn-cs"/>
            </a:endParaRPr>
          </a:p>
        </p:txBody>
      </p:sp>
      <p:sp>
        <p:nvSpPr>
          <p:cNvPr id="50212" name="AutoShape 36">
            <a:extLst>
              <a:ext uri="{FF2B5EF4-FFF2-40B4-BE49-F238E27FC236}">
                <a16:creationId xmlns="" xmlns:a16="http://schemas.microsoft.com/office/drawing/2014/main" id="{7ACED603-8432-C29A-836F-2744508D3F53}"/>
              </a:ext>
            </a:extLst>
          </p:cNvPr>
          <p:cNvSpPr>
            <a:spLocks noChangeArrowheads="1"/>
          </p:cNvSpPr>
          <p:nvPr/>
        </p:nvSpPr>
        <p:spPr bwMode="auto">
          <a:xfrm>
            <a:off x="3048000" y="5153025"/>
            <a:ext cx="533400" cy="228600"/>
          </a:xfrm>
          <a:prstGeom prst="upArrow">
            <a:avLst>
              <a:gd name="adj1" fmla="val 50000"/>
              <a:gd name="adj2" fmla="val 25000"/>
            </a:avLst>
          </a:prstGeom>
          <a:solidFill>
            <a:srgbClr val="FF9933"/>
          </a:solidFill>
          <a:ln w="9525">
            <a:solidFill>
              <a:srgbClr val="FF9933"/>
            </a:solidFill>
            <a:miter lim="800000"/>
            <a:headEnd/>
            <a:tailEnd/>
          </a:ln>
        </p:spPr>
        <p:txBody>
          <a:bodyPr wrap="none"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213" name="Rectangle 37">
            <a:extLst>
              <a:ext uri="{FF2B5EF4-FFF2-40B4-BE49-F238E27FC236}">
                <a16:creationId xmlns="" xmlns:a16="http://schemas.microsoft.com/office/drawing/2014/main" id="{D54D934B-D61E-D781-17B3-AE685DC2A046}"/>
              </a:ext>
            </a:extLst>
          </p:cNvPr>
          <p:cNvSpPr>
            <a:spLocks noChangeArrowheads="1"/>
          </p:cNvSpPr>
          <p:nvPr/>
        </p:nvSpPr>
        <p:spPr bwMode="auto">
          <a:xfrm>
            <a:off x="4760913" y="1819276"/>
            <a:ext cx="1377950"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Book Antiqua" panose="02040602050305030304" pitchFamily="18" charset="0"/>
              </a:rPr>
              <a:t>Objectives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effectLst/>
                <a:uLnTx/>
                <a:uFillTx/>
                <a:latin typeface="Book Antiqua" panose="02040602050305030304" pitchFamily="18" charset="0"/>
              </a:rPr>
              <a:t>Statement of what strategy must achieve and what</a:t>
            </a:r>
            <a:r>
              <a:rPr kumimoji="0" lang="ja-JP" altLang="en-US" sz="1200" b="0" i="1" u="none" strike="noStrike" kern="1200" cap="none" spc="0" normalizeH="0" baseline="0" noProof="0" dirty="0">
                <a:ln>
                  <a:noFill/>
                </a:ln>
                <a:effectLst/>
                <a:uLnTx/>
                <a:uFillTx/>
                <a:latin typeface="Book Antiqua" panose="02040602050305030304" pitchFamily="18" charset="0"/>
              </a:rPr>
              <a:t>’</a:t>
            </a:r>
            <a:r>
              <a:rPr kumimoji="0" lang="en-US" altLang="ja-JP" sz="1200" b="0" i="1" u="none" strike="noStrike" kern="1200" cap="none" spc="0" normalizeH="0" baseline="0" noProof="0" dirty="0">
                <a:ln>
                  <a:noFill/>
                </a:ln>
                <a:effectLst/>
                <a:uLnTx/>
                <a:uFillTx/>
                <a:latin typeface="Book Antiqua" panose="02040602050305030304" pitchFamily="18" charset="0"/>
              </a:rPr>
              <a:t>s critical to its success</a:t>
            </a:r>
            <a:endParaRPr kumimoji="0" lang="en-US" altLang="en-US" sz="1400" b="0" i="1" u="none" strike="noStrike" kern="1200" cap="none" spc="0" normalizeH="0" baseline="0" noProof="0" dirty="0">
              <a:ln>
                <a:noFill/>
              </a:ln>
              <a:effectLst/>
              <a:uLnTx/>
              <a:uFillTx/>
              <a:latin typeface="Book Antiqua" panose="02040602050305030304" pitchFamily="18" charset="0"/>
            </a:endParaRPr>
          </a:p>
        </p:txBody>
      </p:sp>
      <p:sp>
        <p:nvSpPr>
          <p:cNvPr id="50214" name="Rectangle 38">
            <a:extLst>
              <a:ext uri="{FF2B5EF4-FFF2-40B4-BE49-F238E27FC236}">
                <a16:creationId xmlns="" xmlns:a16="http://schemas.microsoft.com/office/drawing/2014/main" id="{9AD25F14-D057-1EE1-1AB3-A064D460608D}"/>
              </a:ext>
            </a:extLst>
          </p:cNvPr>
          <p:cNvSpPr>
            <a:spLocks noChangeArrowheads="1"/>
          </p:cNvSpPr>
          <p:nvPr/>
        </p:nvSpPr>
        <p:spPr bwMode="auto">
          <a:xfrm>
            <a:off x="7502525" y="1825626"/>
            <a:ext cx="1411288" cy="10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Book Antiqua" panose="02040602050305030304" pitchFamily="18" charset="0"/>
              </a:rPr>
              <a:t>Targets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effectLst/>
                <a:uLnTx/>
                <a:uFillTx/>
                <a:latin typeface="Book Antiqua" panose="02040602050305030304" pitchFamily="18" charset="0"/>
              </a:rPr>
              <a:t>The level of performance or rate of improvement needed</a:t>
            </a:r>
            <a:endParaRPr kumimoji="0" lang="en-US" altLang="en-US" sz="1400" b="0" i="1" u="none" strike="noStrike" kern="1200" cap="none" spc="0" normalizeH="0" baseline="0" noProof="0" dirty="0">
              <a:ln>
                <a:noFill/>
              </a:ln>
              <a:effectLst/>
              <a:uLnTx/>
              <a:uFillTx/>
              <a:latin typeface="Book Antiqua" panose="02040602050305030304" pitchFamily="18" charset="0"/>
            </a:endParaRPr>
          </a:p>
        </p:txBody>
      </p:sp>
      <p:sp>
        <p:nvSpPr>
          <p:cNvPr id="50215" name="Rectangle 39">
            <a:extLst>
              <a:ext uri="{FF2B5EF4-FFF2-40B4-BE49-F238E27FC236}">
                <a16:creationId xmlns="" xmlns:a16="http://schemas.microsoft.com/office/drawing/2014/main" id="{4F81EADC-CD5A-01C8-EDF3-885F9F8E5B24}"/>
              </a:ext>
            </a:extLst>
          </p:cNvPr>
          <p:cNvSpPr>
            <a:spLocks noChangeArrowheads="1"/>
          </p:cNvSpPr>
          <p:nvPr/>
        </p:nvSpPr>
        <p:spPr bwMode="auto">
          <a:xfrm>
            <a:off x="1752600" y="914400"/>
            <a:ext cx="3048000" cy="67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Book Antiqua" panose="02040602050305030304" pitchFamily="18" charset="0"/>
              </a:rPr>
              <a:t>Strategic Theme:</a:t>
            </a:r>
            <a:br>
              <a:rPr kumimoji="0" lang="en-US" altLang="en-US" sz="1400" b="1" i="0" u="none" strike="noStrike" kern="1200" cap="none" spc="0" normalizeH="0" baseline="0" noProof="0" dirty="0">
                <a:ln>
                  <a:noFill/>
                </a:ln>
                <a:effectLst/>
                <a:uLnTx/>
                <a:uFillTx/>
                <a:latin typeface="Book Antiqua" panose="02040602050305030304" pitchFamily="18" charset="0"/>
              </a:rPr>
            </a:br>
            <a:r>
              <a:rPr kumimoji="0" lang="en-US" altLang="en-US" sz="1200" b="1" i="1" u="none" strike="noStrike" kern="1200" cap="none" spc="0" normalizeH="0" baseline="0" noProof="0" dirty="0">
                <a:ln>
                  <a:noFill/>
                </a:ln>
                <a:effectLst/>
                <a:uLnTx/>
                <a:uFillTx/>
                <a:latin typeface="Book Antiqua" panose="02040602050305030304" pitchFamily="18" charset="0"/>
              </a:rPr>
              <a:t>Diagram of the cause-and-effect relationships between strategic objectives</a:t>
            </a:r>
            <a:endParaRPr kumimoji="0" lang="en-US" altLang="en-US" sz="1400" b="1" i="1" u="none" strike="noStrike" kern="1200" cap="none" spc="0" normalizeH="0" baseline="0" noProof="0" dirty="0">
              <a:ln>
                <a:noFill/>
              </a:ln>
              <a:effectLst/>
              <a:uLnTx/>
              <a:uFillTx/>
              <a:latin typeface="Book Antiqua" panose="02040602050305030304" pitchFamily="18" charset="0"/>
            </a:endParaRPr>
          </a:p>
        </p:txBody>
      </p:sp>
      <p:sp>
        <p:nvSpPr>
          <p:cNvPr id="50216" name="Rectangle 40">
            <a:extLst>
              <a:ext uri="{FF2B5EF4-FFF2-40B4-BE49-F238E27FC236}">
                <a16:creationId xmlns="" xmlns:a16="http://schemas.microsoft.com/office/drawing/2014/main" id="{81DC28C9-1B6F-BB63-A8C9-748468B1AF87}"/>
              </a:ext>
            </a:extLst>
          </p:cNvPr>
          <p:cNvSpPr>
            <a:spLocks noChangeArrowheads="1"/>
          </p:cNvSpPr>
          <p:nvPr/>
        </p:nvSpPr>
        <p:spPr bwMode="auto">
          <a:xfrm>
            <a:off x="8807450" y="1825626"/>
            <a:ext cx="1309688" cy="104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Book Antiqua" panose="02040602050305030304" pitchFamily="18" charset="0"/>
              </a:rPr>
              <a:t>Initiatives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effectLst/>
                <a:uLnTx/>
                <a:uFillTx/>
                <a:latin typeface="Book Antiqua" panose="02040602050305030304" pitchFamily="18" charset="0"/>
              </a:rPr>
              <a:t>Key action programs required to achieve objectives</a:t>
            </a:r>
            <a:endParaRPr kumimoji="0" lang="en-US" altLang="en-US" sz="1400" b="0" i="1" u="none" strike="noStrike" kern="1200" cap="none" spc="0" normalizeH="0" baseline="0" noProof="0" dirty="0">
              <a:ln>
                <a:noFill/>
              </a:ln>
              <a:effectLst/>
              <a:uLnTx/>
              <a:uFillTx/>
              <a:latin typeface="Book Antiqua" panose="02040602050305030304" pitchFamily="18" charset="0"/>
            </a:endParaRPr>
          </a:p>
        </p:txBody>
      </p:sp>
      <p:sp>
        <p:nvSpPr>
          <p:cNvPr id="50217" name="Rectangle 41">
            <a:extLst>
              <a:ext uri="{FF2B5EF4-FFF2-40B4-BE49-F238E27FC236}">
                <a16:creationId xmlns="" xmlns:a16="http://schemas.microsoft.com/office/drawing/2014/main" id="{12B3DE9D-A073-C670-9924-F94A206F7EED}"/>
              </a:ext>
            </a:extLst>
          </p:cNvPr>
          <p:cNvSpPr>
            <a:spLocks noChangeArrowheads="1"/>
          </p:cNvSpPr>
          <p:nvPr/>
        </p:nvSpPr>
        <p:spPr bwMode="auto">
          <a:xfrm>
            <a:off x="6111876" y="1819276"/>
            <a:ext cx="1438275" cy="122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effectLst/>
                <a:uLnTx/>
                <a:uFillTx/>
                <a:latin typeface="Book Antiqua" panose="02040602050305030304" pitchFamily="18" charset="0"/>
              </a:rPr>
              <a:t>Measures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1" u="none" strike="noStrike" kern="1200" cap="none" spc="0" normalizeH="0" baseline="0" noProof="0" dirty="0">
                <a:ln>
                  <a:noFill/>
                </a:ln>
                <a:effectLst/>
                <a:uLnTx/>
                <a:uFillTx/>
                <a:latin typeface="Book Antiqua" panose="02040602050305030304" pitchFamily="18" charset="0"/>
              </a:rPr>
              <a:t>How success in achieving the strategy will be measured and tracked</a:t>
            </a:r>
            <a:endParaRPr kumimoji="0" lang="en-US" altLang="en-US" sz="1400" b="0" i="1" u="none" strike="noStrike" kern="1200" cap="none" spc="0" normalizeH="0" baseline="0" noProof="0" dirty="0">
              <a:ln>
                <a:noFill/>
              </a:ln>
              <a:effectLst/>
              <a:uLnTx/>
              <a:uFillTx/>
              <a:latin typeface="Book Antiqua" panose="02040602050305030304" pitchFamily="18" charset="0"/>
            </a:endParaRPr>
          </a:p>
        </p:txBody>
      </p:sp>
      <p:sp>
        <p:nvSpPr>
          <p:cNvPr id="50218" name="AutoShape 42">
            <a:extLst>
              <a:ext uri="{FF2B5EF4-FFF2-40B4-BE49-F238E27FC236}">
                <a16:creationId xmlns="" xmlns:a16="http://schemas.microsoft.com/office/drawing/2014/main" id="{FDCF96D0-443A-D4DF-74AE-AC8B64B6D5BF}"/>
              </a:ext>
            </a:extLst>
          </p:cNvPr>
          <p:cNvSpPr>
            <a:spLocks noChangeArrowheads="1"/>
          </p:cNvSpPr>
          <p:nvPr/>
        </p:nvSpPr>
        <p:spPr bwMode="auto">
          <a:xfrm flipV="1">
            <a:off x="5181600" y="3476625"/>
            <a:ext cx="609600" cy="228600"/>
          </a:xfrm>
          <a:prstGeom prst="triangle">
            <a:avLst>
              <a:gd name="adj" fmla="val 50000"/>
            </a:avLst>
          </a:prstGeom>
          <a:solidFill>
            <a:srgbClr val="B72025"/>
          </a:solidFill>
          <a:ln w="12700" cap="rnd">
            <a:solidFill>
              <a:srgbClr val="B72025"/>
            </a:solidFill>
            <a:miter lim="800000"/>
            <a:headEnd type="none" w="sm" len="sm"/>
            <a:tailEnd type="none" w="sm" len="sm"/>
          </a:ln>
        </p:spPr>
        <p:txBody>
          <a:bodyPr rot="10800000" wrap="none"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219" name="AutoShape 43">
            <a:extLst>
              <a:ext uri="{FF2B5EF4-FFF2-40B4-BE49-F238E27FC236}">
                <a16:creationId xmlns="" xmlns:a16="http://schemas.microsoft.com/office/drawing/2014/main" id="{BE43C8B7-E99D-D757-5A51-54A77299E4B3}"/>
              </a:ext>
            </a:extLst>
          </p:cNvPr>
          <p:cNvSpPr>
            <a:spLocks noChangeArrowheads="1"/>
          </p:cNvSpPr>
          <p:nvPr/>
        </p:nvSpPr>
        <p:spPr bwMode="auto">
          <a:xfrm flipV="1">
            <a:off x="6553200" y="3489325"/>
            <a:ext cx="609600" cy="228600"/>
          </a:xfrm>
          <a:prstGeom prst="triangle">
            <a:avLst>
              <a:gd name="adj" fmla="val 50000"/>
            </a:avLst>
          </a:prstGeom>
          <a:solidFill>
            <a:srgbClr val="B72025"/>
          </a:solidFill>
          <a:ln w="12700" cap="rnd">
            <a:solidFill>
              <a:srgbClr val="B72025"/>
            </a:solidFill>
            <a:miter lim="800000"/>
            <a:headEnd type="none" w="sm" len="sm"/>
            <a:tailEnd type="none" w="sm" len="sm"/>
          </a:ln>
        </p:spPr>
        <p:txBody>
          <a:bodyPr rot="10800000" wrap="none"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220" name="AutoShape 44">
            <a:extLst>
              <a:ext uri="{FF2B5EF4-FFF2-40B4-BE49-F238E27FC236}">
                <a16:creationId xmlns="" xmlns:a16="http://schemas.microsoft.com/office/drawing/2014/main" id="{A192C151-96A0-0A69-0A31-F46968E9B9F7}"/>
              </a:ext>
            </a:extLst>
          </p:cNvPr>
          <p:cNvSpPr>
            <a:spLocks noChangeArrowheads="1"/>
          </p:cNvSpPr>
          <p:nvPr/>
        </p:nvSpPr>
        <p:spPr bwMode="auto">
          <a:xfrm flipV="1">
            <a:off x="7848600" y="3489325"/>
            <a:ext cx="609600" cy="228600"/>
          </a:xfrm>
          <a:prstGeom prst="triangle">
            <a:avLst>
              <a:gd name="adj" fmla="val 50000"/>
            </a:avLst>
          </a:prstGeom>
          <a:solidFill>
            <a:srgbClr val="B72025"/>
          </a:solidFill>
          <a:ln w="12700" cap="rnd">
            <a:solidFill>
              <a:srgbClr val="B72025"/>
            </a:solidFill>
            <a:miter lim="800000"/>
            <a:headEnd type="none" w="sm" len="sm"/>
            <a:tailEnd type="none" w="sm" len="sm"/>
          </a:ln>
        </p:spPr>
        <p:txBody>
          <a:bodyPr rot="10800000" wrap="none"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221" name="AutoShape 45">
            <a:extLst>
              <a:ext uri="{FF2B5EF4-FFF2-40B4-BE49-F238E27FC236}">
                <a16:creationId xmlns="" xmlns:a16="http://schemas.microsoft.com/office/drawing/2014/main" id="{70C3F58D-B2DB-64A2-B4C1-947858E0BDA2}"/>
              </a:ext>
            </a:extLst>
          </p:cNvPr>
          <p:cNvSpPr>
            <a:spLocks noChangeArrowheads="1"/>
          </p:cNvSpPr>
          <p:nvPr/>
        </p:nvSpPr>
        <p:spPr bwMode="auto">
          <a:xfrm flipV="1">
            <a:off x="9144000" y="3489325"/>
            <a:ext cx="609600" cy="228600"/>
          </a:xfrm>
          <a:prstGeom prst="triangle">
            <a:avLst>
              <a:gd name="adj" fmla="val 50000"/>
            </a:avLst>
          </a:prstGeom>
          <a:solidFill>
            <a:srgbClr val="B72025"/>
          </a:solidFill>
          <a:ln w="12700" cap="rnd">
            <a:solidFill>
              <a:srgbClr val="B72025"/>
            </a:solidFill>
            <a:miter lim="800000"/>
            <a:headEnd type="none" w="sm" len="sm"/>
            <a:tailEnd type="none" w="sm" len="sm"/>
          </a:ln>
        </p:spPr>
        <p:txBody>
          <a:bodyPr rot="10800000" wrap="none" anchor="ctr"/>
          <a:lstStyle>
            <a:lvl1pPr>
              <a:defRPr>
                <a:solidFill>
                  <a:schemeClr val="tx1"/>
                </a:solidFill>
                <a:latin typeface="Arial" panose="020B0604020202020204" pitchFamily="34" charset="0"/>
                <a:ea typeface="ヒラギノ角ゴ Pro W3"/>
                <a:cs typeface="ヒラギノ角ゴ Pro W3"/>
              </a:defRPr>
            </a:lvl1pPr>
            <a:lvl2pPr marL="742950" indent="-285750">
              <a:defRPr>
                <a:solidFill>
                  <a:schemeClr val="tx1"/>
                </a:solidFill>
                <a:latin typeface="Arial" panose="020B0604020202020204" pitchFamily="34" charset="0"/>
                <a:ea typeface="ヒラギノ角ゴ Pro W3"/>
                <a:cs typeface="ヒラギノ角ゴ Pro W3"/>
              </a:defRPr>
            </a:lvl2pPr>
            <a:lvl3pPr marL="1143000" indent="-228600">
              <a:defRPr>
                <a:solidFill>
                  <a:schemeClr val="tx1"/>
                </a:solidFill>
                <a:latin typeface="Arial" panose="020B0604020202020204" pitchFamily="34" charset="0"/>
                <a:ea typeface="ヒラギノ角ゴ Pro W3"/>
                <a:cs typeface="ヒラギノ角ゴ Pro W3"/>
              </a:defRPr>
            </a:lvl3pPr>
            <a:lvl4pPr marL="1600200" indent="-228600">
              <a:defRPr>
                <a:solidFill>
                  <a:schemeClr val="tx1"/>
                </a:solidFill>
                <a:latin typeface="Arial" panose="020B0604020202020204" pitchFamily="34" charset="0"/>
                <a:ea typeface="ヒラギノ角ゴ Pro W3"/>
                <a:cs typeface="ヒラギノ角ゴ Pro W3"/>
              </a:defRPr>
            </a:lvl4pPr>
            <a:lvl5pPr marL="2057400" indent="-228600">
              <a:defRPr>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ndParaRPr>
          </a:p>
        </p:txBody>
      </p:sp>
      <p:sp>
        <p:nvSpPr>
          <p:cNvPr id="50222" name="Oval 46">
            <a:extLst>
              <a:ext uri="{FF2B5EF4-FFF2-40B4-BE49-F238E27FC236}">
                <a16:creationId xmlns="" xmlns:a16="http://schemas.microsoft.com/office/drawing/2014/main" id="{B61A63E2-629A-4220-C69C-1010B6CBF1E0}"/>
              </a:ext>
            </a:extLst>
          </p:cNvPr>
          <p:cNvSpPr>
            <a:spLocks noChangeArrowheads="1"/>
          </p:cNvSpPr>
          <p:nvPr/>
        </p:nvSpPr>
        <p:spPr bwMode="gray">
          <a:xfrm>
            <a:off x="2514600" y="4200525"/>
            <a:ext cx="1600200" cy="476250"/>
          </a:xfrm>
          <a:prstGeom prst="ellipse">
            <a:avLst/>
          </a:prstGeom>
          <a:solidFill>
            <a:srgbClr val="808080"/>
          </a:solidFill>
          <a:ln w="12700">
            <a:solidFill>
              <a:schemeClr val="bg2"/>
            </a:solidFill>
            <a:round/>
            <a:headEnd/>
            <a:tailEnd/>
          </a:ln>
        </p:spPr>
        <p:txBody>
          <a:bodyPr lIns="0" tIns="50800" rIns="0" bIns="50800" anchor="ctr"/>
          <a:lstStyle>
            <a:lvl1pPr defTabSz="1106488">
              <a:defRPr>
                <a:solidFill>
                  <a:schemeClr val="tx1"/>
                </a:solidFill>
                <a:latin typeface="Arial" panose="020B0604020202020204" pitchFamily="34" charset="0"/>
                <a:ea typeface="ヒラギノ角ゴ Pro W3"/>
                <a:cs typeface="ヒラギノ角ゴ Pro W3"/>
              </a:defRPr>
            </a:lvl1pPr>
            <a:lvl2pPr marL="742950" indent="-285750" defTabSz="1106488">
              <a:defRPr>
                <a:solidFill>
                  <a:schemeClr val="tx1"/>
                </a:solidFill>
                <a:latin typeface="Arial" panose="020B0604020202020204" pitchFamily="34" charset="0"/>
                <a:ea typeface="ヒラギノ角ゴ Pro W3"/>
                <a:cs typeface="ヒラギノ角ゴ Pro W3"/>
              </a:defRPr>
            </a:lvl2pPr>
            <a:lvl3pPr marL="1143000" indent="-228600" defTabSz="1106488">
              <a:defRPr>
                <a:solidFill>
                  <a:schemeClr val="tx1"/>
                </a:solidFill>
                <a:latin typeface="Arial" panose="020B0604020202020204" pitchFamily="34" charset="0"/>
                <a:ea typeface="ヒラギノ角ゴ Pro W3"/>
                <a:cs typeface="ヒラギノ角ゴ Pro W3"/>
              </a:defRPr>
            </a:lvl3pPr>
            <a:lvl4pPr marL="1600200" indent="-228600" defTabSz="1106488">
              <a:defRPr>
                <a:solidFill>
                  <a:schemeClr val="tx1"/>
                </a:solidFill>
                <a:latin typeface="Arial" panose="020B0604020202020204" pitchFamily="34" charset="0"/>
                <a:ea typeface="ヒラギノ角ゴ Pro W3"/>
                <a:cs typeface="ヒラギノ角ゴ Pro W3"/>
              </a:defRPr>
            </a:lvl4pPr>
            <a:lvl5pPr marL="2057400" indent="-228600" defTabSz="1106488">
              <a:defRPr>
                <a:solidFill>
                  <a:schemeClr val="tx1"/>
                </a:solidFill>
                <a:latin typeface="Arial" panose="020B0604020202020204" pitchFamily="34" charset="0"/>
                <a:ea typeface="ヒラギノ角ゴ Pro W3"/>
                <a:cs typeface="ヒラギノ角ゴ Pro W3"/>
              </a:defRPr>
            </a:lvl5pPr>
            <a:lvl6pPr marL="25146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6pPr>
            <a:lvl7pPr marL="29718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7pPr>
            <a:lvl8pPr marL="34290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8pPr>
            <a:lvl9pPr marL="3886200" indent="-228600" defTabSz="1106488" eaLnBrk="0" fontAlgn="base" hangingPunct="0">
              <a:spcBef>
                <a:spcPct val="0"/>
              </a:spcBef>
              <a:spcAft>
                <a:spcPct val="0"/>
              </a:spcAft>
              <a:defRPr>
                <a:solidFill>
                  <a:schemeClr val="tx1"/>
                </a:solidFill>
                <a:latin typeface="Arial" panose="020B0604020202020204" pitchFamily="34" charset="0"/>
                <a:ea typeface="ヒラギノ角ゴ Pro W3"/>
                <a:cs typeface="ヒラギノ角ゴ Pro W3"/>
              </a:defRPr>
            </a:lvl9pPr>
          </a:lstStyle>
          <a:p>
            <a:pPr marL="0" marR="0" lvl="0" indent="0" algn="ctr" defTabSz="1106488" rtl="0" eaLnBrk="0" fontAlgn="base" latinLnBrk="0" hangingPunct="0">
              <a:lnSpc>
                <a:spcPct val="85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prstClr val="white"/>
                </a:solidFill>
                <a:effectLst/>
                <a:uLnTx/>
                <a:uFillTx/>
                <a:latin typeface="Arial" panose="020B0604020202020204" pitchFamily="34" charset="0"/>
              </a:rPr>
              <a:t>Improve business processes</a:t>
            </a:r>
          </a:p>
        </p:txBody>
      </p:sp>
      <p:sp>
        <p:nvSpPr>
          <p:cNvPr id="50223" name="Rectangle 47">
            <a:extLst>
              <a:ext uri="{FF2B5EF4-FFF2-40B4-BE49-F238E27FC236}">
                <a16:creationId xmlns="" xmlns:a16="http://schemas.microsoft.com/office/drawing/2014/main" id="{B289CAAD-476D-4A54-A5B5-972CF3263BDC}"/>
              </a:ext>
            </a:extLst>
          </p:cNvPr>
          <p:cNvSpPr>
            <a:spLocks noGrp="1"/>
          </p:cNvSpPr>
          <p:nvPr>
            <p:ph type="title"/>
          </p:nvPr>
        </p:nvSpPr>
        <p:spPr>
          <a:xfrm>
            <a:off x="335666" y="233363"/>
            <a:ext cx="11702005" cy="400050"/>
          </a:xfrm>
        </p:spPr>
        <p:txBody>
          <a:bodyPr anchor="t">
            <a:normAutofit fontScale="90000"/>
          </a:bodyPr>
          <a:lstStyle/>
          <a:p>
            <a:pPr eaLnBrk="1" hangingPunct="1"/>
            <a:r>
              <a:rPr lang="en-US" altLang="en-US" sz="3200" b="1"/>
              <a:t>BSC Terminology</a:t>
            </a:r>
          </a:p>
        </p:txBody>
      </p:sp>
      <p:pic>
        <p:nvPicPr>
          <p:cNvPr id="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8954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5129C2-BFB0-B8DA-F06E-C6AFB8A09415}"/>
              </a:ext>
            </a:extLst>
          </p:cNvPr>
          <p:cNvSpPr>
            <a:spLocks noGrp="1"/>
          </p:cNvSpPr>
          <p:nvPr>
            <p:ph type="title"/>
          </p:nvPr>
        </p:nvSpPr>
        <p:spPr/>
        <p:txBody>
          <a:bodyPr>
            <a:normAutofit fontScale="90000"/>
          </a:bodyPr>
          <a:lstStyle/>
          <a:p>
            <a:r>
              <a:rPr lang="en-GB" dirty="0"/>
              <a:t/>
            </a:r>
            <a:br>
              <a:rPr lang="en-GB" dirty="0"/>
            </a:br>
            <a:r>
              <a:rPr lang="en-GB" dirty="0"/>
              <a:t>Characteristics of Good Strategic Objectives</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1187000" y="1825625"/>
            <a:ext cx="9818000" cy="4351338"/>
          </a:xfrm>
          <a:prstGeom prst="rect">
            <a:avLst/>
          </a:prstGeom>
        </p:spPr>
      </p:pic>
    </p:spTree>
    <p:extLst>
      <p:ext uri="{BB962C8B-B14F-4D97-AF65-F5344CB8AC3E}">
        <p14:creationId xmlns:p14="http://schemas.microsoft.com/office/powerpoint/2010/main" val="369769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a:extLst>
              <a:ext uri="{FF2B5EF4-FFF2-40B4-BE49-F238E27FC236}"/>
            </a:extLst>
          </p:cNvPr>
          <p:cNvSpPr txBox="1">
            <a:spLocks/>
          </p:cNvSpPr>
          <p:nvPr/>
        </p:nvSpPr>
        <p:spPr bwMode="auto">
          <a:xfrm>
            <a:off x="0" y="0"/>
            <a:ext cx="1219200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US" altLang="en-US" sz="2000" b="1" dirty="0" err="1" smtClean="0">
                <a:latin typeface="+mn-lt"/>
              </a:rPr>
              <a:t>ProAct</a:t>
            </a:r>
            <a:r>
              <a:rPr lang="en-US" altLang="en-US" sz="2000" b="1" dirty="0" smtClean="0">
                <a:latin typeface="+mn-lt"/>
              </a:rPr>
              <a:t> </a:t>
            </a:r>
            <a:r>
              <a:rPr lang="en-US" altLang="en-US" sz="2000" b="1" dirty="0">
                <a:latin typeface="+mn-lt"/>
              </a:rPr>
              <a:t>International is the local chapter and authorized training provider for:</a:t>
            </a:r>
          </a:p>
          <a:p>
            <a:pPr>
              <a:buFont typeface="Arial" panose="020B0604020202020204" pitchFamily="34" charset="0"/>
              <a:buNone/>
              <a:defRPr/>
            </a:pPr>
            <a:endParaRPr lang="en-US" altLang="en-US" sz="2000" b="1" dirty="0">
              <a:latin typeface="+mn-lt"/>
            </a:endParaRPr>
          </a:p>
          <a:p>
            <a:pPr>
              <a:buFont typeface="Arial" panose="020B0604020202020204" pitchFamily="34" charset="0"/>
              <a:buNone/>
              <a:defRPr/>
            </a:pPr>
            <a:endParaRPr lang="en-US" altLang="en-US" sz="2000" b="1" dirty="0">
              <a:latin typeface="+mn-lt"/>
            </a:endParaRPr>
          </a:p>
          <a:p>
            <a:pPr>
              <a:buFont typeface="Arial" panose="020B0604020202020204" pitchFamily="34" charset="0"/>
              <a:buNone/>
              <a:defRPr/>
            </a:pPr>
            <a:endParaRPr lang="en-US" altLang="en-US" sz="2000" b="1" dirty="0">
              <a:latin typeface="+mn-lt"/>
            </a:endParaRPr>
          </a:p>
          <a:p>
            <a:pPr>
              <a:buFont typeface="Arial" panose="020B0604020202020204" pitchFamily="34" charset="0"/>
              <a:buNone/>
              <a:defRPr/>
            </a:pPr>
            <a:endParaRPr lang="en-GB" altLang="en-US" sz="2000" dirty="0">
              <a:latin typeface="+mn-lt"/>
            </a:endParaRPr>
          </a:p>
          <a:p>
            <a:pPr lvl="1">
              <a:buFont typeface="Wingdings" panose="05000000000000000000" pitchFamily="2" charset="2"/>
              <a:buChar char="v"/>
              <a:defRPr/>
            </a:pPr>
            <a:r>
              <a:rPr lang="en-GB" altLang="en-US" sz="2000" dirty="0">
                <a:latin typeface="+mn-lt"/>
              </a:rPr>
              <a:t>The HR Certification Institute (HRCI- USA)</a:t>
            </a:r>
          </a:p>
          <a:p>
            <a:pPr lvl="1">
              <a:buFont typeface="Wingdings" panose="05000000000000000000" pitchFamily="2" charset="2"/>
              <a:buChar char="v"/>
              <a:defRPr/>
            </a:pPr>
            <a:r>
              <a:rPr lang="en-GB" altLang="en-US" sz="2000" dirty="0" smtClean="0">
                <a:latin typeface="+mn-lt"/>
              </a:rPr>
              <a:t>PECB </a:t>
            </a:r>
            <a:r>
              <a:rPr lang="en-GB" altLang="en-US" sz="2000" dirty="0">
                <a:latin typeface="+mn-lt"/>
              </a:rPr>
              <a:t>University – Washington DC </a:t>
            </a:r>
          </a:p>
          <a:p>
            <a:pPr lvl="1">
              <a:buFont typeface="Wingdings" panose="05000000000000000000" pitchFamily="2" charset="2"/>
              <a:buChar char="v"/>
              <a:defRPr/>
            </a:pPr>
            <a:r>
              <a:rPr lang="en-GB" altLang="en-US" sz="2000" dirty="0" smtClean="0">
                <a:latin typeface="+mn-lt"/>
              </a:rPr>
              <a:t>The </a:t>
            </a:r>
            <a:r>
              <a:rPr lang="en-GB" altLang="en-US" sz="2000" dirty="0">
                <a:latin typeface="+mn-lt"/>
              </a:rPr>
              <a:t>Global Academy of Finance and Management (GAFM)</a:t>
            </a:r>
          </a:p>
          <a:p>
            <a:pPr lvl="1">
              <a:buFont typeface="Wingdings" panose="05000000000000000000" pitchFamily="2" charset="2"/>
              <a:buChar char="v"/>
              <a:defRPr/>
            </a:pPr>
            <a:r>
              <a:rPr lang="en-GB" altLang="en-US" sz="2000" dirty="0">
                <a:latin typeface="+mn-lt"/>
              </a:rPr>
              <a:t>The American Academy of Project Management </a:t>
            </a:r>
          </a:p>
          <a:p>
            <a:pPr algn="just">
              <a:buFont typeface="Arial" panose="020B0604020202020204" pitchFamily="34" charset="0"/>
              <a:buNone/>
              <a:defRPr/>
            </a:pPr>
            <a:endParaRPr lang="en-GB" altLang="en-US" sz="2000" dirty="0">
              <a:latin typeface="+mn-lt"/>
            </a:endParaRPr>
          </a:p>
          <a:p>
            <a:pPr algn="just">
              <a:buFont typeface="Arial" panose="020B0604020202020204" pitchFamily="34" charset="0"/>
              <a:buNone/>
              <a:defRPr/>
            </a:pPr>
            <a:r>
              <a:rPr lang="en-GB" altLang="en-US" sz="2000" dirty="0" smtClean="0">
                <a:latin typeface="+mn-lt"/>
              </a:rPr>
              <a:t>We offer </a:t>
            </a:r>
            <a:r>
              <a:rPr lang="en-GB" altLang="en-US" sz="2000" dirty="0">
                <a:latin typeface="+mn-lt"/>
              </a:rPr>
              <a:t>a wide range of professional courses, charters, memberships and certifications that are accredited by the </a:t>
            </a:r>
            <a:r>
              <a:rPr lang="en-GB" altLang="en-US" sz="2000" b="1" dirty="0">
                <a:latin typeface="+mn-lt"/>
              </a:rPr>
              <a:t>International Accreditation Service® IAS®. </a:t>
            </a:r>
            <a:r>
              <a:rPr lang="en-GB" altLang="en-US" sz="2000" dirty="0">
                <a:latin typeface="+mn-lt"/>
              </a:rPr>
              <a:t>Our Professional programs are also </a:t>
            </a:r>
            <a:r>
              <a:rPr lang="en-GB" altLang="en-US" sz="2000" b="1" dirty="0">
                <a:latin typeface="+mn-lt"/>
              </a:rPr>
              <a:t>ISO/IEC 17024, ISO 9001:2008 Certified for Quality and ISO 29990:2010 Certified for Educational Standards.</a:t>
            </a:r>
          </a:p>
          <a:p>
            <a:pPr algn="just">
              <a:buFont typeface="Arial" panose="020B0604020202020204" pitchFamily="34" charset="0"/>
              <a:buNone/>
              <a:defRPr/>
            </a:pPr>
            <a:endParaRPr lang="en-GB" altLang="en-US" sz="2000" dirty="0">
              <a:latin typeface="+mn-lt"/>
            </a:endParaRPr>
          </a:p>
          <a:p>
            <a:pPr algn="just">
              <a:buFont typeface="Arial" panose="020B0604020202020204" pitchFamily="34" charset="0"/>
              <a:buNone/>
              <a:defRPr/>
            </a:pPr>
            <a:r>
              <a:rPr lang="en-GB" altLang="en-US" sz="2000" dirty="0">
                <a:latin typeface="+mn-lt"/>
              </a:rPr>
              <a:t>The International Organization for Standardization, which publishes the ISO/IEC standards, is the world’s largest developer of international standards, including those for certifying organizations that confer our credentials</a:t>
            </a:r>
            <a:r>
              <a:rPr lang="en-GB" altLang="en-US" sz="2000" dirty="0" smtClean="0">
                <a:latin typeface="+mn-lt"/>
              </a:rPr>
              <a:t>.</a:t>
            </a:r>
          </a:p>
          <a:p>
            <a:pPr algn="just">
              <a:buFont typeface="Arial" panose="020B0604020202020204" pitchFamily="34" charset="0"/>
              <a:buNone/>
              <a:defRPr/>
            </a:pPr>
            <a:endParaRPr lang="en-GB" altLang="en-US" sz="2000" dirty="0">
              <a:latin typeface="+mn-lt"/>
            </a:endParaRPr>
          </a:p>
          <a:p>
            <a:pPr algn="just">
              <a:buFont typeface="Arial" panose="020B0604020202020204" pitchFamily="34" charset="0"/>
              <a:buNone/>
              <a:defRPr/>
            </a:pPr>
            <a:r>
              <a:rPr lang="en-GB" altLang="en-US" sz="2000" dirty="0" smtClean="0">
                <a:latin typeface="+mn-lt"/>
              </a:rPr>
              <a:t> </a:t>
            </a:r>
            <a:endParaRPr lang="en-GB" altLang="en-US" sz="2000" dirty="0"/>
          </a:p>
        </p:txBody>
      </p:sp>
      <p:pic>
        <p:nvPicPr>
          <p:cNvPr id="5" name="Picture 7" descr="http://aafm.us/images/GAFM-BOX-20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168" y="842677"/>
            <a:ext cx="2034110" cy="54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1481" y="842677"/>
            <a:ext cx="1689967" cy="69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54" y="668588"/>
            <a:ext cx="1885780" cy="73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AICI Logo RGB -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7470" y="830533"/>
            <a:ext cx="1406730" cy="65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4361" y="919068"/>
            <a:ext cx="1522097" cy="637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https://api.pecb.university/uploads/159220585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2303" y="479838"/>
            <a:ext cx="1210662" cy="123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41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 xmlns:a16="http://schemas.microsoft.com/office/drawing/2014/main" id="{7AEDA950-8848-0B6C-D3BA-DB271ED128FB}"/>
              </a:ext>
            </a:extLst>
          </p:cNvPr>
          <p:cNvPicPr>
            <a:picLocks noChangeAspect="1"/>
          </p:cNvPicPr>
          <p:nvPr/>
        </p:nvPicPr>
        <p:blipFill rotWithShape="1">
          <a:blip r:embed="rId2">
            <a:duotone>
              <a:schemeClr val="bg2">
                <a:shade val="45000"/>
                <a:satMod val="135000"/>
              </a:schemeClr>
              <a:prstClr val="white"/>
            </a:duotone>
          </a:blip>
          <a:srcRect t="15537" b="2046"/>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520D183A-B37C-34C6-96E5-D31E8F1702E9}"/>
              </a:ext>
            </a:extLst>
          </p:cNvPr>
          <p:cNvSpPr>
            <a:spLocks noGrp="1"/>
          </p:cNvSpPr>
          <p:nvPr>
            <p:ph type="title"/>
          </p:nvPr>
        </p:nvSpPr>
        <p:spPr>
          <a:xfrm>
            <a:off x="838200" y="365125"/>
            <a:ext cx="10515600" cy="1325563"/>
          </a:xfrm>
        </p:spPr>
        <p:txBody>
          <a:bodyPr>
            <a:normAutofit/>
          </a:bodyPr>
          <a:lstStyle/>
          <a:p>
            <a:r>
              <a:rPr lang="en-GB"/>
              <a:t>Avoid the following  Mistakes when developing objectives</a:t>
            </a:r>
          </a:p>
        </p:txBody>
      </p:sp>
      <p:graphicFrame>
        <p:nvGraphicFramePr>
          <p:cNvPr id="5" name="Content Placeholder 2">
            <a:extLst>
              <a:ext uri="{FF2B5EF4-FFF2-40B4-BE49-F238E27FC236}">
                <a16:creationId xmlns="" xmlns:a16="http://schemas.microsoft.com/office/drawing/2014/main" id="{03D6BD2C-CC88-7FC6-2550-02999A8D1E9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157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D8EB02-3E5E-EF6A-D14D-7688D295590B}"/>
              </a:ext>
            </a:extLst>
          </p:cNvPr>
          <p:cNvSpPr>
            <a:spLocks noGrp="1"/>
          </p:cNvSpPr>
          <p:nvPr>
            <p:ph type="title"/>
          </p:nvPr>
        </p:nvSpPr>
        <p:spPr/>
        <p:txBody>
          <a:bodyPr>
            <a:normAutofit fontScale="90000"/>
          </a:bodyPr>
          <a:lstStyle/>
          <a:p>
            <a:r>
              <a:rPr lang="en-GB" dirty="0"/>
              <a:t/>
            </a:r>
            <a:br>
              <a:rPr lang="en-GB" dirty="0"/>
            </a:br>
            <a:r>
              <a:rPr lang="en-GB" dirty="0"/>
              <a:t>Objectives are Not Projects that Start  and Stop or Organizational Functions</a:t>
            </a:r>
            <a:br>
              <a:rPr lang="en-GB" dirty="0"/>
            </a:br>
            <a:endParaRPr lang="en-GB" dirty="0"/>
          </a:p>
        </p:txBody>
      </p:sp>
      <p:pic>
        <p:nvPicPr>
          <p:cNvPr id="6" name="Content Placeholder 5"/>
          <p:cNvPicPr>
            <a:picLocks noGrp="1" noChangeAspect="1"/>
          </p:cNvPicPr>
          <p:nvPr>
            <p:ph idx="1"/>
          </p:nvPr>
        </p:nvPicPr>
        <p:blipFill>
          <a:blip r:embed="rId2"/>
          <a:stretch>
            <a:fillRect/>
          </a:stretch>
        </p:blipFill>
        <p:spPr>
          <a:xfrm>
            <a:off x="1116310" y="1825624"/>
            <a:ext cx="10376568" cy="4533611"/>
          </a:xfrm>
          <a:prstGeom prst="rect">
            <a:avLst/>
          </a:prstGeom>
        </p:spPr>
      </p:pic>
    </p:spTree>
    <p:extLst>
      <p:ext uri="{BB962C8B-B14F-4D97-AF65-F5344CB8AC3E}">
        <p14:creationId xmlns:p14="http://schemas.microsoft.com/office/powerpoint/2010/main" val="3099758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07E56-F386-7536-164D-EB465A54EB40}"/>
              </a:ext>
            </a:extLst>
          </p:cNvPr>
          <p:cNvSpPr>
            <a:spLocks noGrp="1"/>
          </p:cNvSpPr>
          <p:nvPr>
            <p:ph type="title"/>
          </p:nvPr>
        </p:nvSpPr>
        <p:spPr>
          <a:xfrm>
            <a:off x="34555" y="136526"/>
            <a:ext cx="11910350" cy="1032518"/>
          </a:xfrm>
        </p:spPr>
        <p:txBody>
          <a:bodyPr>
            <a:normAutofit fontScale="90000"/>
          </a:bodyPr>
          <a:lstStyle/>
          <a:p>
            <a:r>
              <a:rPr lang="en-GB" dirty="0"/>
              <a:t/>
            </a:r>
            <a:br>
              <a:rPr lang="en-GB" dirty="0"/>
            </a:br>
            <a:r>
              <a:rPr lang="en-GB" dirty="0"/>
              <a:t>Actions and Projects Are a Means to An End, Not the End Itself</a:t>
            </a:r>
            <a:br>
              <a:rPr lang="en-GB" dirty="0"/>
            </a:br>
            <a:endParaRPr lang="en-GB" dirty="0"/>
          </a:p>
        </p:txBody>
      </p:sp>
      <p:pic>
        <p:nvPicPr>
          <p:cNvPr id="5" name="Content Placeholder 4" descr="Graphical user interface, application&#10;&#10;Description automatically generated with medium confidence">
            <a:extLst>
              <a:ext uri="{FF2B5EF4-FFF2-40B4-BE49-F238E27FC236}">
                <a16:creationId xmlns="" xmlns:a16="http://schemas.microsoft.com/office/drawing/2014/main" id="{FF3FFB43-576D-BBFD-0999-20A0966AA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896" y="1261641"/>
            <a:ext cx="11910350" cy="5459833"/>
          </a:xfrm>
        </p:spPr>
      </p:pic>
    </p:spTree>
    <p:extLst>
      <p:ext uri="{BB962C8B-B14F-4D97-AF65-F5344CB8AC3E}">
        <p14:creationId xmlns:p14="http://schemas.microsoft.com/office/powerpoint/2010/main" val="2425112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B41B88-53DF-675B-FFDD-D5F5B1A31AC4}"/>
              </a:ext>
            </a:extLst>
          </p:cNvPr>
          <p:cNvSpPr>
            <a:spLocks noGrp="1"/>
          </p:cNvSpPr>
          <p:nvPr>
            <p:ph type="title"/>
          </p:nvPr>
        </p:nvSpPr>
        <p:spPr>
          <a:xfrm>
            <a:off x="1429305" y="136525"/>
            <a:ext cx="10515600" cy="847323"/>
          </a:xfrm>
        </p:spPr>
        <p:txBody>
          <a:bodyPr>
            <a:normAutofit fontScale="90000"/>
          </a:bodyPr>
          <a:lstStyle/>
          <a:p>
            <a:r>
              <a:rPr lang="en-GB" dirty="0"/>
              <a:t/>
            </a:r>
            <a:br>
              <a:rPr lang="en-GB" dirty="0"/>
            </a:br>
            <a:r>
              <a:rPr lang="en-GB" dirty="0"/>
              <a:t>Performance Measure (KPI) Definition</a:t>
            </a:r>
            <a:br>
              <a:rPr lang="en-GB" dirty="0"/>
            </a:br>
            <a:endParaRPr lang="en-GB" dirty="0"/>
          </a:p>
        </p:txBody>
      </p:sp>
      <p:pic>
        <p:nvPicPr>
          <p:cNvPr id="5" name="Content Placeholder 4" descr="Graphical user interface, application, Word&#10;&#10;Description automatically generated">
            <a:extLst>
              <a:ext uri="{FF2B5EF4-FFF2-40B4-BE49-F238E27FC236}">
                <a16:creationId xmlns="" xmlns:a16="http://schemas.microsoft.com/office/drawing/2014/main" id="{30790FE4-ECDF-0EBB-726E-E9406C652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95" y="868101"/>
            <a:ext cx="11697810" cy="5764193"/>
          </a:xfrm>
        </p:spPr>
      </p:pic>
    </p:spTree>
    <p:extLst>
      <p:ext uri="{BB962C8B-B14F-4D97-AF65-F5344CB8AC3E}">
        <p14:creationId xmlns:p14="http://schemas.microsoft.com/office/powerpoint/2010/main" val="1259996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D4B0D5-BAA5-8D83-0E75-2566B6A5C15E}"/>
              </a:ext>
            </a:extLst>
          </p:cNvPr>
          <p:cNvSpPr>
            <a:spLocks noGrp="1"/>
          </p:cNvSpPr>
          <p:nvPr>
            <p:ph type="title"/>
          </p:nvPr>
        </p:nvSpPr>
        <p:spPr>
          <a:xfrm>
            <a:off x="586478" y="1683756"/>
            <a:ext cx="3115265" cy="2396359"/>
          </a:xfrm>
        </p:spPr>
        <p:txBody>
          <a:bodyPr anchor="b">
            <a:normAutofit/>
          </a:bodyPr>
          <a:lstStyle/>
          <a:p>
            <a:pPr algn="r"/>
            <a:r>
              <a:rPr lang="en-GB" sz="3400">
                <a:solidFill>
                  <a:srgbClr val="FFFFFF"/>
                </a:solidFill>
              </a:rPr>
              <a:t>Common Measurement Challenges</a:t>
            </a:r>
          </a:p>
        </p:txBody>
      </p:sp>
      <p:graphicFrame>
        <p:nvGraphicFramePr>
          <p:cNvPr id="14" name="Content Placeholder 2">
            <a:extLst>
              <a:ext uri="{FF2B5EF4-FFF2-40B4-BE49-F238E27FC236}">
                <a16:creationId xmlns="" xmlns:a16="http://schemas.microsoft.com/office/drawing/2014/main" id="{A9110721-B2D1-F5DB-EA7A-77C1D8A02075}"/>
              </a:ext>
            </a:extLst>
          </p:cNvPr>
          <p:cNvGraphicFramePr>
            <a:graphicFrameLocks noGrp="1"/>
          </p:cNvGraphicFramePr>
          <p:nvPr>
            <p:ph idx="1"/>
            <p:extLst/>
          </p:nvPr>
        </p:nvGraphicFramePr>
        <p:xfrm>
          <a:off x="4288222" y="10139"/>
          <a:ext cx="7795748" cy="658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407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graphicEl>
                                              <a:dgm id="{5AE423D4-3C6F-4A49-8B59-7F3916E6D03D}"/>
                                            </p:graphicEl>
                                          </p:spTgt>
                                        </p:tgtEl>
                                        <p:attrNameLst>
                                          <p:attrName>style.visibility</p:attrName>
                                        </p:attrNameLst>
                                      </p:cBhvr>
                                      <p:to>
                                        <p:strVal val="visible"/>
                                      </p:to>
                                    </p:set>
                                    <p:anim calcmode="lin" valueType="num">
                                      <p:cBhvr additive="base">
                                        <p:cTn id="7" dur="500" fill="hold"/>
                                        <p:tgtEl>
                                          <p:spTgt spid="14">
                                            <p:graphicEl>
                                              <a:dgm id="{5AE423D4-3C6F-4A49-8B59-7F3916E6D03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graphicEl>
                                              <a:dgm id="{5AE423D4-3C6F-4A49-8B59-7F3916E6D03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graphicEl>
                                              <a:dgm id="{D199D80D-25CD-4F14-9F7A-1A236F01C846}"/>
                                            </p:graphicEl>
                                          </p:spTgt>
                                        </p:tgtEl>
                                        <p:attrNameLst>
                                          <p:attrName>style.visibility</p:attrName>
                                        </p:attrNameLst>
                                      </p:cBhvr>
                                      <p:to>
                                        <p:strVal val="visible"/>
                                      </p:to>
                                    </p:set>
                                    <p:anim calcmode="lin" valueType="num">
                                      <p:cBhvr additive="base">
                                        <p:cTn id="13" dur="500" fill="hold"/>
                                        <p:tgtEl>
                                          <p:spTgt spid="14">
                                            <p:graphicEl>
                                              <a:dgm id="{D199D80D-25CD-4F14-9F7A-1A236F01C84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graphicEl>
                                              <a:dgm id="{D199D80D-25CD-4F14-9F7A-1A236F01C84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graphicEl>
                                              <a:dgm id="{7BCC696B-252C-45EA-B5D1-75BC56A7609C}"/>
                                            </p:graphicEl>
                                          </p:spTgt>
                                        </p:tgtEl>
                                        <p:attrNameLst>
                                          <p:attrName>style.visibility</p:attrName>
                                        </p:attrNameLst>
                                      </p:cBhvr>
                                      <p:to>
                                        <p:strVal val="visible"/>
                                      </p:to>
                                    </p:set>
                                    <p:anim calcmode="lin" valueType="num">
                                      <p:cBhvr additive="base">
                                        <p:cTn id="19" dur="500" fill="hold"/>
                                        <p:tgtEl>
                                          <p:spTgt spid="14">
                                            <p:graphicEl>
                                              <a:dgm id="{7BCC696B-252C-45EA-B5D1-75BC56A7609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graphicEl>
                                              <a:dgm id="{7BCC696B-252C-45EA-B5D1-75BC56A7609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graphicEl>
                                              <a:dgm id="{C304744B-DA46-4235-A3F9-072B21AAC98C}"/>
                                            </p:graphicEl>
                                          </p:spTgt>
                                        </p:tgtEl>
                                        <p:attrNameLst>
                                          <p:attrName>style.visibility</p:attrName>
                                        </p:attrNameLst>
                                      </p:cBhvr>
                                      <p:to>
                                        <p:strVal val="visible"/>
                                      </p:to>
                                    </p:set>
                                    <p:anim calcmode="lin" valueType="num">
                                      <p:cBhvr additive="base">
                                        <p:cTn id="25" dur="500" fill="hold"/>
                                        <p:tgtEl>
                                          <p:spTgt spid="14">
                                            <p:graphicEl>
                                              <a:dgm id="{C304744B-DA46-4235-A3F9-072B21AAC98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graphicEl>
                                              <a:dgm id="{C304744B-DA46-4235-A3F9-072B21AAC98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graphicEl>
                                              <a:dgm id="{87A24ED8-3209-47A3-9A8B-BF44E5CDA149}"/>
                                            </p:graphicEl>
                                          </p:spTgt>
                                        </p:tgtEl>
                                        <p:attrNameLst>
                                          <p:attrName>style.visibility</p:attrName>
                                        </p:attrNameLst>
                                      </p:cBhvr>
                                      <p:to>
                                        <p:strVal val="visible"/>
                                      </p:to>
                                    </p:set>
                                    <p:anim calcmode="lin" valueType="num">
                                      <p:cBhvr additive="base">
                                        <p:cTn id="31" dur="500" fill="hold"/>
                                        <p:tgtEl>
                                          <p:spTgt spid="14">
                                            <p:graphicEl>
                                              <a:dgm id="{87A24ED8-3209-47A3-9A8B-BF44E5CDA149}"/>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graphicEl>
                                              <a:dgm id="{87A24ED8-3209-47A3-9A8B-BF44E5CDA14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21AF53-15B3-A7FB-F3EE-A75611A00BE1}"/>
              </a:ext>
            </a:extLst>
          </p:cNvPr>
          <p:cNvSpPr>
            <a:spLocks noGrp="1"/>
          </p:cNvSpPr>
          <p:nvPr>
            <p:ph type="title"/>
          </p:nvPr>
        </p:nvSpPr>
        <p:spPr/>
        <p:txBody>
          <a:bodyPr>
            <a:normAutofit fontScale="90000"/>
          </a:bodyPr>
          <a:lstStyle/>
          <a:p>
            <a:r>
              <a:rPr lang="en-GB" dirty="0"/>
              <a:t/>
            </a:r>
            <a:br>
              <a:rPr lang="en-GB" dirty="0"/>
            </a:br>
            <a:r>
              <a:rPr lang="en-GB" dirty="0"/>
              <a:t>KPIs Can Be Interpreted Using Targets &amp; Colour Coding</a:t>
            </a:r>
            <a:br>
              <a:rPr lang="en-GB" dirty="0"/>
            </a:br>
            <a:endParaRPr lang="en-GB" dirty="0"/>
          </a:p>
        </p:txBody>
      </p:sp>
      <p:pic>
        <p:nvPicPr>
          <p:cNvPr id="5" name="Content Placeholder 4" descr="Graphical user interface, website&#10;&#10;Description automatically generated">
            <a:extLst>
              <a:ext uri="{FF2B5EF4-FFF2-40B4-BE49-F238E27FC236}">
                <a16:creationId xmlns="" xmlns:a16="http://schemas.microsoft.com/office/drawing/2014/main" id="{A247FE3C-42C9-D396-058A-43A79D6610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9668" y="1462088"/>
            <a:ext cx="11211807" cy="4642509"/>
          </a:xfrm>
        </p:spPr>
      </p:pic>
    </p:spTree>
    <p:extLst>
      <p:ext uri="{BB962C8B-B14F-4D97-AF65-F5344CB8AC3E}">
        <p14:creationId xmlns:p14="http://schemas.microsoft.com/office/powerpoint/2010/main" val="237460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82051B-7BE7-820B-642F-A7A011EFF494}"/>
              </a:ext>
            </a:extLst>
          </p:cNvPr>
          <p:cNvSpPr>
            <a:spLocks noGrp="1"/>
          </p:cNvSpPr>
          <p:nvPr>
            <p:ph type="title"/>
          </p:nvPr>
        </p:nvSpPr>
        <p:spPr/>
        <p:txBody>
          <a:bodyPr/>
          <a:lstStyle/>
          <a:p>
            <a:r>
              <a:rPr lang="en-GB" dirty="0"/>
              <a:t>KPIs Can Be Leading or Lagging</a:t>
            </a:r>
          </a:p>
        </p:txBody>
      </p:sp>
      <p:pic>
        <p:nvPicPr>
          <p:cNvPr id="4" name="Content Placeholder 3"/>
          <p:cNvPicPr>
            <a:picLocks noGrp="1" noChangeAspect="1"/>
          </p:cNvPicPr>
          <p:nvPr>
            <p:ph idx="1"/>
          </p:nvPr>
        </p:nvPicPr>
        <p:blipFill>
          <a:blip r:embed="rId2"/>
          <a:stretch>
            <a:fillRect/>
          </a:stretch>
        </p:blipFill>
        <p:spPr>
          <a:xfrm>
            <a:off x="951131" y="1825625"/>
            <a:ext cx="10289737" cy="4351338"/>
          </a:xfrm>
          <a:prstGeom prst="rect">
            <a:avLst/>
          </a:prstGeom>
        </p:spPr>
      </p:pic>
    </p:spTree>
    <p:extLst>
      <p:ext uri="{BB962C8B-B14F-4D97-AF65-F5344CB8AC3E}">
        <p14:creationId xmlns:p14="http://schemas.microsoft.com/office/powerpoint/2010/main" val="192712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E009D9-12F2-2671-6D29-8DA7556B348B}"/>
              </a:ext>
            </a:extLst>
          </p:cNvPr>
          <p:cNvSpPr>
            <a:spLocks noGrp="1"/>
          </p:cNvSpPr>
          <p:nvPr>
            <p:ph type="title"/>
          </p:nvPr>
        </p:nvSpPr>
        <p:spPr/>
        <p:txBody>
          <a:bodyPr>
            <a:normAutofit/>
          </a:bodyPr>
          <a:lstStyle/>
          <a:p>
            <a:r>
              <a:rPr lang="en-GB" dirty="0"/>
              <a:t>Business Intelligence Value of Different</a:t>
            </a:r>
            <a:br>
              <a:rPr lang="en-GB" dirty="0"/>
            </a:br>
            <a:r>
              <a:rPr lang="en-GB" dirty="0"/>
              <a:t>Types of Performance Measures</a:t>
            </a:r>
          </a:p>
        </p:txBody>
      </p:sp>
      <p:pic>
        <p:nvPicPr>
          <p:cNvPr id="7" name="Content Placeholder 6" descr="Diagram&#10;&#10;Description automatically generated">
            <a:extLst>
              <a:ext uri="{FF2B5EF4-FFF2-40B4-BE49-F238E27FC236}">
                <a16:creationId xmlns="" xmlns:a16="http://schemas.microsoft.com/office/drawing/2014/main" id="{FCF673C5-072F-11E4-611A-A6C79233E5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095" y="1462088"/>
            <a:ext cx="11825300" cy="5251542"/>
          </a:xfrm>
        </p:spPr>
      </p:pic>
    </p:spTree>
    <p:extLst>
      <p:ext uri="{BB962C8B-B14F-4D97-AF65-F5344CB8AC3E}">
        <p14:creationId xmlns:p14="http://schemas.microsoft.com/office/powerpoint/2010/main" val="1626138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9DA1E5-7A29-510A-3AF5-8534B82BC4AB}"/>
              </a:ext>
            </a:extLst>
          </p:cNvPr>
          <p:cNvSpPr>
            <a:spLocks noGrp="1"/>
          </p:cNvSpPr>
          <p:nvPr>
            <p:ph type="title"/>
          </p:nvPr>
        </p:nvSpPr>
        <p:spPr/>
        <p:txBody>
          <a:bodyPr/>
          <a:lstStyle/>
          <a:p>
            <a:r>
              <a:rPr lang="en-GB" dirty="0"/>
              <a:t>Write Intended Results Using Concrete Language</a:t>
            </a:r>
          </a:p>
        </p:txBody>
      </p:sp>
      <p:pic>
        <p:nvPicPr>
          <p:cNvPr id="5" name="Content Placeholder 4" descr="Graphical user interface, text&#10;&#10;Description automatically generated">
            <a:extLst>
              <a:ext uri="{FF2B5EF4-FFF2-40B4-BE49-F238E27FC236}">
                <a16:creationId xmlns="" xmlns:a16="http://schemas.microsoft.com/office/drawing/2014/main" id="{1A6A4D99-6372-5ECE-A313-1B74EC2585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62088"/>
            <a:ext cx="12192000" cy="5259387"/>
          </a:xfrm>
        </p:spPr>
      </p:pic>
    </p:spTree>
    <p:extLst>
      <p:ext uri="{BB962C8B-B14F-4D97-AF65-F5344CB8AC3E}">
        <p14:creationId xmlns:p14="http://schemas.microsoft.com/office/powerpoint/2010/main" val="11349329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F1DFBB-84E4-3001-51C9-E2B89337AB95}"/>
              </a:ext>
            </a:extLst>
          </p:cNvPr>
          <p:cNvSpPr>
            <a:spLocks noGrp="1"/>
          </p:cNvSpPr>
          <p:nvPr>
            <p:ph type="title"/>
          </p:nvPr>
        </p:nvSpPr>
        <p:spPr/>
        <p:txBody>
          <a:bodyPr/>
          <a:lstStyle/>
          <a:p>
            <a:r>
              <a:rPr lang="en-GB" dirty="0"/>
              <a:t>Concrete Language Is More Memorable</a:t>
            </a:r>
            <a:br>
              <a:rPr lang="en-GB" dirty="0"/>
            </a:br>
            <a:r>
              <a:rPr lang="en-GB" dirty="0"/>
              <a:t>and Measurable</a:t>
            </a:r>
          </a:p>
        </p:txBody>
      </p:sp>
      <p:pic>
        <p:nvPicPr>
          <p:cNvPr id="5" name="Content Placeholder 4" descr="Graphical user interface&#10;&#10;Description automatically generated">
            <a:extLst>
              <a:ext uri="{FF2B5EF4-FFF2-40B4-BE49-F238E27FC236}">
                <a16:creationId xmlns="" xmlns:a16="http://schemas.microsoft.com/office/drawing/2014/main" id="{76F383AA-0EDD-E1CE-5CF3-7A91C4FDF3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172" y="1462088"/>
            <a:ext cx="12087828" cy="5135482"/>
          </a:xfrm>
        </p:spPr>
      </p:pic>
    </p:spTree>
    <p:extLst>
      <p:ext uri="{BB962C8B-B14F-4D97-AF65-F5344CB8AC3E}">
        <p14:creationId xmlns:p14="http://schemas.microsoft.com/office/powerpoint/2010/main" val="2193229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7400"/>
            <a:ext cx="12192000" cy="6070601"/>
          </a:xfrm>
        </p:spPr>
        <p:txBody>
          <a:bodyPr>
            <a:noAutofit/>
          </a:bodyPr>
          <a:lstStyle/>
          <a:p>
            <a:pPr lvl="1" algn="just">
              <a:lnSpc>
                <a:spcPct val="150000"/>
              </a:lnSpc>
            </a:pPr>
            <a:r>
              <a:rPr lang="en-US" dirty="0" smtClean="0"/>
              <a:t>Advanced </a:t>
            </a:r>
            <a:r>
              <a:rPr lang="en-US" dirty="0"/>
              <a:t>Leadership and Management Training Programs and Consultancy</a:t>
            </a:r>
          </a:p>
          <a:p>
            <a:pPr lvl="1" algn="just">
              <a:lnSpc>
                <a:spcPct val="150000"/>
              </a:lnSpc>
            </a:pPr>
            <a:r>
              <a:rPr lang="en-US" dirty="0"/>
              <a:t>Governance and Risk Management Training Programs and Consultancy   </a:t>
            </a:r>
            <a:endParaRPr lang="en-GB" dirty="0"/>
          </a:p>
          <a:p>
            <a:pPr lvl="1" algn="just">
              <a:lnSpc>
                <a:spcPct val="150000"/>
              </a:lnSpc>
            </a:pPr>
            <a:r>
              <a:rPr lang="en-US" dirty="0"/>
              <a:t>Strategy Development and Management Training Programs and Consultancy</a:t>
            </a:r>
            <a:endParaRPr lang="en-GB" dirty="0"/>
          </a:p>
          <a:p>
            <a:pPr lvl="1" algn="just">
              <a:lnSpc>
                <a:spcPct val="150000"/>
              </a:lnSpc>
            </a:pPr>
            <a:r>
              <a:rPr lang="en-US" dirty="0"/>
              <a:t>Organizational Development and Capacity Assessment </a:t>
            </a:r>
            <a:endParaRPr lang="en-GB" dirty="0"/>
          </a:p>
          <a:p>
            <a:pPr lvl="1" algn="just">
              <a:lnSpc>
                <a:spcPct val="150000"/>
              </a:lnSpc>
            </a:pPr>
            <a:r>
              <a:rPr lang="en-US" dirty="0"/>
              <a:t>Human Resource Management Training Programs and Consultancy </a:t>
            </a:r>
            <a:endParaRPr lang="en-GB" dirty="0"/>
          </a:p>
          <a:p>
            <a:pPr lvl="1" algn="just">
              <a:lnSpc>
                <a:spcPct val="150000"/>
              </a:lnSpc>
            </a:pPr>
            <a:r>
              <a:rPr lang="en-US" dirty="0"/>
              <a:t>Finance, Accounting and Budgeting Training Programs and Consultancy </a:t>
            </a:r>
            <a:endParaRPr lang="en-GB" dirty="0"/>
          </a:p>
          <a:p>
            <a:pPr lvl="1" algn="just">
              <a:lnSpc>
                <a:spcPct val="150000"/>
              </a:lnSpc>
            </a:pPr>
            <a:r>
              <a:rPr lang="en-US" dirty="0" smtClean="0"/>
              <a:t>Forensic Auditing Training </a:t>
            </a:r>
            <a:r>
              <a:rPr lang="en-US" dirty="0"/>
              <a:t>Programs and Consultancy</a:t>
            </a:r>
            <a:endParaRPr lang="en-GB" dirty="0"/>
          </a:p>
          <a:p>
            <a:pPr lvl="1" algn="just">
              <a:lnSpc>
                <a:spcPct val="150000"/>
              </a:lnSpc>
            </a:pPr>
            <a:r>
              <a:rPr lang="en-US" dirty="0"/>
              <a:t>Project Management Training Programs and Consultancy</a:t>
            </a:r>
            <a:endParaRPr lang="en-GB" dirty="0"/>
          </a:p>
          <a:p>
            <a:pPr lvl="1" algn="just">
              <a:lnSpc>
                <a:spcPct val="150000"/>
              </a:lnSpc>
            </a:pPr>
            <a:r>
              <a:rPr lang="en-US" dirty="0"/>
              <a:t>Procurement, Logistics &amp; Supply Chain Management Training Programs and Consultancy</a:t>
            </a:r>
            <a:endParaRPr lang="en-GB" dirty="0"/>
          </a:p>
          <a:p>
            <a:pPr lvl="1" algn="just">
              <a:lnSpc>
                <a:spcPct val="150000"/>
              </a:lnSpc>
            </a:pPr>
            <a:r>
              <a:rPr lang="en-US" dirty="0"/>
              <a:t>Training Programs for Secretaries, PAs, EAs, Office Administrators and Support Staff </a:t>
            </a:r>
            <a:endParaRPr lang="en-GB" dirty="0"/>
          </a:p>
        </p:txBody>
      </p:sp>
      <p:sp>
        <p:nvSpPr>
          <p:cNvPr id="4" name="Title 1"/>
          <p:cNvSpPr>
            <a:spLocks noGrp="1"/>
          </p:cNvSpPr>
          <p:nvPr>
            <p:ph type="title"/>
          </p:nvPr>
        </p:nvSpPr>
        <p:spPr>
          <a:xfrm>
            <a:off x="5062726" y="0"/>
            <a:ext cx="6566315" cy="610820"/>
          </a:xfrm>
        </p:spPr>
        <p:txBody>
          <a:bodyPr>
            <a:normAutofit fontScale="90000"/>
          </a:bodyPr>
          <a:lstStyle/>
          <a:p>
            <a:pPr algn="r"/>
            <a:r>
              <a:rPr lang="en-US" dirty="0" smtClean="0"/>
              <a:t>What we offer:</a:t>
            </a:r>
            <a:endParaRPr lang="en-US"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75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F47D4D-FC91-4BE1-3999-EB3D18C05B3B}"/>
              </a:ext>
            </a:extLst>
          </p:cNvPr>
          <p:cNvSpPr>
            <a:spLocks noGrp="1"/>
          </p:cNvSpPr>
          <p:nvPr>
            <p:ph type="title"/>
          </p:nvPr>
        </p:nvSpPr>
        <p:spPr>
          <a:xfrm>
            <a:off x="138896" y="136525"/>
            <a:ext cx="11806009" cy="905197"/>
          </a:xfrm>
        </p:spPr>
        <p:txBody>
          <a:bodyPr>
            <a:normAutofit fontScale="90000"/>
          </a:bodyPr>
          <a:lstStyle/>
          <a:p>
            <a:r>
              <a:rPr lang="en-GB" dirty="0"/>
              <a:t>Measurement Systems Support Many</a:t>
            </a:r>
            <a:br>
              <a:rPr lang="en-GB" dirty="0"/>
            </a:br>
            <a:r>
              <a:rPr lang="en-GB" dirty="0"/>
              <a:t>Government / Public Sector Needs</a:t>
            </a:r>
          </a:p>
        </p:txBody>
      </p:sp>
      <p:pic>
        <p:nvPicPr>
          <p:cNvPr id="5" name="Content Placeholder 4">
            <a:extLst>
              <a:ext uri="{FF2B5EF4-FFF2-40B4-BE49-F238E27FC236}">
                <a16:creationId xmlns="" xmlns:a16="http://schemas.microsoft.com/office/drawing/2014/main" id="{47C6AB6E-7FC3-5A23-0C39-62D8EB8557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653" y="1462088"/>
            <a:ext cx="11551252" cy="5259387"/>
          </a:xfrm>
        </p:spPr>
      </p:pic>
    </p:spTree>
    <p:extLst>
      <p:ext uri="{BB962C8B-B14F-4D97-AF65-F5344CB8AC3E}">
        <p14:creationId xmlns:p14="http://schemas.microsoft.com/office/powerpoint/2010/main" val="3985801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4DF001-38C3-8852-911F-83BE05330226}"/>
              </a:ext>
            </a:extLst>
          </p:cNvPr>
          <p:cNvSpPr>
            <a:spLocks noGrp="1"/>
          </p:cNvSpPr>
          <p:nvPr>
            <p:ph type="title"/>
          </p:nvPr>
        </p:nvSpPr>
        <p:spPr>
          <a:xfrm>
            <a:off x="1429305" y="136526"/>
            <a:ext cx="10515600" cy="731576"/>
          </a:xfrm>
        </p:spPr>
        <p:txBody>
          <a:bodyPr/>
          <a:lstStyle/>
          <a:p>
            <a:r>
              <a:rPr lang="en-GB" dirty="0"/>
              <a:t>Targets &amp; Thresholds</a:t>
            </a:r>
          </a:p>
        </p:txBody>
      </p:sp>
      <p:pic>
        <p:nvPicPr>
          <p:cNvPr id="5" name="Content Placeholder 4" descr="A picture containing graphical user interface&#10;&#10;Description automatically generated">
            <a:extLst>
              <a:ext uri="{FF2B5EF4-FFF2-40B4-BE49-F238E27FC236}">
                <a16:creationId xmlns="" xmlns:a16="http://schemas.microsoft.com/office/drawing/2014/main" id="{0FFD64E8-F618-4B41-ABE1-5BCBC123736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322" y="775503"/>
            <a:ext cx="12064678" cy="5684345"/>
          </a:xfrm>
        </p:spPr>
      </p:pic>
    </p:spTree>
    <p:extLst>
      <p:ext uri="{BB962C8B-B14F-4D97-AF65-F5344CB8AC3E}">
        <p14:creationId xmlns:p14="http://schemas.microsoft.com/office/powerpoint/2010/main" val="259416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1B4EB-5B90-4DA2-8FAC-011FC5ACA9AD}"/>
              </a:ext>
            </a:extLst>
          </p:cNvPr>
          <p:cNvSpPr>
            <a:spLocks noGrp="1"/>
          </p:cNvSpPr>
          <p:nvPr>
            <p:ph type="title"/>
          </p:nvPr>
        </p:nvSpPr>
        <p:spPr/>
        <p:txBody>
          <a:bodyPr/>
          <a:lstStyle/>
          <a:p>
            <a:r>
              <a:rPr lang="en-GB" dirty="0"/>
              <a:t>Select the Cascading Approach</a:t>
            </a:r>
          </a:p>
        </p:txBody>
      </p:sp>
      <p:graphicFrame>
        <p:nvGraphicFramePr>
          <p:cNvPr id="5" name="Content Placeholder 4">
            <a:extLst>
              <a:ext uri="{FF2B5EF4-FFF2-40B4-BE49-F238E27FC236}">
                <a16:creationId xmlns="" xmlns:a16="http://schemas.microsoft.com/office/drawing/2014/main" id="{22350FEC-DE54-4CED-B91D-0CABDA8E6B30}"/>
              </a:ext>
            </a:extLst>
          </p:cNvPr>
          <p:cNvGraphicFramePr>
            <a:graphicFrameLocks noGrp="1"/>
          </p:cNvGraphicFramePr>
          <p:nvPr>
            <p:ph idx="1"/>
          </p:nvPr>
        </p:nvGraphicFramePr>
        <p:xfrm>
          <a:off x="118808" y="1214377"/>
          <a:ext cx="4611236" cy="5457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 xmlns:a16="http://schemas.microsoft.com/office/drawing/2014/main" id="{22F32B6E-33F9-412B-93B6-194DF7F8EAE3}"/>
              </a:ext>
            </a:extLst>
          </p:cNvPr>
          <p:cNvPicPr/>
          <p:nvPr/>
        </p:nvPicPr>
        <p:blipFill>
          <a:blip r:embed="rId8"/>
          <a:stretch>
            <a:fillRect/>
          </a:stretch>
        </p:blipFill>
        <p:spPr>
          <a:xfrm>
            <a:off x="5057423" y="1334061"/>
            <a:ext cx="7206338" cy="5337671"/>
          </a:xfrm>
          <a:prstGeom prst="rect">
            <a:avLst/>
          </a:prstGeom>
        </p:spPr>
      </p:pic>
    </p:spTree>
    <p:extLst>
      <p:ext uri="{BB962C8B-B14F-4D97-AF65-F5344CB8AC3E}">
        <p14:creationId xmlns:p14="http://schemas.microsoft.com/office/powerpoint/2010/main" val="181975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20041-26C9-2A48-1F6A-BB339E5F9D14}"/>
              </a:ext>
            </a:extLst>
          </p:cNvPr>
          <p:cNvSpPr>
            <a:spLocks noGrp="1"/>
          </p:cNvSpPr>
          <p:nvPr>
            <p:ph type="title"/>
          </p:nvPr>
        </p:nvSpPr>
        <p:spPr/>
        <p:txBody>
          <a:bodyPr/>
          <a:lstStyle/>
          <a:p>
            <a:r>
              <a:rPr lang="en-GB" dirty="0"/>
              <a:t>Cascading Objectives From T1 to T2</a:t>
            </a:r>
          </a:p>
        </p:txBody>
      </p:sp>
      <p:pic>
        <p:nvPicPr>
          <p:cNvPr id="5" name="Content Placeholder 4" descr="Text&#10;&#10;Description automatically generated with low confidence">
            <a:extLst>
              <a:ext uri="{FF2B5EF4-FFF2-40B4-BE49-F238E27FC236}">
                <a16:creationId xmlns="" xmlns:a16="http://schemas.microsoft.com/office/drawing/2014/main" id="{83FAA75C-5C3D-D545-FECC-8B7C28AD4302}"/>
              </a:ext>
            </a:extLst>
          </p:cNvPr>
          <p:cNvPicPr>
            <a:picLocks noGrp="1" noChangeAspect="1"/>
          </p:cNvPicPr>
          <p:nvPr>
            <p:ph idx="1"/>
          </p:nvPr>
        </p:nvPicPr>
        <p:blipFill>
          <a:blip r:embed="rId3"/>
          <a:stretch>
            <a:fillRect/>
          </a:stretch>
        </p:blipFill>
        <p:spPr>
          <a:xfrm>
            <a:off x="79022" y="1219200"/>
            <a:ext cx="11959098" cy="5638800"/>
          </a:xfrm>
        </p:spPr>
      </p:pic>
    </p:spTree>
    <p:extLst>
      <p:ext uri="{BB962C8B-B14F-4D97-AF65-F5344CB8AC3E}">
        <p14:creationId xmlns:p14="http://schemas.microsoft.com/office/powerpoint/2010/main" val="127757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BED1F7-7ED9-F77B-F7D9-23A1C728D20D}"/>
              </a:ext>
            </a:extLst>
          </p:cNvPr>
          <p:cNvSpPr>
            <a:spLocks noGrp="1"/>
          </p:cNvSpPr>
          <p:nvPr>
            <p:ph type="title"/>
          </p:nvPr>
        </p:nvSpPr>
        <p:spPr>
          <a:xfrm>
            <a:off x="838200" y="127323"/>
            <a:ext cx="10515600" cy="960698"/>
          </a:xfrm>
        </p:spPr>
        <p:txBody>
          <a:bodyPr>
            <a:normAutofit fontScale="90000"/>
          </a:bodyPr>
          <a:lstStyle/>
          <a:p>
            <a:r>
              <a:rPr lang="en-GB" dirty="0"/>
              <a:t>Experience from Mukono District, Entebbe Municipality and Mbale City</a:t>
            </a:r>
          </a:p>
        </p:txBody>
      </p:sp>
      <p:graphicFrame>
        <p:nvGraphicFramePr>
          <p:cNvPr id="5" name="Content Placeholder 2">
            <a:extLst>
              <a:ext uri="{FF2B5EF4-FFF2-40B4-BE49-F238E27FC236}">
                <a16:creationId xmlns="" xmlns:a16="http://schemas.microsoft.com/office/drawing/2014/main" id="{97824DC1-EC0B-F93F-1981-5B17F05595D8}"/>
              </a:ext>
            </a:extLst>
          </p:cNvPr>
          <p:cNvGraphicFramePr>
            <a:graphicFrameLocks noGrp="1"/>
          </p:cNvGraphicFramePr>
          <p:nvPr>
            <p:ph idx="1"/>
            <p:extLst/>
          </p:nvPr>
        </p:nvGraphicFramePr>
        <p:xfrm>
          <a:off x="138897" y="1215342"/>
          <a:ext cx="11921924" cy="5515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33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54D8ABB6-63A3-41A5-AC7E-046414A23085}"/>
                                            </p:graphicEl>
                                          </p:spTgt>
                                        </p:tgtEl>
                                        <p:attrNameLst>
                                          <p:attrName>style.visibility</p:attrName>
                                        </p:attrNameLst>
                                      </p:cBhvr>
                                      <p:to>
                                        <p:strVal val="visible"/>
                                      </p:to>
                                    </p:set>
                                    <p:anim calcmode="lin" valueType="num">
                                      <p:cBhvr additive="base">
                                        <p:cTn id="7" dur="500" fill="hold"/>
                                        <p:tgtEl>
                                          <p:spTgt spid="5">
                                            <p:graphicEl>
                                              <a:dgm id="{54D8ABB6-63A3-41A5-AC7E-046414A23085}"/>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54D8ABB6-63A3-41A5-AC7E-046414A23085}"/>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A7AA798B-C7EE-4C1B-AA4F-0F15A353C902}"/>
                                            </p:graphicEl>
                                          </p:spTgt>
                                        </p:tgtEl>
                                        <p:attrNameLst>
                                          <p:attrName>style.visibility</p:attrName>
                                        </p:attrNameLst>
                                      </p:cBhvr>
                                      <p:to>
                                        <p:strVal val="visible"/>
                                      </p:to>
                                    </p:set>
                                    <p:anim calcmode="lin" valueType="num">
                                      <p:cBhvr additive="base">
                                        <p:cTn id="13" dur="500" fill="hold"/>
                                        <p:tgtEl>
                                          <p:spTgt spid="5">
                                            <p:graphicEl>
                                              <a:dgm id="{A7AA798B-C7EE-4C1B-AA4F-0F15A353C90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A7AA798B-C7EE-4C1B-AA4F-0F15A353C90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7BE6B713-48F5-45AB-ACF6-A5E3B0C906B8}"/>
                                            </p:graphicEl>
                                          </p:spTgt>
                                        </p:tgtEl>
                                        <p:attrNameLst>
                                          <p:attrName>style.visibility</p:attrName>
                                        </p:attrNameLst>
                                      </p:cBhvr>
                                      <p:to>
                                        <p:strVal val="visible"/>
                                      </p:to>
                                    </p:set>
                                    <p:anim calcmode="lin" valueType="num">
                                      <p:cBhvr additive="base">
                                        <p:cTn id="19" dur="500" fill="hold"/>
                                        <p:tgtEl>
                                          <p:spTgt spid="5">
                                            <p:graphicEl>
                                              <a:dgm id="{7BE6B713-48F5-45AB-ACF6-A5E3B0C906B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7BE6B713-48F5-45AB-ACF6-A5E3B0C906B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6FEF99EE-BDC9-44AE-B616-B4B5FD00A10F}"/>
                                            </p:graphicEl>
                                          </p:spTgt>
                                        </p:tgtEl>
                                        <p:attrNameLst>
                                          <p:attrName>style.visibility</p:attrName>
                                        </p:attrNameLst>
                                      </p:cBhvr>
                                      <p:to>
                                        <p:strVal val="visible"/>
                                      </p:to>
                                    </p:set>
                                    <p:anim calcmode="lin" valueType="num">
                                      <p:cBhvr additive="base">
                                        <p:cTn id="25" dur="500" fill="hold"/>
                                        <p:tgtEl>
                                          <p:spTgt spid="5">
                                            <p:graphicEl>
                                              <a:dgm id="{6FEF99EE-BDC9-44AE-B616-B4B5FD00A10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6FEF99EE-BDC9-44AE-B616-B4B5FD00A10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5CA81DC5-66F8-49F8-A1ED-5FF86C9441D1}"/>
                                            </p:graphicEl>
                                          </p:spTgt>
                                        </p:tgtEl>
                                        <p:attrNameLst>
                                          <p:attrName>style.visibility</p:attrName>
                                        </p:attrNameLst>
                                      </p:cBhvr>
                                      <p:to>
                                        <p:strVal val="visible"/>
                                      </p:to>
                                    </p:set>
                                    <p:anim calcmode="lin" valueType="num">
                                      <p:cBhvr additive="base">
                                        <p:cTn id="31" dur="500" fill="hold"/>
                                        <p:tgtEl>
                                          <p:spTgt spid="5">
                                            <p:graphicEl>
                                              <a:dgm id="{5CA81DC5-66F8-49F8-A1ED-5FF86C9441D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5CA81DC5-66F8-49F8-A1ED-5FF86C9441D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graphicEl>
                                              <a:dgm id="{A9F742DF-8990-4359-A85D-9102232DCFDA}"/>
                                            </p:graphicEl>
                                          </p:spTgt>
                                        </p:tgtEl>
                                        <p:attrNameLst>
                                          <p:attrName>style.visibility</p:attrName>
                                        </p:attrNameLst>
                                      </p:cBhvr>
                                      <p:to>
                                        <p:strVal val="visible"/>
                                      </p:to>
                                    </p:set>
                                    <p:anim calcmode="lin" valueType="num">
                                      <p:cBhvr additive="base">
                                        <p:cTn id="37" dur="500" fill="hold"/>
                                        <p:tgtEl>
                                          <p:spTgt spid="5">
                                            <p:graphicEl>
                                              <a:dgm id="{A9F742DF-8990-4359-A85D-9102232DCFDA}"/>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graphicEl>
                                              <a:dgm id="{A9F742DF-8990-4359-A85D-9102232DCFDA}"/>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graphicEl>
                                              <a:dgm id="{F91F71D5-5C48-40E7-9B0B-B2B6C90357C2}"/>
                                            </p:graphicEl>
                                          </p:spTgt>
                                        </p:tgtEl>
                                        <p:attrNameLst>
                                          <p:attrName>style.visibility</p:attrName>
                                        </p:attrNameLst>
                                      </p:cBhvr>
                                      <p:to>
                                        <p:strVal val="visible"/>
                                      </p:to>
                                    </p:set>
                                    <p:anim calcmode="lin" valueType="num">
                                      <p:cBhvr additive="base">
                                        <p:cTn id="43" dur="500" fill="hold"/>
                                        <p:tgtEl>
                                          <p:spTgt spid="5">
                                            <p:graphicEl>
                                              <a:dgm id="{F91F71D5-5C48-40E7-9B0B-B2B6C90357C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F91F71D5-5C48-40E7-9B0B-B2B6C90357C2}"/>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F57C23A7-446D-4D65-B24A-2FFE9BAB86BF}"/>
                                            </p:graphicEl>
                                          </p:spTgt>
                                        </p:tgtEl>
                                        <p:attrNameLst>
                                          <p:attrName>style.visibility</p:attrName>
                                        </p:attrNameLst>
                                      </p:cBhvr>
                                      <p:to>
                                        <p:strVal val="visible"/>
                                      </p:to>
                                    </p:set>
                                    <p:anim calcmode="lin" valueType="num">
                                      <p:cBhvr additive="base">
                                        <p:cTn id="49" dur="500" fill="hold"/>
                                        <p:tgtEl>
                                          <p:spTgt spid="5">
                                            <p:graphicEl>
                                              <a:dgm id="{F57C23A7-446D-4D65-B24A-2FFE9BAB86BF}"/>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F57C23A7-446D-4D65-B24A-2FFE9BAB86BF}"/>
                                            </p:graphic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graphicEl>
                                              <a:dgm id="{ED0AFE02-D503-46EE-A254-652263F3F97D}"/>
                                            </p:graphicEl>
                                          </p:spTgt>
                                        </p:tgtEl>
                                        <p:attrNameLst>
                                          <p:attrName>style.visibility</p:attrName>
                                        </p:attrNameLst>
                                      </p:cBhvr>
                                      <p:to>
                                        <p:strVal val="visible"/>
                                      </p:to>
                                    </p:set>
                                    <p:anim calcmode="lin" valueType="num">
                                      <p:cBhvr additive="base">
                                        <p:cTn id="55" dur="500" fill="hold"/>
                                        <p:tgtEl>
                                          <p:spTgt spid="5">
                                            <p:graphicEl>
                                              <a:dgm id="{ED0AFE02-D503-46EE-A254-652263F3F97D}"/>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graphicEl>
                                              <a:dgm id="{ED0AFE02-D503-46EE-A254-652263F3F97D}"/>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graphicEl>
                                              <a:dgm id="{1B299F87-0C14-40CE-87B3-E0377531F944}"/>
                                            </p:graphicEl>
                                          </p:spTgt>
                                        </p:tgtEl>
                                        <p:attrNameLst>
                                          <p:attrName>style.visibility</p:attrName>
                                        </p:attrNameLst>
                                      </p:cBhvr>
                                      <p:to>
                                        <p:strVal val="visible"/>
                                      </p:to>
                                    </p:set>
                                    <p:anim calcmode="lin" valueType="num">
                                      <p:cBhvr additive="base">
                                        <p:cTn id="61" dur="500" fill="hold"/>
                                        <p:tgtEl>
                                          <p:spTgt spid="5">
                                            <p:graphicEl>
                                              <a:dgm id="{1B299F87-0C14-40CE-87B3-E0377531F944}"/>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graphicEl>
                                              <a:dgm id="{1B299F87-0C14-40CE-87B3-E0377531F944}"/>
                                            </p:graphic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5">
                                            <p:graphicEl>
                                              <a:dgm id="{948F9B63-C316-415E-B953-202F0BDDC9B0}"/>
                                            </p:graphicEl>
                                          </p:spTgt>
                                        </p:tgtEl>
                                        <p:attrNameLst>
                                          <p:attrName>style.visibility</p:attrName>
                                        </p:attrNameLst>
                                      </p:cBhvr>
                                      <p:to>
                                        <p:strVal val="visible"/>
                                      </p:to>
                                    </p:set>
                                    <p:anim calcmode="lin" valueType="num">
                                      <p:cBhvr additive="base">
                                        <p:cTn id="67" dur="500" fill="hold"/>
                                        <p:tgtEl>
                                          <p:spTgt spid="5">
                                            <p:graphicEl>
                                              <a:dgm id="{948F9B63-C316-415E-B953-202F0BDDC9B0}"/>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graphicEl>
                                              <a:dgm id="{948F9B63-C316-415E-B953-202F0BDDC9B0}"/>
                                            </p:graphic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5">
                                            <p:graphicEl>
                                              <a:dgm id="{09DC2199-6901-4900-B5D4-A1FAF2DD5223}"/>
                                            </p:graphicEl>
                                          </p:spTgt>
                                        </p:tgtEl>
                                        <p:attrNameLst>
                                          <p:attrName>style.visibility</p:attrName>
                                        </p:attrNameLst>
                                      </p:cBhvr>
                                      <p:to>
                                        <p:strVal val="visible"/>
                                      </p:to>
                                    </p:set>
                                    <p:anim calcmode="lin" valueType="num">
                                      <p:cBhvr additive="base">
                                        <p:cTn id="73" dur="500" fill="hold"/>
                                        <p:tgtEl>
                                          <p:spTgt spid="5">
                                            <p:graphicEl>
                                              <a:dgm id="{09DC2199-6901-4900-B5D4-A1FAF2DD5223}"/>
                                            </p:graphic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graphicEl>
                                              <a:dgm id="{09DC2199-6901-4900-B5D4-A1FAF2DD522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753252F-4873-4F63-801D-CC719279A7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047C8CCB-F95D-4249-92DD-651249D353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2013557" cy="6858000"/>
          </a:xfrm>
          <a:prstGeom prst="rect">
            <a:avLst/>
          </a:prstGeom>
          <a:solidFill>
            <a:srgbClr val="6757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9552E2E-E752-B15C-0489-343048A38913}"/>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r>
              <a:rPr lang="en-US" sz="2200" kern="1200">
                <a:solidFill>
                  <a:srgbClr val="FFFFFF"/>
                </a:solidFill>
                <a:latin typeface="+mj-lt"/>
                <a:ea typeface="+mj-ea"/>
                <a:cs typeface="+mj-cs"/>
              </a:rPr>
              <a:t>Change Management Sometimes Means</a:t>
            </a:r>
            <a:br>
              <a:rPr lang="en-US" sz="2200" kern="1200">
                <a:solidFill>
                  <a:srgbClr val="FFFFFF"/>
                </a:solidFill>
                <a:latin typeface="+mj-lt"/>
                <a:ea typeface="+mj-ea"/>
                <a:cs typeface="+mj-cs"/>
              </a:rPr>
            </a:br>
            <a:r>
              <a:rPr lang="en-US" sz="2200" kern="1200">
                <a:solidFill>
                  <a:srgbClr val="FFFFFF"/>
                </a:solidFill>
                <a:latin typeface="+mj-lt"/>
                <a:ea typeface="+mj-ea"/>
                <a:cs typeface="+mj-cs"/>
              </a:rPr>
              <a:t>Changing the Culture</a:t>
            </a:r>
          </a:p>
        </p:txBody>
      </p:sp>
      <p:pic>
        <p:nvPicPr>
          <p:cNvPr id="5" name="Content Placeholder 4" descr="A picture containing text, grass, outdoor&#10;&#10;Description automatically generated">
            <a:extLst>
              <a:ext uri="{FF2B5EF4-FFF2-40B4-BE49-F238E27FC236}">
                <a16:creationId xmlns="" xmlns:a16="http://schemas.microsoft.com/office/drawing/2014/main" id="{B2072F11-3553-AD9B-7815-376B31C22A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314325"/>
            <a:ext cx="8058150" cy="6343650"/>
          </a:xfrm>
          <a:prstGeom prst="rect">
            <a:avLst/>
          </a:prstGeom>
        </p:spPr>
      </p:pic>
    </p:spTree>
    <p:extLst>
      <p:ext uri="{BB962C8B-B14F-4D97-AF65-F5344CB8AC3E}">
        <p14:creationId xmlns:p14="http://schemas.microsoft.com/office/powerpoint/2010/main" val="2236105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Question marks in a line and one question mark is lit">
            <a:extLst>
              <a:ext uri="{FF2B5EF4-FFF2-40B4-BE49-F238E27FC236}">
                <a16:creationId xmlns="" xmlns:a16="http://schemas.microsoft.com/office/drawing/2014/main" id="{98F6D5A4-AEBA-EED3-3EA8-49050F794196}"/>
              </a:ext>
            </a:extLst>
          </p:cNvPr>
          <p:cNvPicPr>
            <a:picLocks noChangeAspect="1"/>
          </p:cNvPicPr>
          <p:nvPr/>
        </p:nvPicPr>
        <p:blipFill rotWithShape="1">
          <a:blip r:embed="rId2"/>
          <a:srcRect t="2056" b="13674"/>
          <a:stretch/>
        </p:blipFill>
        <p:spPr>
          <a:xfrm>
            <a:off x="20" y="10"/>
            <a:ext cx="12191980" cy="6857990"/>
          </a:xfrm>
          <a:prstGeom prst="rect">
            <a:avLst/>
          </a:prstGeom>
        </p:spPr>
      </p:pic>
      <p:sp>
        <p:nvSpPr>
          <p:cNvPr id="9" name="Freeform 5">
            <a:extLst>
              <a:ext uri="{FF2B5EF4-FFF2-40B4-BE49-F238E27FC236}">
                <a16:creationId xmlns=""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 xmlns:a16="http://schemas.microsoft.com/office/drawing/2014/main" id="{D9A12CCD-88BF-3DEF-EAD4-488F9FA45130}"/>
              </a:ext>
            </a:extLst>
          </p:cNvPr>
          <p:cNvSpPr>
            <a:spLocks noGrp="1"/>
          </p:cNvSpPr>
          <p:nvPr>
            <p:ph type="title"/>
          </p:nvPr>
        </p:nvSpPr>
        <p:spPr>
          <a:xfrm>
            <a:off x="8022021" y="3231931"/>
            <a:ext cx="3852041" cy="1834056"/>
          </a:xfrm>
        </p:spPr>
        <p:txBody>
          <a:bodyPr vert="horz" lIns="91440" tIns="45720" rIns="91440" bIns="45720" rtlCol="0" anchor="b">
            <a:normAutofit/>
          </a:bodyPr>
          <a:lstStyle/>
          <a:p>
            <a:r>
              <a:rPr lang="en-US" sz="4000">
                <a:latin typeface="+mj-lt"/>
                <a:ea typeface="+mj-ea"/>
              </a:rPr>
              <a:t>Thank You</a:t>
            </a:r>
          </a:p>
        </p:txBody>
      </p:sp>
      <p:sp>
        <p:nvSpPr>
          <p:cNvPr id="3" name="Content Placeholder 2">
            <a:extLst>
              <a:ext uri="{FF2B5EF4-FFF2-40B4-BE49-F238E27FC236}">
                <a16:creationId xmlns="" xmlns:a16="http://schemas.microsoft.com/office/drawing/2014/main" id="{59D1EE09-627C-F191-F81D-5C0730C8E399}"/>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lnSpc>
                <a:spcPct val="90000"/>
              </a:lnSpc>
              <a:spcBef>
                <a:spcPts val="1000"/>
              </a:spcBef>
              <a:buNone/>
            </a:pPr>
            <a:r>
              <a:rPr lang="en-US" sz="2000">
                <a:latin typeface="+mn-lt"/>
                <a:cs typeface="+mn-cs"/>
              </a:rPr>
              <a:t>Questions</a:t>
            </a:r>
          </a:p>
        </p:txBody>
      </p:sp>
      <p:cxnSp>
        <p:nvCxnSpPr>
          <p:cNvPr id="11" name="Straight Connector 10">
            <a:extLst>
              <a:ext uri="{FF2B5EF4-FFF2-40B4-BE49-F238E27FC236}">
                <a16:creationId xmlns=""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20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6286500" cy="6858000"/>
          </a:xfrm>
        </p:spPr>
        <p:txBody>
          <a:bodyPr>
            <a:noAutofit/>
          </a:bodyPr>
          <a:lstStyle/>
          <a:p>
            <a:pPr algn="just">
              <a:lnSpc>
                <a:spcPts val="1400"/>
              </a:lnSpc>
              <a:buNone/>
              <a:defRPr/>
            </a:pPr>
            <a:r>
              <a:rPr lang="en-GB" sz="2000" b="1" dirty="0"/>
              <a:t>Some of our acclaimed professional programs:</a:t>
            </a:r>
            <a:endParaRPr lang="en-GB" sz="2000" dirty="0"/>
          </a:p>
          <a:p>
            <a:pPr lvl="1">
              <a:lnSpc>
                <a:spcPct val="150000"/>
              </a:lnSpc>
              <a:defRPr/>
            </a:pPr>
            <a:r>
              <a:rPr lang="en-US" sz="2000" b="1" dirty="0" smtClean="0"/>
              <a:t>CIBSCP</a:t>
            </a:r>
            <a:r>
              <a:rPr lang="en-US" sz="2000" dirty="0" smtClean="0"/>
              <a:t> </a:t>
            </a:r>
            <a:r>
              <a:rPr lang="en-US" sz="2000" dirty="0"/>
              <a:t>Certified International Balance Scorecard Professional™</a:t>
            </a:r>
            <a:endParaRPr lang="en-GB" sz="2000" dirty="0"/>
          </a:p>
          <a:p>
            <a:pPr lvl="1">
              <a:lnSpc>
                <a:spcPct val="150000"/>
              </a:lnSpc>
              <a:defRPr/>
            </a:pPr>
            <a:r>
              <a:rPr lang="en-US" sz="2000" b="1" dirty="0"/>
              <a:t>CIOEP</a:t>
            </a:r>
            <a:r>
              <a:rPr lang="en-US" sz="2000" dirty="0"/>
              <a:t>™ Certified International Organizational Excellence Professional™</a:t>
            </a:r>
            <a:endParaRPr lang="en-GB" sz="2000" dirty="0"/>
          </a:p>
          <a:p>
            <a:pPr lvl="1">
              <a:lnSpc>
                <a:spcPct val="150000"/>
              </a:lnSpc>
              <a:defRPr/>
            </a:pPr>
            <a:r>
              <a:rPr lang="en-US" sz="2000" b="1" dirty="0" smtClean="0"/>
              <a:t>GPHR</a:t>
            </a:r>
            <a:r>
              <a:rPr lang="en-US" sz="2000" dirty="0"/>
              <a:t>™ Global Professional in Human Resources™  </a:t>
            </a:r>
            <a:endParaRPr lang="en-GB" sz="2000" dirty="0"/>
          </a:p>
          <a:p>
            <a:pPr lvl="1">
              <a:lnSpc>
                <a:spcPct val="150000"/>
              </a:lnSpc>
              <a:defRPr/>
            </a:pPr>
            <a:r>
              <a:rPr lang="en-US" sz="2000" b="1" dirty="0" err="1" smtClean="0"/>
              <a:t>SPHRi</a:t>
            </a:r>
            <a:r>
              <a:rPr lang="en-US" sz="2000" dirty="0"/>
              <a:t>™ Senior Professional in Human Resources – International™  </a:t>
            </a:r>
            <a:endParaRPr lang="en-GB" sz="2000" dirty="0"/>
          </a:p>
          <a:p>
            <a:pPr lvl="1">
              <a:lnSpc>
                <a:spcPct val="150000"/>
              </a:lnSpc>
              <a:defRPr/>
            </a:pPr>
            <a:r>
              <a:rPr lang="en-US" sz="2000" b="1" dirty="0" smtClean="0"/>
              <a:t>CHRA</a:t>
            </a:r>
            <a:r>
              <a:rPr lang="en-US" sz="2000" dirty="0"/>
              <a:t>™ Chartered Human Resource Analyst</a:t>
            </a:r>
            <a:r>
              <a:rPr lang="en-US" sz="2000" dirty="0" smtClean="0"/>
              <a:t>™  </a:t>
            </a:r>
            <a:endParaRPr lang="en-GB" sz="2000" dirty="0"/>
          </a:p>
          <a:p>
            <a:pPr lvl="1">
              <a:lnSpc>
                <a:spcPct val="150000"/>
              </a:lnSpc>
              <a:defRPr/>
            </a:pPr>
            <a:r>
              <a:rPr lang="en-US" sz="2000" b="1" dirty="0" smtClean="0"/>
              <a:t>CHRBP</a:t>
            </a:r>
            <a:r>
              <a:rPr lang="en-US" sz="2000" dirty="0"/>
              <a:t>™ Chartered Human Resource Business Partner™</a:t>
            </a:r>
            <a:endParaRPr lang="en-GB" sz="2000" dirty="0"/>
          </a:p>
          <a:p>
            <a:pPr lvl="1">
              <a:lnSpc>
                <a:spcPct val="150000"/>
              </a:lnSpc>
              <a:defRPr/>
            </a:pPr>
            <a:r>
              <a:rPr lang="en-US" sz="2000" b="1" dirty="0"/>
              <a:t>CLP™ </a:t>
            </a:r>
            <a:r>
              <a:rPr lang="en-US" sz="2000" dirty="0"/>
              <a:t>Certified Leadership Professional™  </a:t>
            </a:r>
            <a:endParaRPr lang="en-GB" sz="2000" dirty="0"/>
          </a:p>
          <a:p>
            <a:pPr lvl="1">
              <a:lnSpc>
                <a:spcPct val="150000"/>
              </a:lnSpc>
              <a:defRPr/>
            </a:pPr>
            <a:r>
              <a:rPr lang="en-US" sz="2000" b="1" dirty="0" smtClean="0"/>
              <a:t>CIPM</a:t>
            </a:r>
            <a:r>
              <a:rPr lang="en-US" sz="2000" dirty="0"/>
              <a:t>™ Certified International Project Manager™      </a:t>
            </a:r>
            <a:endParaRPr lang="en-GB" sz="2000" dirty="0"/>
          </a:p>
          <a:p>
            <a:pPr lvl="1">
              <a:lnSpc>
                <a:spcPct val="150000"/>
              </a:lnSpc>
              <a:defRPr/>
            </a:pPr>
            <a:r>
              <a:rPr lang="en-US" sz="2000" b="1" dirty="0" smtClean="0"/>
              <a:t>CHE</a:t>
            </a:r>
            <a:r>
              <a:rPr lang="en-US" sz="2000" dirty="0"/>
              <a:t>™ Chartered Economist - Professional Program™  </a:t>
            </a:r>
            <a:endParaRPr lang="en-GB" sz="2000" dirty="0"/>
          </a:p>
        </p:txBody>
      </p:sp>
      <p:sp>
        <p:nvSpPr>
          <p:cNvPr id="4" name="Content Placeholder 2"/>
          <p:cNvSpPr txBox="1">
            <a:spLocks/>
          </p:cNvSpPr>
          <p:nvPr/>
        </p:nvSpPr>
        <p:spPr>
          <a:xfrm>
            <a:off x="5842000" y="0"/>
            <a:ext cx="635000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defRPr/>
            </a:pPr>
            <a:r>
              <a:rPr lang="en-US" sz="1600" dirty="0"/>
              <a:t>CMP™ Certified Management Professional™</a:t>
            </a:r>
            <a:endParaRPr lang="en-GB" sz="1600" dirty="0"/>
          </a:p>
          <a:p>
            <a:pPr lvl="1">
              <a:lnSpc>
                <a:spcPct val="150000"/>
              </a:lnSpc>
              <a:defRPr/>
            </a:pPr>
            <a:r>
              <a:rPr lang="en-US" sz="1600" dirty="0"/>
              <a:t>CIPM™ Certified International Project Manager™      </a:t>
            </a:r>
            <a:endParaRPr lang="en-GB" sz="1600" dirty="0"/>
          </a:p>
          <a:p>
            <a:pPr lvl="1">
              <a:lnSpc>
                <a:spcPct val="150000"/>
              </a:lnSpc>
              <a:defRPr/>
            </a:pPr>
            <a:r>
              <a:rPr lang="en-US" sz="1600" dirty="0"/>
              <a:t>CITA™ Certified International Tax Analyst™  </a:t>
            </a:r>
            <a:endParaRPr lang="en-GB" sz="1600" dirty="0"/>
          </a:p>
          <a:p>
            <a:pPr lvl="1">
              <a:lnSpc>
                <a:spcPct val="150000"/>
              </a:lnSpc>
              <a:defRPr/>
            </a:pPr>
            <a:r>
              <a:rPr lang="en-US" sz="1600" dirty="0" smtClean="0"/>
              <a:t>CRA</a:t>
            </a:r>
            <a:r>
              <a:rPr lang="en-US" sz="1600" dirty="0"/>
              <a:t>™ Chartered Risk Analyst™  </a:t>
            </a:r>
            <a:endParaRPr lang="en-GB" sz="1600" dirty="0"/>
          </a:p>
          <a:p>
            <a:pPr lvl="1">
              <a:lnSpc>
                <a:spcPct val="150000"/>
              </a:lnSpc>
              <a:defRPr/>
            </a:pPr>
            <a:r>
              <a:rPr lang="en-GB" sz="1600" b="1" dirty="0" smtClean="0"/>
              <a:t>ISO/IEC </a:t>
            </a:r>
            <a:r>
              <a:rPr lang="en-GB" sz="1600" b="1" dirty="0"/>
              <a:t>27002 </a:t>
            </a:r>
            <a:r>
              <a:rPr lang="en-GB" sz="1600" dirty="0"/>
              <a:t>Manager -Information Security Controls  </a:t>
            </a:r>
          </a:p>
          <a:p>
            <a:pPr lvl="1">
              <a:lnSpc>
                <a:spcPct val="150000"/>
              </a:lnSpc>
              <a:defRPr/>
            </a:pPr>
            <a:r>
              <a:rPr lang="en-GB" sz="1600" b="1" dirty="0" smtClean="0"/>
              <a:t>ISO/IEC </a:t>
            </a:r>
            <a:r>
              <a:rPr lang="en-GB" sz="1600" b="1" dirty="0"/>
              <a:t>27032 </a:t>
            </a:r>
            <a:r>
              <a:rPr lang="en-GB" sz="1600" dirty="0"/>
              <a:t>Cybersecurity Manager</a:t>
            </a:r>
          </a:p>
          <a:p>
            <a:pPr lvl="1">
              <a:lnSpc>
                <a:spcPct val="150000"/>
              </a:lnSpc>
              <a:defRPr/>
            </a:pPr>
            <a:r>
              <a:rPr lang="en-US" sz="1600" b="1" dirty="0" smtClean="0"/>
              <a:t>ISO/IEC </a:t>
            </a:r>
            <a:r>
              <a:rPr lang="en-US" sz="1600" b="1" dirty="0"/>
              <a:t>38500 </a:t>
            </a:r>
            <a:r>
              <a:rPr lang="en-US" sz="1600" dirty="0"/>
              <a:t>IT Corporate Governance Manager</a:t>
            </a:r>
            <a:endParaRPr lang="en-GB" sz="1600" dirty="0"/>
          </a:p>
          <a:p>
            <a:pPr lvl="1">
              <a:lnSpc>
                <a:spcPct val="150000"/>
              </a:lnSpc>
              <a:defRPr/>
            </a:pPr>
            <a:r>
              <a:rPr lang="en-GB" sz="1600" b="1" dirty="0" smtClean="0"/>
              <a:t>ISO </a:t>
            </a:r>
            <a:r>
              <a:rPr lang="en-GB" sz="1600" b="1" dirty="0"/>
              <a:t>9001 </a:t>
            </a:r>
            <a:r>
              <a:rPr lang="en-GB" sz="1600" dirty="0"/>
              <a:t>Lead Quality Management System Implementer</a:t>
            </a:r>
          </a:p>
          <a:p>
            <a:pPr lvl="1">
              <a:lnSpc>
                <a:spcPct val="150000"/>
              </a:lnSpc>
              <a:defRPr/>
            </a:pPr>
            <a:r>
              <a:rPr lang="en-GB" sz="1600" b="1" dirty="0"/>
              <a:t>ISO 45001 </a:t>
            </a:r>
            <a:r>
              <a:rPr lang="en-GB" sz="1600" dirty="0"/>
              <a:t>Occupational Health and Safety Management Systems (OH&amp;S MS) Implementer</a:t>
            </a:r>
          </a:p>
          <a:p>
            <a:pPr lvl="1">
              <a:lnSpc>
                <a:spcPct val="150000"/>
              </a:lnSpc>
              <a:defRPr/>
            </a:pPr>
            <a:r>
              <a:rPr lang="en-US" sz="1600" b="1" dirty="0" smtClean="0"/>
              <a:t>ISO </a:t>
            </a:r>
            <a:r>
              <a:rPr lang="en-US" sz="1600" b="1" dirty="0"/>
              <a:t>30301 </a:t>
            </a:r>
            <a:r>
              <a:rPr lang="en-US" sz="1600" dirty="0"/>
              <a:t>Records Management System Lead Implementer</a:t>
            </a:r>
            <a:endParaRPr lang="en-GB" sz="1600" dirty="0"/>
          </a:p>
          <a:p>
            <a:pPr lvl="1">
              <a:lnSpc>
                <a:spcPct val="150000"/>
              </a:lnSpc>
              <a:defRPr/>
            </a:pPr>
            <a:r>
              <a:rPr lang="en-GB" sz="1600" b="1" dirty="0"/>
              <a:t>ISO 14001 </a:t>
            </a:r>
            <a:r>
              <a:rPr lang="en-GB" sz="1600" dirty="0"/>
              <a:t>Lead Environmental Management Systems Auditor/ implementer </a:t>
            </a:r>
          </a:p>
          <a:p>
            <a:pPr lvl="1">
              <a:lnSpc>
                <a:spcPct val="150000"/>
              </a:lnSpc>
              <a:defRPr/>
            </a:pPr>
            <a:r>
              <a:rPr lang="en-GB" sz="1600" b="1" dirty="0"/>
              <a:t>ISO 50001 </a:t>
            </a:r>
            <a:r>
              <a:rPr lang="en-GB" sz="1600" dirty="0"/>
              <a:t>Energy Management Systems Implementer</a:t>
            </a:r>
          </a:p>
          <a:p>
            <a:pPr lvl="1">
              <a:lnSpc>
                <a:spcPct val="150000"/>
              </a:lnSpc>
              <a:defRPr/>
            </a:pPr>
            <a:r>
              <a:rPr lang="en-GB" sz="1600" b="1" dirty="0"/>
              <a:t>ISO 10004 Customer </a:t>
            </a:r>
            <a:r>
              <a:rPr lang="en-GB" sz="1600" dirty="0"/>
              <a:t>Satisfaction Manager </a:t>
            </a:r>
          </a:p>
          <a:p>
            <a:pPr lvl="1">
              <a:lnSpc>
                <a:spcPct val="150000"/>
              </a:lnSpc>
              <a:defRPr/>
            </a:pPr>
            <a:r>
              <a:rPr lang="en-GB" sz="1600" b="1" dirty="0"/>
              <a:t>ISO 21500 </a:t>
            </a:r>
            <a:r>
              <a:rPr lang="en-GB" sz="1600" dirty="0"/>
              <a:t>Lead Project Manager</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53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descr="Parchment"/>
          <p:cNvSpPr>
            <a:spLocks noChangeArrowheads="1"/>
          </p:cNvSpPr>
          <p:nvPr/>
        </p:nvSpPr>
        <p:spPr bwMode="auto">
          <a:xfrm>
            <a:off x="2675683" y="1268414"/>
            <a:ext cx="8916987" cy="5876925"/>
          </a:xfrm>
          <a:prstGeom prst="rightArrow">
            <a:avLst>
              <a:gd name="adj1" fmla="val 87889"/>
              <a:gd name="adj2" fmla="val 20490"/>
            </a:avLst>
          </a:prstGeom>
          <a:blipFill dpi="0" rotWithShape="1">
            <a:blip r:embed="rId3"/>
            <a:srcRect/>
            <a:tile tx="0" ty="0" sx="100000" sy="100000" flip="none" algn="tl"/>
          </a:blipFill>
          <a:ln w="28575">
            <a:solidFill>
              <a:srgbClr val="003366"/>
            </a:solidFill>
            <a:miter lim="800000"/>
            <a:headEnd/>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endParaRPr lang="en-US" altLang="en-US" sz="1200">
              <a:latin typeface="Helvetica" panose="020B0604020202020204" pitchFamily="34" charset="0"/>
            </a:endParaRPr>
          </a:p>
        </p:txBody>
      </p:sp>
      <p:sp>
        <p:nvSpPr>
          <p:cNvPr id="7171" name="Rectangle 3"/>
          <p:cNvSpPr>
            <a:spLocks noChangeArrowheads="1"/>
          </p:cNvSpPr>
          <p:nvPr/>
        </p:nvSpPr>
        <p:spPr bwMode="auto">
          <a:xfrm>
            <a:off x="2715369" y="16494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b="1">
                <a:solidFill>
                  <a:schemeClr val="accent2"/>
                </a:solidFill>
              </a:rPr>
              <a:t>1992</a:t>
            </a:r>
          </a:p>
        </p:txBody>
      </p:sp>
      <p:sp>
        <p:nvSpPr>
          <p:cNvPr id="7172" name="Text Box 4"/>
          <p:cNvSpPr txBox="1">
            <a:spLocks noChangeArrowheads="1"/>
          </p:cNvSpPr>
          <p:nvPr/>
        </p:nvSpPr>
        <p:spPr bwMode="auto">
          <a:xfrm>
            <a:off x="9613058" y="1700213"/>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en-US" altLang="en-US" sz="1600" b="1" dirty="0" smtClean="0">
                <a:solidFill>
                  <a:schemeClr val="accent2"/>
                </a:solidFill>
              </a:rPr>
              <a:t>2022</a:t>
            </a:r>
            <a:endParaRPr lang="en-US" altLang="en-US" sz="1600" b="1" dirty="0">
              <a:solidFill>
                <a:schemeClr val="accent2"/>
              </a:solidFill>
            </a:endParaRPr>
          </a:p>
        </p:txBody>
      </p:sp>
      <p:sp>
        <p:nvSpPr>
          <p:cNvPr id="7173" name="Text Box 5"/>
          <p:cNvSpPr txBox="1">
            <a:spLocks noChangeArrowheads="1"/>
          </p:cNvSpPr>
          <p:nvPr/>
        </p:nvSpPr>
        <p:spPr bwMode="auto">
          <a:xfrm>
            <a:off x="2699494" y="6613525"/>
            <a:ext cx="43561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900"/>
              <a:t>Based on presentation of Balanced Scorecard Collaborative </a:t>
            </a:r>
          </a:p>
        </p:txBody>
      </p:sp>
      <p:sp>
        <p:nvSpPr>
          <p:cNvPr id="7174" name="Rectangle 6"/>
          <p:cNvSpPr>
            <a:spLocks noChangeArrowheads="1"/>
          </p:cNvSpPr>
          <p:nvPr/>
        </p:nvSpPr>
        <p:spPr bwMode="auto">
          <a:xfrm>
            <a:off x="2699494" y="1989138"/>
            <a:ext cx="3417888" cy="36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342900" indent="-22860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a:t>Articles in Harvard Business Review:</a:t>
            </a:r>
          </a:p>
          <a:p>
            <a:pPr lvl="1">
              <a:spcBef>
                <a:spcPct val="50000"/>
              </a:spcBef>
              <a:buClr>
                <a:schemeClr val="tx2"/>
              </a:buClr>
              <a:buSzPct val="130000"/>
              <a:buFont typeface="Wingdings" panose="05000000000000000000" pitchFamily="2" charset="2"/>
              <a:buChar char="§"/>
            </a:pPr>
            <a:r>
              <a:rPr lang="en-US" altLang="en-US" sz="1600" b="1"/>
              <a:t>“The Balanced Scorecard — Measures that Drive Performance” January - February 1992</a:t>
            </a:r>
          </a:p>
          <a:p>
            <a:pPr lvl="1">
              <a:spcBef>
                <a:spcPct val="50000"/>
              </a:spcBef>
              <a:buClr>
                <a:schemeClr val="tx2"/>
              </a:buClr>
              <a:buSzPct val="130000"/>
              <a:buFont typeface="Wingdings" panose="05000000000000000000" pitchFamily="2" charset="2"/>
              <a:buChar char="§"/>
            </a:pPr>
            <a:r>
              <a:rPr lang="en-US" altLang="en-US" sz="1600" b="1"/>
              <a:t>“Putting the Balanced Scorecard to Work”  September - October 1993</a:t>
            </a:r>
          </a:p>
          <a:p>
            <a:pPr lvl="1">
              <a:spcBef>
                <a:spcPct val="50000"/>
              </a:spcBef>
              <a:buClr>
                <a:schemeClr val="tx2"/>
              </a:buClr>
              <a:buSzPct val="130000"/>
              <a:buFont typeface="Wingdings" panose="05000000000000000000" pitchFamily="2" charset="2"/>
              <a:buChar char="§"/>
            </a:pPr>
            <a:r>
              <a:rPr lang="en-US" altLang="en-US" sz="1600" b="1"/>
              <a:t>“Using the Balanced Scorecard as</a:t>
            </a:r>
            <a:br>
              <a:rPr lang="en-US" altLang="en-US" sz="1600" b="1"/>
            </a:br>
            <a:r>
              <a:rPr lang="en-US" altLang="en-US" sz="1600" b="1"/>
              <a:t>a Strategic Management System” January - February 1996</a:t>
            </a:r>
          </a:p>
        </p:txBody>
      </p:sp>
      <p:grpSp>
        <p:nvGrpSpPr>
          <p:cNvPr id="7175" name="Group 7"/>
          <p:cNvGrpSpPr>
            <a:grpSpLocks/>
          </p:cNvGrpSpPr>
          <p:nvPr/>
        </p:nvGrpSpPr>
        <p:grpSpPr bwMode="auto">
          <a:xfrm>
            <a:off x="6299945" y="4992690"/>
            <a:ext cx="1058863" cy="1868169"/>
            <a:chOff x="2344" y="2501"/>
            <a:chExt cx="667" cy="1308"/>
          </a:xfrm>
        </p:grpSpPr>
        <p:pic>
          <p:nvPicPr>
            <p:cNvPr id="7187" name="Picture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44" y="2501"/>
              <a:ext cx="667" cy="1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8" name="Rectangle 9"/>
            <p:cNvSpPr>
              <a:spLocks noChangeArrowheads="1"/>
            </p:cNvSpPr>
            <p:nvPr/>
          </p:nvSpPr>
          <p:spPr bwMode="auto">
            <a:xfrm>
              <a:off x="2494" y="3594"/>
              <a:ext cx="367"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sz="1400" b="1">
                  <a:solidFill>
                    <a:schemeClr val="accent2"/>
                  </a:solidFill>
                  <a:latin typeface="Helvetica" panose="020B0604020202020204" pitchFamily="34" charset="0"/>
                </a:rPr>
                <a:t>1996</a:t>
              </a:r>
            </a:p>
          </p:txBody>
        </p:sp>
      </p:grpSp>
      <p:pic>
        <p:nvPicPr>
          <p:cNvPr id="7176" name="Picture 10" descr="sfo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79520" y="4992689"/>
            <a:ext cx="1108075"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tangle 11"/>
          <p:cNvSpPr>
            <a:spLocks noChangeArrowheads="1"/>
          </p:cNvSpPr>
          <p:nvPr/>
        </p:nvSpPr>
        <p:spPr bwMode="auto">
          <a:xfrm>
            <a:off x="8244632" y="6553200"/>
            <a:ext cx="5778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sz="1400" b="1">
                <a:solidFill>
                  <a:schemeClr val="accent2"/>
                </a:solidFill>
              </a:rPr>
              <a:t>2000</a:t>
            </a:r>
          </a:p>
        </p:txBody>
      </p:sp>
      <p:sp>
        <p:nvSpPr>
          <p:cNvPr id="7178" name="Text Box 12"/>
          <p:cNvSpPr txBox="1">
            <a:spLocks noChangeArrowheads="1"/>
          </p:cNvSpPr>
          <p:nvPr/>
        </p:nvSpPr>
        <p:spPr bwMode="auto">
          <a:xfrm>
            <a:off x="6804770" y="2205038"/>
            <a:ext cx="3673475" cy="23698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ko-KR" sz="1400" b="1" dirty="0">
                <a:ea typeface="Batang" pitchFamily="18" charset="-127"/>
              </a:rPr>
              <a:t>Endorsement by Gartner Group 2009:</a:t>
            </a:r>
          </a:p>
          <a:p>
            <a:pPr eaLnBrk="1" hangingPunct="1"/>
            <a:r>
              <a:rPr lang="en-US" altLang="ko-KR" sz="1400" b="1" dirty="0">
                <a:ea typeface="Batang" pitchFamily="18" charset="-127"/>
              </a:rPr>
              <a:t>The balanced scorecard methodology</a:t>
            </a:r>
          </a:p>
          <a:p>
            <a:pPr eaLnBrk="1" hangingPunct="1"/>
            <a:r>
              <a:rPr lang="en-US" altLang="ko-KR" sz="1400" b="1" dirty="0">
                <a:ea typeface="Batang" pitchFamily="18" charset="-127"/>
              </a:rPr>
              <a:t>developed  by Drs. Kaplan and Norton</a:t>
            </a:r>
          </a:p>
          <a:p>
            <a:pPr eaLnBrk="1" hangingPunct="1"/>
            <a:r>
              <a:rPr lang="en-US" altLang="ko-KR" sz="1400" b="1" dirty="0">
                <a:ea typeface="Batang" pitchFamily="18" charset="-127"/>
              </a:rPr>
              <a:t> extends beyond financial measures to</a:t>
            </a:r>
          </a:p>
          <a:p>
            <a:pPr eaLnBrk="1" hangingPunct="1"/>
            <a:r>
              <a:rPr lang="en-US" altLang="ko-KR" sz="1400" b="1" dirty="0">
                <a:ea typeface="Batang" pitchFamily="18" charset="-127"/>
              </a:rPr>
              <a:t> link vision to action. </a:t>
            </a:r>
          </a:p>
          <a:p>
            <a:pPr eaLnBrk="1" hangingPunct="1"/>
            <a:r>
              <a:rPr lang="en-US" altLang="ko-KR" sz="1400" b="1" dirty="0">
                <a:solidFill>
                  <a:srgbClr val="FF3300"/>
                </a:solidFill>
                <a:ea typeface="Batang" pitchFamily="18" charset="-127"/>
              </a:rPr>
              <a:t>The Harvard Business Review has</a:t>
            </a:r>
          </a:p>
          <a:p>
            <a:pPr eaLnBrk="1" hangingPunct="1"/>
            <a:r>
              <a:rPr lang="en-US" altLang="ko-KR" sz="1400" b="1" dirty="0">
                <a:solidFill>
                  <a:srgbClr val="FF3300"/>
                </a:solidFill>
                <a:ea typeface="Batang" pitchFamily="18" charset="-127"/>
              </a:rPr>
              <a:t> acclaimed the balanced scorecard</a:t>
            </a:r>
          </a:p>
          <a:p>
            <a:pPr eaLnBrk="1" hangingPunct="1"/>
            <a:r>
              <a:rPr lang="en-US" altLang="ko-KR" sz="1400" b="1" dirty="0">
                <a:solidFill>
                  <a:srgbClr val="FF3300"/>
                </a:solidFill>
                <a:ea typeface="Batang" pitchFamily="18" charset="-127"/>
              </a:rPr>
              <a:t> as one of the most influential ideas</a:t>
            </a:r>
          </a:p>
          <a:p>
            <a:pPr eaLnBrk="1" hangingPunct="1"/>
            <a:r>
              <a:rPr lang="en-US" altLang="ko-KR" sz="1400" b="1" dirty="0">
                <a:solidFill>
                  <a:srgbClr val="FF3300"/>
                </a:solidFill>
                <a:ea typeface="Batang" pitchFamily="18" charset="-127"/>
              </a:rPr>
              <a:t> of the past 75 years</a:t>
            </a:r>
          </a:p>
          <a:p>
            <a:pPr eaLnBrk="1" hangingPunct="1"/>
            <a:r>
              <a:rPr lang="en-US" altLang="ko-KR" sz="1200" b="1" dirty="0">
                <a:ea typeface="Batang" pitchFamily="18" charset="-127"/>
              </a:rPr>
              <a:t>Source: Gartner Group; 2009 Feature Article:</a:t>
            </a:r>
          </a:p>
          <a:p>
            <a:pPr eaLnBrk="1" hangingPunct="1"/>
            <a:r>
              <a:rPr lang="en-US" altLang="ko-KR" sz="1000" b="1" dirty="0">
                <a:ea typeface="Batang" pitchFamily="18" charset="-127"/>
              </a:rPr>
              <a:t>Business Value of IT — Non-financial Measurements</a:t>
            </a:r>
            <a:endParaRPr lang="en-US" altLang="en-US" sz="1000" b="1" dirty="0"/>
          </a:p>
        </p:txBody>
      </p:sp>
      <p:sp>
        <p:nvSpPr>
          <p:cNvPr id="7179" name="Text Box 13"/>
          <p:cNvSpPr txBox="1">
            <a:spLocks noChangeArrowheads="1"/>
          </p:cNvSpPr>
          <p:nvPr/>
        </p:nvSpPr>
        <p:spPr bwMode="auto">
          <a:xfrm>
            <a:off x="6084045" y="4581525"/>
            <a:ext cx="5038725"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1400">
                <a:ea typeface="Batang" pitchFamily="18" charset="-127"/>
              </a:rPr>
              <a:t>“</a:t>
            </a:r>
            <a:r>
              <a:rPr lang="en-US" altLang="ko-KR" sz="1400" b="1">
                <a:ea typeface="Batang" pitchFamily="18" charset="-127"/>
              </a:rPr>
              <a:t>The Balanced Scorecard” is translated into 18 languages</a:t>
            </a:r>
            <a:endParaRPr lang="en-US" altLang="en-US" b="1"/>
          </a:p>
        </p:txBody>
      </p:sp>
      <p:sp>
        <p:nvSpPr>
          <p:cNvPr id="7180" name="Text Box 14"/>
          <p:cNvSpPr txBox="1">
            <a:spLocks noChangeArrowheads="1"/>
          </p:cNvSpPr>
          <p:nvPr/>
        </p:nvSpPr>
        <p:spPr bwMode="auto">
          <a:xfrm>
            <a:off x="2448670" y="1"/>
            <a:ext cx="8532813" cy="8309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ko-KR" sz="2400" dirty="0">
                <a:ea typeface="Batang" pitchFamily="18" charset="-127"/>
              </a:rPr>
              <a:t>The Balanced Scorecard (BSC) - "One of the most important management practices of the past 75 years</a:t>
            </a:r>
            <a:r>
              <a:rPr lang="en-US" altLang="ko-KR" sz="2400" dirty="0" smtClean="0">
                <a:ea typeface="Batang" pitchFamily="18" charset="-127"/>
              </a:rPr>
              <a:t>"</a:t>
            </a:r>
            <a:endParaRPr lang="en-US" altLang="en-US" sz="3200" dirty="0"/>
          </a:p>
        </p:txBody>
      </p:sp>
      <p:sp>
        <p:nvSpPr>
          <p:cNvPr id="5135" name="Rectangle 15"/>
          <p:cNvSpPr>
            <a:spLocks noChangeArrowheads="1"/>
          </p:cNvSpPr>
          <p:nvPr/>
        </p:nvSpPr>
        <p:spPr bwMode="auto">
          <a:xfrm>
            <a:off x="2699495" y="908051"/>
            <a:ext cx="16668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sz="1600" b="1"/>
              <a:t>Measurement and Reporting</a:t>
            </a:r>
          </a:p>
        </p:txBody>
      </p:sp>
      <p:sp>
        <p:nvSpPr>
          <p:cNvPr id="5136" name="Rectangle 16"/>
          <p:cNvSpPr>
            <a:spLocks noChangeArrowheads="1"/>
          </p:cNvSpPr>
          <p:nvPr/>
        </p:nvSpPr>
        <p:spPr bwMode="auto">
          <a:xfrm>
            <a:off x="5580808" y="908051"/>
            <a:ext cx="19192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sz="1600" b="1"/>
              <a:t>Alignment and Communication</a:t>
            </a:r>
          </a:p>
        </p:txBody>
      </p:sp>
      <p:sp>
        <p:nvSpPr>
          <p:cNvPr id="5137" name="Rectangle 17"/>
          <p:cNvSpPr>
            <a:spLocks noChangeArrowheads="1"/>
          </p:cNvSpPr>
          <p:nvPr/>
        </p:nvSpPr>
        <p:spPr bwMode="auto">
          <a:xfrm>
            <a:off x="8389094" y="765175"/>
            <a:ext cx="23193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FF00"/>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5000"/>
              </a:spcBef>
            </a:pPr>
            <a:r>
              <a:rPr lang="en-US" altLang="en-US" sz="1600" b="1"/>
              <a:t>Enterprise-wide Strategic Management</a:t>
            </a:r>
          </a:p>
        </p:txBody>
      </p:sp>
      <p:sp>
        <p:nvSpPr>
          <p:cNvPr id="7184" name="AutoShape 18"/>
          <p:cNvSpPr>
            <a:spLocks noChangeArrowheads="1"/>
          </p:cNvSpPr>
          <p:nvPr/>
        </p:nvSpPr>
        <p:spPr bwMode="auto">
          <a:xfrm>
            <a:off x="4499720" y="981076"/>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a:p>
        </p:txBody>
      </p:sp>
      <p:sp>
        <p:nvSpPr>
          <p:cNvPr id="7185" name="AutoShape 19"/>
          <p:cNvSpPr>
            <a:spLocks noChangeArrowheads="1"/>
          </p:cNvSpPr>
          <p:nvPr/>
        </p:nvSpPr>
        <p:spPr bwMode="auto">
          <a:xfrm>
            <a:off x="7668370" y="981076"/>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endParaRPr lang="en-US" altLang="en-US"/>
          </a:p>
        </p:txBody>
      </p:sp>
      <p:sp>
        <p:nvSpPr>
          <p:cNvPr id="7186" name="Text Box 21"/>
          <p:cNvSpPr txBox="1">
            <a:spLocks noChangeArrowheads="1"/>
          </p:cNvSpPr>
          <p:nvPr/>
        </p:nvSpPr>
        <p:spPr bwMode="auto">
          <a:xfrm>
            <a:off x="2843957" y="6308725"/>
            <a:ext cx="2252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b="1"/>
              <a:t>Informed Risk Decisions</a:t>
            </a:r>
          </a:p>
        </p:txBody>
      </p:sp>
      <p:pic>
        <p:nvPicPr>
          <p:cNvPr id="2" name="Picture 1"/>
          <p:cNvPicPr>
            <a:picLocks noChangeAspect="1"/>
          </p:cNvPicPr>
          <p:nvPr/>
        </p:nvPicPr>
        <p:blipFill>
          <a:blip r:embed="rId6"/>
          <a:stretch>
            <a:fillRect/>
          </a:stretch>
        </p:blipFill>
        <p:spPr>
          <a:xfrm>
            <a:off x="0" y="2982886"/>
            <a:ext cx="2563268" cy="1751039"/>
          </a:xfrm>
          <a:prstGeom prst="rect">
            <a:avLst/>
          </a:prstGeom>
        </p:spPr>
      </p:pic>
      <p:pic>
        <p:nvPicPr>
          <p:cNvPr id="2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191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left)">
                                      <p:cBhvr>
                                        <p:cTn id="7" dur="500"/>
                                        <p:tgtEl>
                                          <p:spTgt spid="512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35"/>
                                        </p:tgtEl>
                                        <p:attrNameLst>
                                          <p:attrName>style.visibility</p:attrName>
                                        </p:attrNameLst>
                                      </p:cBhvr>
                                      <p:to>
                                        <p:strVal val="visible"/>
                                      </p:to>
                                    </p:set>
                                    <p:animEffect transition="in" filter="wipe(left)">
                                      <p:cBhvr>
                                        <p:cTn id="11" dur="500"/>
                                        <p:tgtEl>
                                          <p:spTgt spid="5135"/>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136"/>
                                        </p:tgtEl>
                                        <p:attrNameLst>
                                          <p:attrName>style.visibility</p:attrName>
                                        </p:attrNameLst>
                                      </p:cBhvr>
                                      <p:to>
                                        <p:strVal val="visible"/>
                                      </p:to>
                                    </p:set>
                                    <p:animEffect transition="in" filter="wipe(left)">
                                      <p:cBhvr>
                                        <p:cTn id="15" dur="500"/>
                                        <p:tgtEl>
                                          <p:spTgt spid="5136"/>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wipe(left)">
                                      <p:cBhvr>
                                        <p:cTn id="19" dur="500"/>
                                        <p:tgtEl>
                                          <p:spTgt spid="5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35" grpId="0" autoUpdateAnimBg="0"/>
      <p:bldP spid="5136" grpId="0" autoUpdateAnimBg="0"/>
      <p:bldP spid="513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8123"/>
            <a:ext cx="10515600" cy="732155"/>
          </a:xfrm>
        </p:spPr>
        <p:txBody>
          <a:bodyPr>
            <a:normAutofit/>
          </a:bodyPr>
          <a:lstStyle/>
          <a:p>
            <a:r>
              <a:rPr lang="en-US" b="1" dirty="0" smtClean="0">
                <a:solidFill>
                  <a:srgbClr val="000000"/>
                </a:solidFill>
              </a:rPr>
              <a:t>What is Balanced Score Card (BSC)?</a:t>
            </a:r>
            <a:endParaRPr lang="en-US" dirty="0"/>
          </a:p>
        </p:txBody>
      </p:sp>
      <p:sp>
        <p:nvSpPr>
          <p:cNvPr id="4" name="Content Placeholder 2"/>
          <p:cNvSpPr txBox="1">
            <a:spLocks/>
          </p:cNvSpPr>
          <p:nvPr/>
        </p:nvSpPr>
        <p:spPr>
          <a:xfrm>
            <a:off x="1020279" y="1436570"/>
            <a:ext cx="10260530" cy="51856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prstClr val="black"/>
                </a:solidFill>
                <a:latin typeface="Arial Narrow" pitchFamily="34" charset="0"/>
              </a:rPr>
              <a:t>An integrated strategic planning and performance management system  </a:t>
            </a:r>
          </a:p>
          <a:p>
            <a:r>
              <a:rPr lang="en-US" dirty="0">
                <a:solidFill>
                  <a:prstClr val="black"/>
                </a:solidFill>
                <a:latin typeface="Arial Narrow" pitchFamily="34" charset="0"/>
              </a:rPr>
              <a:t>It’s a system that strikes a balance between all aspects of an organization</a:t>
            </a:r>
          </a:p>
          <a:p>
            <a:pPr marL="0" indent="0">
              <a:buNone/>
            </a:pPr>
            <a:endParaRPr lang="en-US" dirty="0">
              <a:solidFill>
                <a:prstClr val="black"/>
              </a:solidFill>
              <a:latin typeface="Arial Narrow" pitchFamily="34" charset="0"/>
            </a:endParaRPr>
          </a:p>
          <a:p>
            <a:r>
              <a:rPr lang="en-US" dirty="0">
                <a:solidFill>
                  <a:prstClr val="black"/>
                </a:solidFill>
                <a:latin typeface="Arial Narrow" pitchFamily="34" charset="0"/>
              </a:rPr>
              <a:t>Financial and non-financial</a:t>
            </a:r>
          </a:p>
          <a:p>
            <a:r>
              <a:rPr lang="en-US" dirty="0" smtClean="0">
                <a:solidFill>
                  <a:prstClr val="black"/>
                </a:solidFill>
                <a:latin typeface="Arial Narrow" pitchFamily="34" charset="0"/>
              </a:rPr>
              <a:t>Internal </a:t>
            </a:r>
            <a:r>
              <a:rPr lang="en-US" dirty="0">
                <a:solidFill>
                  <a:prstClr val="black"/>
                </a:solidFill>
                <a:latin typeface="Arial Narrow" pitchFamily="34" charset="0"/>
              </a:rPr>
              <a:t>and External</a:t>
            </a:r>
          </a:p>
          <a:p>
            <a:r>
              <a:rPr lang="en-US" dirty="0">
                <a:solidFill>
                  <a:prstClr val="black"/>
                </a:solidFill>
                <a:latin typeface="Arial Narrow" pitchFamily="34" charset="0"/>
              </a:rPr>
              <a:t>Long term and Short term </a:t>
            </a:r>
          </a:p>
          <a:p>
            <a:r>
              <a:rPr lang="en-US" dirty="0">
                <a:solidFill>
                  <a:prstClr val="black"/>
                </a:solidFill>
                <a:latin typeface="Arial Narrow" pitchFamily="34" charset="0"/>
              </a:rPr>
              <a:t>Strategic </a:t>
            </a:r>
            <a:r>
              <a:rPr lang="en-US" dirty="0" smtClean="0">
                <a:solidFill>
                  <a:prstClr val="black"/>
                </a:solidFill>
                <a:latin typeface="Arial Narrow" pitchFamily="34" charset="0"/>
              </a:rPr>
              <a:t>Initiatives and Measures</a:t>
            </a:r>
            <a:r>
              <a:rPr lang="en-US" dirty="0">
                <a:solidFill>
                  <a:prstClr val="black"/>
                </a:solidFill>
                <a:latin typeface="Arial Narrow" pitchFamily="34" charset="0"/>
              </a:rPr>
              <a:t>/ KPIs</a:t>
            </a:r>
          </a:p>
          <a:p>
            <a:r>
              <a:rPr lang="en-US" dirty="0" smtClean="0">
                <a:solidFill>
                  <a:prstClr val="black"/>
                </a:solidFill>
                <a:latin typeface="Arial Narrow" pitchFamily="34" charset="0"/>
              </a:rPr>
              <a:t>Targets and Results </a:t>
            </a:r>
            <a:endParaRPr lang="en-US" dirty="0">
              <a:solidFill>
                <a:prstClr val="black"/>
              </a:solidFill>
              <a:latin typeface="Arial Narrow" pitchFamily="34" charset="0"/>
            </a:endParaRPr>
          </a:p>
          <a:p>
            <a:r>
              <a:rPr lang="en-US" dirty="0">
                <a:solidFill>
                  <a:prstClr val="black"/>
                </a:solidFill>
                <a:latin typeface="Arial Narrow" pitchFamily="34" charset="0"/>
              </a:rPr>
              <a:t>Lead and Lag (Predictive Vs Output) </a:t>
            </a:r>
            <a:r>
              <a:rPr lang="en-US" dirty="0" smtClean="0">
                <a:solidFill>
                  <a:prstClr val="black"/>
                </a:solidFill>
                <a:latin typeface="Arial Narrow" pitchFamily="34" charset="0"/>
              </a:rPr>
              <a:t> </a:t>
            </a:r>
            <a:endParaRPr lang="en-US" dirty="0">
              <a:solidFill>
                <a:prstClr val="black"/>
              </a:solidFill>
              <a:latin typeface="Arial Narrow" pitchFamily="34" charset="0"/>
            </a:endParaRPr>
          </a:p>
          <a:p>
            <a:r>
              <a:rPr lang="en-US" dirty="0" smtClean="0">
                <a:solidFill>
                  <a:prstClr val="black"/>
                </a:solidFill>
                <a:latin typeface="Arial Narrow" pitchFamily="34" charset="0"/>
              </a:rPr>
              <a:t>Perspectives</a:t>
            </a:r>
          </a:p>
          <a:p>
            <a:r>
              <a:rPr lang="en-US" dirty="0" smtClean="0">
                <a:solidFill>
                  <a:prstClr val="black"/>
                </a:solidFill>
                <a:latin typeface="Arial Narrow" pitchFamily="34" charset="0"/>
              </a:rPr>
              <a:t>Scorecard</a:t>
            </a:r>
          </a:p>
          <a:p>
            <a:endParaRPr lang="en-US" dirty="0">
              <a:solidFill>
                <a:prstClr val="black"/>
              </a:solidFill>
              <a:latin typeface="Arial Narrow" pitchFamily="34" charset="0"/>
            </a:endParaRP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1562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rPr>
              <a:t>Balanced Score Card…</a:t>
            </a:r>
            <a:endParaRPr lang="en-US" dirty="0"/>
          </a:p>
        </p:txBody>
      </p:sp>
      <p:sp>
        <p:nvSpPr>
          <p:cNvPr id="3" name="Content Placeholder 2"/>
          <p:cNvSpPr>
            <a:spLocks noGrp="1"/>
          </p:cNvSpPr>
          <p:nvPr>
            <p:ph idx="1"/>
          </p:nvPr>
        </p:nvSpPr>
        <p:spPr/>
        <p:txBody>
          <a:bodyPr/>
          <a:lstStyle/>
          <a:p>
            <a:pPr marL="0" indent="0">
              <a:buNone/>
              <a:defRPr/>
            </a:pPr>
            <a:r>
              <a:rPr lang="en-US" dirty="0">
                <a:solidFill>
                  <a:prstClr val="black"/>
                </a:solidFill>
              </a:rPr>
              <a:t>Is a strategic management tool that helps us to bring our vision to life by</a:t>
            </a:r>
            <a:r>
              <a:rPr lang="en-US" dirty="0" smtClean="0">
                <a:solidFill>
                  <a:prstClr val="black"/>
                </a:solidFill>
              </a:rPr>
              <a:t>;</a:t>
            </a:r>
          </a:p>
          <a:p>
            <a:pPr marL="0" indent="0">
              <a:buNone/>
              <a:defRPr/>
            </a:pPr>
            <a:endParaRPr lang="en-US" dirty="0">
              <a:solidFill>
                <a:prstClr val="black"/>
              </a:solidFill>
            </a:endParaRPr>
          </a:p>
          <a:p>
            <a:pPr>
              <a:buFont typeface="Wingdings" pitchFamily="2" charset="2"/>
              <a:buChar char="Ø"/>
              <a:defRPr/>
            </a:pPr>
            <a:r>
              <a:rPr lang="en-US" dirty="0">
                <a:solidFill>
                  <a:prstClr val="black"/>
                </a:solidFill>
              </a:rPr>
              <a:t>Clarifying how we’re going to achieve our vision</a:t>
            </a:r>
          </a:p>
          <a:p>
            <a:pPr>
              <a:buFont typeface="Wingdings" pitchFamily="2" charset="2"/>
              <a:buChar char="Ø"/>
              <a:defRPr/>
            </a:pPr>
            <a:r>
              <a:rPr lang="en-US" dirty="0">
                <a:solidFill>
                  <a:prstClr val="black"/>
                </a:solidFill>
              </a:rPr>
              <a:t>Defining how we’re going to measure our progress</a:t>
            </a:r>
          </a:p>
          <a:p>
            <a:pPr>
              <a:buFont typeface="Wingdings" pitchFamily="2" charset="2"/>
              <a:buChar char="Ø"/>
              <a:defRPr/>
            </a:pPr>
            <a:r>
              <a:rPr lang="en-US" dirty="0">
                <a:solidFill>
                  <a:prstClr val="black"/>
                </a:solidFill>
              </a:rPr>
              <a:t>Enabling each of us to see how we contribute to our </a:t>
            </a:r>
            <a:r>
              <a:rPr lang="en-US" dirty="0" smtClean="0">
                <a:solidFill>
                  <a:prstClr val="black"/>
                </a:solidFill>
              </a:rPr>
              <a:t>success</a:t>
            </a:r>
          </a:p>
          <a:p>
            <a:pPr>
              <a:buFont typeface="Wingdings" pitchFamily="2" charset="2"/>
              <a:buChar char="Ø"/>
              <a:defRPr/>
            </a:pPr>
            <a:endParaRPr lang="en-US" b="1" i="1" dirty="0">
              <a:solidFill>
                <a:prstClr val="black"/>
              </a:solidFill>
            </a:endParaRPr>
          </a:p>
          <a:p>
            <a:endParaRPr lang="en-US"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60137" y="5778500"/>
            <a:ext cx="931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510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a:bodyPr>
          <a:lstStyle/>
          <a:p>
            <a:r>
              <a:rPr lang="en-US" sz="3600" dirty="0" smtClean="0"/>
              <a:t>Leading and Lagging Indicators – Cause &amp; Effect Chain</a:t>
            </a:r>
            <a:endParaRPr lang="en-US" sz="3600" dirty="0"/>
          </a:p>
        </p:txBody>
      </p:sp>
      <p:pic>
        <p:nvPicPr>
          <p:cNvPr id="4" name="Content Placeholder 3"/>
          <p:cNvPicPr>
            <a:picLocks noGrp="1" noChangeAspect="1"/>
          </p:cNvPicPr>
          <p:nvPr>
            <p:ph idx="1"/>
          </p:nvPr>
        </p:nvPicPr>
        <p:blipFill>
          <a:blip r:embed="rId2"/>
          <a:stretch>
            <a:fillRect/>
          </a:stretch>
        </p:blipFill>
        <p:spPr>
          <a:xfrm>
            <a:off x="1593549" y="1905468"/>
            <a:ext cx="8397474" cy="4541159"/>
          </a:xfrm>
          <a:prstGeom prst="rect">
            <a:avLst/>
          </a:prstGeom>
        </p:spPr>
      </p:pic>
      <p:sp>
        <p:nvSpPr>
          <p:cNvPr id="5" name="TextBox 4"/>
          <p:cNvSpPr txBox="1"/>
          <p:nvPr/>
        </p:nvSpPr>
        <p:spPr>
          <a:xfrm>
            <a:off x="2668692" y="6338437"/>
            <a:ext cx="4309770" cy="369332"/>
          </a:xfrm>
          <a:prstGeom prst="rect">
            <a:avLst/>
          </a:prstGeom>
          <a:noFill/>
        </p:spPr>
        <p:txBody>
          <a:bodyPr wrap="none" rtlCol="0">
            <a:spAutoFit/>
          </a:bodyPr>
          <a:lstStyle/>
          <a:p>
            <a:r>
              <a:rPr lang="en-US" dirty="0" smtClean="0"/>
              <a:t>Discussion: What drives High Performance? </a:t>
            </a:r>
            <a:endParaRPr lang="en-US" dirty="0"/>
          </a:p>
        </p:txBody>
      </p:sp>
      <p:sp>
        <p:nvSpPr>
          <p:cNvPr id="7" name="TextBox 6"/>
          <p:cNvSpPr txBox="1"/>
          <p:nvPr/>
        </p:nvSpPr>
        <p:spPr>
          <a:xfrm>
            <a:off x="7954860" y="6008495"/>
            <a:ext cx="4279395" cy="646331"/>
          </a:xfrm>
          <a:prstGeom prst="rect">
            <a:avLst/>
          </a:prstGeom>
          <a:noFill/>
        </p:spPr>
        <p:txBody>
          <a:bodyPr wrap="square" rtlCol="0">
            <a:spAutoFit/>
          </a:bodyPr>
          <a:lstStyle/>
          <a:p>
            <a:r>
              <a:rPr lang="en-US" dirty="0" smtClean="0"/>
              <a:t>Lag – For Decision Making</a:t>
            </a:r>
          </a:p>
          <a:p>
            <a:r>
              <a:rPr lang="en-US" dirty="0" smtClean="0"/>
              <a:t>Lead – For Performance Measurement</a:t>
            </a:r>
            <a:endParaRPr lang="en-US" dirty="0"/>
          </a:p>
        </p:txBody>
      </p:sp>
    </p:spTree>
    <p:extLst>
      <p:ext uri="{BB962C8B-B14F-4D97-AF65-F5344CB8AC3E}">
        <p14:creationId xmlns:p14="http://schemas.microsoft.com/office/powerpoint/2010/main" val="3843309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8586</TotalTime>
  <Words>2854</Words>
  <Application>Microsoft Office PowerPoint</Application>
  <PresentationFormat>Widescreen</PresentationFormat>
  <Paragraphs>645</Paragraphs>
  <Slides>46</Slides>
  <Notes>11</Notes>
  <HiddenSlides>1</HiddenSlides>
  <MMClips>0</MMClips>
  <ScaleCrop>false</ScaleCrop>
  <HeadingPairs>
    <vt:vector size="10"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46</vt:i4>
      </vt:variant>
      <vt:variant>
        <vt:lpstr>Custom Shows</vt:lpstr>
      </vt:variant>
      <vt:variant>
        <vt:i4>1</vt:i4>
      </vt:variant>
    </vt:vector>
  </HeadingPairs>
  <TitlesOfParts>
    <vt:vector size="65" baseType="lpstr">
      <vt:lpstr>Arial</vt:lpstr>
      <vt:lpstr>Arial Narrow</vt:lpstr>
      <vt:lpstr>Baskerville Old Face</vt:lpstr>
      <vt:lpstr>Batang</vt:lpstr>
      <vt:lpstr>Book Antiqua</vt:lpstr>
      <vt:lpstr>Calibri</vt:lpstr>
      <vt:lpstr>Calibri Light</vt:lpstr>
      <vt:lpstr>Congenial Black</vt:lpstr>
      <vt:lpstr>Helvetica</vt:lpstr>
      <vt:lpstr>Myriad Pro</vt:lpstr>
      <vt:lpstr>Open Sans</vt:lpstr>
      <vt:lpstr>Symbol</vt:lpstr>
      <vt:lpstr>Times New Roman</vt:lpstr>
      <vt:lpstr>Wingdings</vt:lpstr>
      <vt:lpstr>ヒラギノ角ゴ Pro W3</vt:lpstr>
      <vt:lpstr>Office Theme</vt:lpstr>
      <vt:lpstr>WordArt 2.0</vt:lpstr>
      <vt:lpstr>Bitmap Image</vt:lpstr>
      <vt:lpstr>PowerPoint Presentation</vt:lpstr>
      <vt:lpstr>PowerPoint Presentation</vt:lpstr>
      <vt:lpstr>PowerPoint Presentation</vt:lpstr>
      <vt:lpstr>What we offer:</vt:lpstr>
      <vt:lpstr>PowerPoint Presentation</vt:lpstr>
      <vt:lpstr>PowerPoint Presentation</vt:lpstr>
      <vt:lpstr>What is Balanced Score Card (BSC)?</vt:lpstr>
      <vt:lpstr>Balanced Score Card…</vt:lpstr>
      <vt:lpstr>Leading and Lagging Indicators – Cause &amp; Effect Chain</vt:lpstr>
      <vt:lpstr>Scorecard Logic </vt:lpstr>
      <vt:lpstr>How does it help?...</vt:lpstr>
      <vt:lpstr>PowerPoint Presentation</vt:lpstr>
      <vt:lpstr>Role of BSC…</vt:lpstr>
      <vt:lpstr>PowerPoint Presentation</vt:lpstr>
      <vt:lpstr>PowerPoint Presentation</vt:lpstr>
      <vt:lpstr>PowerPoint Presentation</vt:lpstr>
      <vt:lpstr>PowerPoint Presentation</vt:lpstr>
      <vt:lpstr>PowerPoint Presentation</vt:lpstr>
      <vt:lpstr>Why Balanced Scorecard? </vt:lpstr>
      <vt:lpstr>PowerPoint Presentation</vt:lpstr>
      <vt:lpstr>PowerPoint Presentation</vt:lpstr>
      <vt:lpstr>Ministry of Public Service  (MoPS)-Uganda Strategy Map  </vt:lpstr>
      <vt:lpstr>Ministry of Local Government Integrated Strategy Map</vt:lpstr>
      <vt:lpstr>Integrated Strategy Map</vt:lpstr>
      <vt:lpstr>Entebbe Municipality Council Integrated Strategy  Map</vt:lpstr>
      <vt:lpstr>Mbale City Integrated Strategy Map</vt:lpstr>
      <vt:lpstr>DNA of Strategy System</vt:lpstr>
      <vt:lpstr>BSC Terminology</vt:lpstr>
      <vt:lpstr> Characteristics of Good Strategic Objectives </vt:lpstr>
      <vt:lpstr>Avoid the following  Mistakes when developing objectives</vt:lpstr>
      <vt:lpstr> Objectives are Not Projects that Start  and Stop or Organizational Functions </vt:lpstr>
      <vt:lpstr> Actions and Projects Are a Means to An End, Not the End Itself </vt:lpstr>
      <vt:lpstr> Performance Measure (KPI) Definition </vt:lpstr>
      <vt:lpstr>Common Measurement Challenges</vt:lpstr>
      <vt:lpstr> KPIs Can Be Interpreted Using Targets &amp; Colour Coding </vt:lpstr>
      <vt:lpstr>KPIs Can Be Leading or Lagging</vt:lpstr>
      <vt:lpstr>Business Intelligence Value of Different Types of Performance Measures</vt:lpstr>
      <vt:lpstr>Write Intended Results Using Concrete Language</vt:lpstr>
      <vt:lpstr>Concrete Language Is More Memorable and Measurable</vt:lpstr>
      <vt:lpstr>Measurement Systems Support Many Government / Public Sector Needs</vt:lpstr>
      <vt:lpstr>Targets &amp; Thresholds</vt:lpstr>
      <vt:lpstr>Select the Cascading Approach</vt:lpstr>
      <vt:lpstr>Cascading Objectives From T1 to T2</vt:lpstr>
      <vt:lpstr>Experience from Mukono District, Entebbe Municipality and Mbale City</vt:lpstr>
      <vt:lpstr>Change Management Sometimes Means Changing the Culture</vt:lpstr>
      <vt:lpstr>Thank You</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90</cp:revision>
  <dcterms:created xsi:type="dcterms:W3CDTF">2022-06-29T04:57:04Z</dcterms:created>
  <dcterms:modified xsi:type="dcterms:W3CDTF">2022-08-30T20:51:30Z</dcterms:modified>
</cp:coreProperties>
</file>