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0"/>
  </p:notesMasterIdLst>
  <p:handoutMasterIdLst>
    <p:handoutMasterId r:id="rId31"/>
  </p:handoutMasterIdLst>
  <p:sldIdLst>
    <p:sldId id="258" r:id="rId2"/>
    <p:sldId id="259" r:id="rId3"/>
    <p:sldId id="300" r:id="rId4"/>
    <p:sldId id="278" r:id="rId5"/>
    <p:sldId id="261" r:id="rId6"/>
    <p:sldId id="281" r:id="rId7"/>
    <p:sldId id="262" r:id="rId8"/>
    <p:sldId id="279" r:id="rId9"/>
    <p:sldId id="282" r:id="rId10"/>
    <p:sldId id="283" r:id="rId11"/>
    <p:sldId id="284" r:id="rId12"/>
    <p:sldId id="285" r:id="rId13"/>
    <p:sldId id="286" r:id="rId14"/>
    <p:sldId id="276" r:id="rId15"/>
    <p:sldId id="280" r:id="rId16"/>
    <p:sldId id="287" r:id="rId17"/>
    <p:sldId id="288" r:id="rId18"/>
    <p:sldId id="289" r:id="rId19"/>
    <p:sldId id="290" r:id="rId20"/>
    <p:sldId id="291" r:id="rId21"/>
    <p:sldId id="292" r:id="rId22"/>
    <p:sldId id="293" r:id="rId23"/>
    <p:sldId id="294" r:id="rId24"/>
    <p:sldId id="295" r:id="rId25"/>
    <p:sldId id="296" r:id="rId26"/>
    <p:sldId id="297" r:id="rId27"/>
    <p:sldId id="298" r:id="rId28"/>
    <p:sldId id="277" r:id="rId2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5" d="100"/>
          <a:sy n="55" d="100"/>
        </p:scale>
        <p:origin x="110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5689D57-D4DC-4B91-8CC3-E8F06FBDAC4B}"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lang="en-US"/>
        </a:p>
      </dgm:t>
    </dgm:pt>
    <dgm:pt modelId="{7444B09F-095E-4FE5-8127-2B898C57E484}">
      <dgm:prSet phldrT="[Text]" custT="1"/>
      <dgm:spPr/>
      <dgm:t>
        <a:bodyPr/>
        <a:lstStyle/>
        <a:p>
          <a:pPr>
            <a:buFont typeface="+mj-lt"/>
            <a:buAutoNum type="romanLcParenR"/>
          </a:pPr>
          <a:r>
            <a:rPr lang="en-US" sz="900" dirty="0">
              <a:solidFill>
                <a:sysClr val="windowText" lastClr="000000"/>
              </a:solidFill>
            </a:rPr>
            <a:t> Establish </a:t>
          </a:r>
          <a:r>
            <a:rPr lang="en-US" sz="900" dirty="0" err="1">
              <a:solidFill>
                <a:sysClr val="windowText" lastClr="000000"/>
              </a:solidFill>
            </a:rPr>
            <a:t>ishment</a:t>
          </a:r>
          <a:r>
            <a:rPr lang="en-US" sz="900" dirty="0">
              <a:solidFill>
                <a:sysClr val="windowText" lastClr="000000"/>
              </a:solidFill>
            </a:rPr>
            <a:t> of HIV and AIDS coordination committee of 7 to 15 members comprising of members of the Senior Management of the MDAs/LGs/Partner Institution</a:t>
          </a:r>
        </a:p>
      </dgm:t>
    </dgm:pt>
    <dgm:pt modelId="{C10F8C17-0063-450C-B66A-45E7BDCDEF28}" type="parTrans" cxnId="{2A367CCC-156B-4FE2-9305-B400E7CA1A51}">
      <dgm:prSet/>
      <dgm:spPr/>
      <dgm:t>
        <a:bodyPr/>
        <a:lstStyle/>
        <a:p>
          <a:endParaRPr lang="en-US" sz="750"/>
        </a:p>
      </dgm:t>
    </dgm:pt>
    <dgm:pt modelId="{CE1AEBC0-EA35-4CBA-8E7F-8C9974FB1F64}" type="sibTrans" cxnId="{2A367CCC-156B-4FE2-9305-B400E7CA1A51}">
      <dgm:prSet/>
      <dgm:spPr/>
      <dgm:t>
        <a:bodyPr/>
        <a:lstStyle/>
        <a:p>
          <a:endParaRPr lang="en-US" sz="750"/>
        </a:p>
      </dgm:t>
    </dgm:pt>
    <dgm:pt modelId="{A3897676-E876-457E-B3F9-C22268BD3610}">
      <dgm:prSet custT="1"/>
      <dgm:spPr/>
      <dgm:t>
        <a:bodyPr/>
        <a:lstStyle/>
        <a:p>
          <a:pPr>
            <a:buFont typeface="+mj-lt"/>
            <a:buNone/>
          </a:pPr>
          <a:r>
            <a:rPr lang="en-US" sz="900">
              <a:solidFill>
                <a:sysClr val="windowText" lastClr="000000"/>
              </a:solidFill>
            </a:rPr>
            <a:t>ii) Appoint ment of an HIV and  AIDS Focal Point Person (staff) at a Senior Management level</a:t>
          </a:r>
        </a:p>
      </dgm:t>
    </dgm:pt>
    <dgm:pt modelId="{F8501D6C-4232-4FA3-A339-F8AE8E226BDE}" type="parTrans" cxnId="{C1C6F4D0-A54A-4A7C-A434-D107ED514701}">
      <dgm:prSet/>
      <dgm:spPr/>
      <dgm:t>
        <a:bodyPr/>
        <a:lstStyle/>
        <a:p>
          <a:endParaRPr lang="en-US" sz="750"/>
        </a:p>
      </dgm:t>
    </dgm:pt>
    <dgm:pt modelId="{5C5016A6-F03B-40F0-9FE8-B59C1EB46DAF}" type="sibTrans" cxnId="{C1C6F4D0-A54A-4A7C-A434-D107ED514701}">
      <dgm:prSet/>
      <dgm:spPr/>
      <dgm:t>
        <a:bodyPr/>
        <a:lstStyle/>
        <a:p>
          <a:endParaRPr lang="en-US" sz="750"/>
        </a:p>
      </dgm:t>
    </dgm:pt>
    <dgm:pt modelId="{AE9C235E-1093-4742-AC6C-613631B7C7AE}">
      <dgm:prSet custT="1"/>
      <dgm:spPr/>
      <dgm:t>
        <a:bodyPr/>
        <a:lstStyle/>
        <a:p>
          <a:pPr>
            <a:buFont typeface="+mj-lt"/>
            <a:buNone/>
          </a:pPr>
          <a:r>
            <a:rPr lang="en-US" sz="900">
              <a:solidFill>
                <a:sysClr val="windowText" lastClr="000000"/>
              </a:solidFill>
            </a:rPr>
            <a:t>iii)  Allocation of  0.1% of the MDAs/LGs total budget (excluding pensions, gratuity &amp; transfers) to HIV and AIDS activities. Institutions may mobilize additional resources from other sources to address any funding gaps</a:t>
          </a:r>
        </a:p>
      </dgm:t>
    </dgm:pt>
    <dgm:pt modelId="{060AAA35-8F02-4002-AF38-86D8F2F36868}" type="parTrans" cxnId="{848C6E8A-DD9A-4999-8DB7-6B835E75AE6B}">
      <dgm:prSet/>
      <dgm:spPr/>
      <dgm:t>
        <a:bodyPr/>
        <a:lstStyle/>
        <a:p>
          <a:endParaRPr lang="en-US" sz="750"/>
        </a:p>
      </dgm:t>
    </dgm:pt>
    <dgm:pt modelId="{CCF15644-CC8A-4E60-AF60-53B0734940D7}" type="sibTrans" cxnId="{848C6E8A-DD9A-4999-8DB7-6B835E75AE6B}">
      <dgm:prSet/>
      <dgm:spPr/>
      <dgm:t>
        <a:bodyPr/>
        <a:lstStyle/>
        <a:p>
          <a:endParaRPr lang="en-US" sz="750"/>
        </a:p>
      </dgm:t>
    </dgm:pt>
    <dgm:pt modelId="{DBB0FA41-F8A4-491B-8DA9-F89950EAA1B6}">
      <dgm:prSet custT="1"/>
      <dgm:spPr/>
      <dgm:t>
        <a:bodyPr/>
        <a:lstStyle/>
        <a:p>
          <a:pPr>
            <a:buFont typeface="+mj-lt"/>
            <a:buNone/>
          </a:pPr>
          <a:r>
            <a:rPr lang="en-US" sz="900" dirty="0">
              <a:solidFill>
                <a:sysClr val="windowText" lastClr="000000"/>
              </a:solidFill>
            </a:rPr>
            <a:t>iv) Development of  an MDAs/LGs HIV and AIDS Strategic </a:t>
          </a:r>
          <a:r>
            <a:rPr lang="en-US" sz="900" dirty="0" smtClean="0">
              <a:solidFill>
                <a:sysClr val="windowText" lastClr="000000"/>
              </a:solidFill>
            </a:rPr>
            <a:t>interventions  </a:t>
          </a:r>
          <a:r>
            <a:rPr lang="en-US" sz="900" dirty="0">
              <a:solidFill>
                <a:sysClr val="windowText" lastClr="000000"/>
              </a:solidFill>
            </a:rPr>
            <a:t>aligned to the National HIV and AIDS Strategic Plan </a:t>
          </a:r>
          <a:r>
            <a:rPr lang="en-US" sz="900" dirty="0" smtClean="0">
              <a:solidFill>
                <a:sysClr val="windowText" lastClr="000000"/>
              </a:solidFill>
            </a:rPr>
            <a:t>priorities.</a:t>
          </a:r>
          <a:endParaRPr lang="en-US" sz="900" dirty="0">
            <a:solidFill>
              <a:sysClr val="windowText" lastClr="000000"/>
            </a:solidFill>
          </a:endParaRPr>
        </a:p>
      </dgm:t>
    </dgm:pt>
    <dgm:pt modelId="{1E6BC210-4141-40DC-96F6-0B372310C428}" type="parTrans" cxnId="{00EFA99D-52F5-4255-90A8-BD994600BAB0}">
      <dgm:prSet/>
      <dgm:spPr/>
      <dgm:t>
        <a:bodyPr/>
        <a:lstStyle/>
        <a:p>
          <a:endParaRPr lang="en-US" sz="750"/>
        </a:p>
      </dgm:t>
    </dgm:pt>
    <dgm:pt modelId="{7A5009C7-BBFD-4E95-A3CE-C200ACD8BB25}" type="sibTrans" cxnId="{00EFA99D-52F5-4255-90A8-BD994600BAB0}">
      <dgm:prSet/>
      <dgm:spPr/>
      <dgm:t>
        <a:bodyPr/>
        <a:lstStyle/>
        <a:p>
          <a:endParaRPr lang="en-US" sz="750"/>
        </a:p>
      </dgm:t>
    </dgm:pt>
    <dgm:pt modelId="{BC599011-1B3C-4D08-9FD1-C14CF4467D14}">
      <dgm:prSet custT="1"/>
      <dgm:spPr/>
      <dgm:t>
        <a:bodyPr/>
        <a:lstStyle/>
        <a:p>
          <a:pPr>
            <a:buFont typeface="+mj-lt"/>
            <a:buNone/>
          </a:pPr>
          <a:r>
            <a:rPr lang="en-US" sz="900">
              <a:solidFill>
                <a:sysClr val="windowText" lastClr="000000"/>
              </a:solidFill>
            </a:rPr>
            <a:t>v) Develop ment of  work place HIV and AIDS Policy</a:t>
          </a:r>
        </a:p>
      </dgm:t>
    </dgm:pt>
    <dgm:pt modelId="{6A9DE837-49FC-49D0-996D-C7A7E8BC8EAF}" type="parTrans" cxnId="{55D7C302-EAE1-4CA7-8433-1D5E305A132A}">
      <dgm:prSet/>
      <dgm:spPr/>
      <dgm:t>
        <a:bodyPr/>
        <a:lstStyle/>
        <a:p>
          <a:endParaRPr lang="en-US" sz="750"/>
        </a:p>
      </dgm:t>
    </dgm:pt>
    <dgm:pt modelId="{1B340B2F-17AA-4B5D-B271-709933AE634A}" type="sibTrans" cxnId="{55D7C302-EAE1-4CA7-8433-1D5E305A132A}">
      <dgm:prSet/>
      <dgm:spPr/>
      <dgm:t>
        <a:bodyPr/>
        <a:lstStyle/>
        <a:p>
          <a:endParaRPr lang="en-US" sz="750"/>
        </a:p>
      </dgm:t>
    </dgm:pt>
    <dgm:pt modelId="{02983301-98E4-4B66-8A90-852FFADF7C76}">
      <dgm:prSet custT="1"/>
      <dgm:spPr/>
      <dgm:t>
        <a:bodyPr/>
        <a:lstStyle/>
        <a:p>
          <a:pPr>
            <a:buFont typeface="+mj-lt"/>
            <a:buNone/>
          </a:pPr>
          <a:r>
            <a:rPr lang="en-US" sz="900">
              <a:solidFill>
                <a:sysClr val="windowText" lastClr="000000"/>
              </a:solidFill>
            </a:rPr>
            <a:t>vi) Implement ation of planned  MDAs/LGs HIV and  AIDS activities and submission of  reports on a quarterly basis to UAC </a:t>
          </a:r>
        </a:p>
      </dgm:t>
    </dgm:pt>
    <dgm:pt modelId="{33AAB570-FF8F-4325-8AD3-2563B0007DD9}" type="parTrans" cxnId="{794646CB-FBFB-4A62-B35D-41F4ED65575E}">
      <dgm:prSet/>
      <dgm:spPr/>
      <dgm:t>
        <a:bodyPr/>
        <a:lstStyle/>
        <a:p>
          <a:endParaRPr lang="en-US" sz="750"/>
        </a:p>
      </dgm:t>
    </dgm:pt>
    <dgm:pt modelId="{3BDBE477-394F-4A48-A805-249F5A64E219}" type="sibTrans" cxnId="{794646CB-FBFB-4A62-B35D-41F4ED65575E}">
      <dgm:prSet/>
      <dgm:spPr/>
      <dgm:t>
        <a:bodyPr/>
        <a:lstStyle/>
        <a:p>
          <a:endParaRPr lang="en-US" sz="750"/>
        </a:p>
      </dgm:t>
    </dgm:pt>
    <dgm:pt modelId="{EB18DEBD-0E41-48D9-8C2E-CC2027FA0BE5}">
      <dgm:prSet custT="1"/>
      <dgm:spPr/>
      <dgm:t>
        <a:bodyPr/>
        <a:lstStyle/>
        <a:p>
          <a:pPr>
            <a:buFont typeface="+mj-lt"/>
            <a:buNone/>
          </a:pPr>
          <a:r>
            <a:rPr lang="en-US" sz="900">
              <a:solidFill>
                <a:sysClr val="windowText" lastClr="000000"/>
              </a:solidFill>
            </a:rPr>
            <a:t>vii) Preparation and submission of  annual progress  reports on HIV&amp;AIDS programing  to UAC</a:t>
          </a:r>
        </a:p>
      </dgm:t>
    </dgm:pt>
    <dgm:pt modelId="{68D2F650-4691-4D77-AB3C-1192E6DDE1FA}" type="parTrans" cxnId="{68B1795E-F545-4F0D-B6ED-46A314DB225B}">
      <dgm:prSet/>
      <dgm:spPr/>
      <dgm:t>
        <a:bodyPr/>
        <a:lstStyle/>
        <a:p>
          <a:endParaRPr lang="en-US" sz="750"/>
        </a:p>
      </dgm:t>
    </dgm:pt>
    <dgm:pt modelId="{7CFF642A-44AA-4CE4-9BF3-8EFD6764684E}" type="sibTrans" cxnId="{68B1795E-F545-4F0D-B6ED-46A314DB225B}">
      <dgm:prSet/>
      <dgm:spPr/>
      <dgm:t>
        <a:bodyPr/>
        <a:lstStyle/>
        <a:p>
          <a:endParaRPr lang="en-US" sz="750"/>
        </a:p>
      </dgm:t>
    </dgm:pt>
    <dgm:pt modelId="{134DD048-BDDD-4705-AD25-60FA6B9D8ED1}" type="pres">
      <dgm:prSet presAssocID="{05689D57-D4DC-4B91-8CC3-E8F06FBDAC4B}" presName="linear" presStyleCnt="0">
        <dgm:presLayoutVars>
          <dgm:dir/>
          <dgm:animLvl val="lvl"/>
          <dgm:resizeHandles val="exact"/>
        </dgm:presLayoutVars>
      </dgm:prSet>
      <dgm:spPr/>
      <dgm:t>
        <a:bodyPr/>
        <a:lstStyle/>
        <a:p>
          <a:endParaRPr lang="en-GB"/>
        </a:p>
      </dgm:t>
    </dgm:pt>
    <dgm:pt modelId="{546E7C53-381A-4E1A-812C-38C4FB24BBE5}" type="pres">
      <dgm:prSet presAssocID="{7444B09F-095E-4FE5-8127-2B898C57E484}" presName="parentLin" presStyleCnt="0"/>
      <dgm:spPr/>
    </dgm:pt>
    <dgm:pt modelId="{C547AC2C-4B93-4683-8208-BBE48764CDC9}" type="pres">
      <dgm:prSet presAssocID="{7444B09F-095E-4FE5-8127-2B898C57E484}" presName="parentLeftMargin" presStyleLbl="node1" presStyleIdx="0" presStyleCnt="7"/>
      <dgm:spPr/>
      <dgm:t>
        <a:bodyPr/>
        <a:lstStyle/>
        <a:p>
          <a:endParaRPr lang="en-GB"/>
        </a:p>
      </dgm:t>
    </dgm:pt>
    <dgm:pt modelId="{055C2C73-EE65-47F6-8BCB-FA7B8408808E}" type="pres">
      <dgm:prSet presAssocID="{7444B09F-095E-4FE5-8127-2B898C57E484}" presName="parentText" presStyleLbl="node1" presStyleIdx="0" presStyleCnt="7" custLinFactNeighborY="23466">
        <dgm:presLayoutVars>
          <dgm:chMax val="0"/>
          <dgm:bulletEnabled val="1"/>
        </dgm:presLayoutVars>
      </dgm:prSet>
      <dgm:spPr/>
      <dgm:t>
        <a:bodyPr/>
        <a:lstStyle/>
        <a:p>
          <a:endParaRPr lang="en-GB"/>
        </a:p>
      </dgm:t>
    </dgm:pt>
    <dgm:pt modelId="{032B56E2-A628-4D98-8024-F194B156419D}" type="pres">
      <dgm:prSet presAssocID="{7444B09F-095E-4FE5-8127-2B898C57E484}" presName="negativeSpace" presStyleCnt="0"/>
      <dgm:spPr/>
    </dgm:pt>
    <dgm:pt modelId="{B7304163-4E8A-4722-A395-EE023C8BEB0C}" type="pres">
      <dgm:prSet presAssocID="{7444B09F-095E-4FE5-8127-2B898C57E484}" presName="childText" presStyleLbl="conFgAcc1" presStyleIdx="0" presStyleCnt="7">
        <dgm:presLayoutVars>
          <dgm:bulletEnabled val="1"/>
        </dgm:presLayoutVars>
      </dgm:prSet>
      <dgm:spPr/>
    </dgm:pt>
    <dgm:pt modelId="{126C6F00-0AB7-4EFC-8003-BD9876EF262E}" type="pres">
      <dgm:prSet presAssocID="{CE1AEBC0-EA35-4CBA-8E7F-8C9974FB1F64}" presName="spaceBetweenRectangles" presStyleCnt="0"/>
      <dgm:spPr/>
    </dgm:pt>
    <dgm:pt modelId="{84CC870D-8487-4023-A939-A9E8048B93F8}" type="pres">
      <dgm:prSet presAssocID="{A3897676-E876-457E-B3F9-C22268BD3610}" presName="parentLin" presStyleCnt="0"/>
      <dgm:spPr/>
    </dgm:pt>
    <dgm:pt modelId="{FD078A10-CECC-4146-972F-BAAE5D9F0454}" type="pres">
      <dgm:prSet presAssocID="{A3897676-E876-457E-B3F9-C22268BD3610}" presName="parentLeftMargin" presStyleLbl="node1" presStyleIdx="0" presStyleCnt="7"/>
      <dgm:spPr/>
      <dgm:t>
        <a:bodyPr/>
        <a:lstStyle/>
        <a:p>
          <a:endParaRPr lang="en-GB"/>
        </a:p>
      </dgm:t>
    </dgm:pt>
    <dgm:pt modelId="{230B79B7-1644-4695-B6F9-497DC3824E8B}" type="pres">
      <dgm:prSet presAssocID="{A3897676-E876-457E-B3F9-C22268BD3610}" presName="parentText" presStyleLbl="node1" presStyleIdx="1" presStyleCnt="7">
        <dgm:presLayoutVars>
          <dgm:chMax val="0"/>
          <dgm:bulletEnabled val="1"/>
        </dgm:presLayoutVars>
      </dgm:prSet>
      <dgm:spPr/>
      <dgm:t>
        <a:bodyPr/>
        <a:lstStyle/>
        <a:p>
          <a:endParaRPr lang="en-GB"/>
        </a:p>
      </dgm:t>
    </dgm:pt>
    <dgm:pt modelId="{98DFA3AB-D7F7-4694-80A7-318C82BD0C2C}" type="pres">
      <dgm:prSet presAssocID="{A3897676-E876-457E-B3F9-C22268BD3610}" presName="negativeSpace" presStyleCnt="0"/>
      <dgm:spPr/>
    </dgm:pt>
    <dgm:pt modelId="{9181F270-55B4-4878-B874-3D780BB36A80}" type="pres">
      <dgm:prSet presAssocID="{A3897676-E876-457E-B3F9-C22268BD3610}" presName="childText" presStyleLbl="conFgAcc1" presStyleIdx="1" presStyleCnt="7">
        <dgm:presLayoutVars>
          <dgm:bulletEnabled val="1"/>
        </dgm:presLayoutVars>
      </dgm:prSet>
      <dgm:spPr/>
    </dgm:pt>
    <dgm:pt modelId="{866BBBCB-8B21-411E-AEEB-1129833A3302}" type="pres">
      <dgm:prSet presAssocID="{5C5016A6-F03B-40F0-9FE8-B59C1EB46DAF}" presName="spaceBetweenRectangles" presStyleCnt="0"/>
      <dgm:spPr/>
    </dgm:pt>
    <dgm:pt modelId="{54ED4DAB-A5BF-48C0-AA52-F59077979FD4}" type="pres">
      <dgm:prSet presAssocID="{AE9C235E-1093-4742-AC6C-613631B7C7AE}" presName="parentLin" presStyleCnt="0"/>
      <dgm:spPr/>
    </dgm:pt>
    <dgm:pt modelId="{A22C7E15-820A-4109-BA1E-54CDC9F57686}" type="pres">
      <dgm:prSet presAssocID="{AE9C235E-1093-4742-AC6C-613631B7C7AE}" presName="parentLeftMargin" presStyleLbl="node1" presStyleIdx="1" presStyleCnt="7"/>
      <dgm:spPr/>
      <dgm:t>
        <a:bodyPr/>
        <a:lstStyle/>
        <a:p>
          <a:endParaRPr lang="en-GB"/>
        </a:p>
      </dgm:t>
    </dgm:pt>
    <dgm:pt modelId="{99B8C837-19D6-4A2B-A930-2BF742FFF74C}" type="pres">
      <dgm:prSet presAssocID="{AE9C235E-1093-4742-AC6C-613631B7C7AE}" presName="parentText" presStyleLbl="node1" presStyleIdx="2" presStyleCnt="7" custScaleY="132954">
        <dgm:presLayoutVars>
          <dgm:chMax val="0"/>
          <dgm:bulletEnabled val="1"/>
        </dgm:presLayoutVars>
      </dgm:prSet>
      <dgm:spPr/>
      <dgm:t>
        <a:bodyPr/>
        <a:lstStyle/>
        <a:p>
          <a:endParaRPr lang="en-GB"/>
        </a:p>
      </dgm:t>
    </dgm:pt>
    <dgm:pt modelId="{FFAD4504-E946-468C-8D94-8CD4B21AE4C1}" type="pres">
      <dgm:prSet presAssocID="{AE9C235E-1093-4742-AC6C-613631B7C7AE}" presName="negativeSpace" presStyleCnt="0"/>
      <dgm:spPr/>
    </dgm:pt>
    <dgm:pt modelId="{CB7CC759-3BE7-46A3-A809-2F1CEAEDA6E1}" type="pres">
      <dgm:prSet presAssocID="{AE9C235E-1093-4742-AC6C-613631B7C7AE}" presName="childText" presStyleLbl="conFgAcc1" presStyleIdx="2" presStyleCnt="7">
        <dgm:presLayoutVars>
          <dgm:bulletEnabled val="1"/>
        </dgm:presLayoutVars>
      </dgm:prSet>
      <dgm:spPr/>
    </dgm:pt>
    <dgm:pt modelId="{C3C35B6B-7F2D-429A-99E5-365D2C3434C3}" type="pres">
      <dgm:prSet presAssocID="{CCF15644-CC8A-4E60-AF60-53B0734940D7}" presName="spaceBetweenRectangles" presStyleCnt="0"/>
      <dgm:spPr/>
    </dgm:pt>
    <dgm:pt modelId="{B78C4B90-E9BA-4D52-8A95-9BE1F9E354AD}" type="pres">
      <dgm:prSet presAssocID="{DBB0FA41-F8A4-491B-8DA9-F89950EAA1B6}" presName="parentLin" presStyleCnt="0"/>
      <dgm:spPr/>
    </dgm:pt>
    <dgm:pt modelId="{80668546-6271-4B84-8037-377CD93389BE}" type="pres">
      <dgm:prSet presAssocID="{DBB0FA41-F8A4-491B-8DA9-F89950EAA1B6}" presName="parentLeftMargin" presStyleLbl="node1" presStyleIdx="2" presStyleCnt="7"/>
      <dgm:spPr/>
      <dgm:t>
        <a:bodyPr/>
        <a:lstStyle/>
        <a:p>
          <a:endParaRPr lang="en-GB"/>
        </a:p>
      </dgm:t>
    </dgm:pt>
    <dgm:pt modelId="{F342D3A2-BA3D-46DF-B6C5-E6DE3E03A046}" type="pres">
      <dgm:prSet presAssocID="{DBB0FA41-F8A4-491B-8DA9-F89950EAA1B6}" presName="parentText" presStyleLbl="node1" presStyleIdx="3" presStyleCnt="7">
        <dgm:presLayoutVars>
          <dgm:chMax val="0"/>
          <dgm:bulletEnabled val="1"/>
        </dgm:presLayoutVars>
      </dgm:prSet>
      <dgm:spPr/>
      <dgm:t>
        <a:bodyPr/>
        <a:lstStyle/>
        <a:p>
          <a:endParaRPr lang="en-GB"/>
        </a:p>
      </dgm:t>
    </dgm:pt>
    <dgm:pt modelId="{350A5646-41EA-44F7-8B42-CEF44B147580}" type="pres">
      <dgm:prSet presAssocID="{DBB0FA41-F8A4-491B-8DA9-F89950EAA1B6}" presName="negativeSpace" presStyleCnt="0"/>
      <dgm:spPr/>
    </dgm:pt>
    <dgm:pt modelId="{60EC84A6-8BFB-4EDF-9DFD-295AFB242F74}" type="pres">
      <dgm:prSet presAssocID="{DBB0FA41-F8A4-491B-8DA9-F89950EAA1B6}" presName="childText" presStyleLbl="conFgAcc1" presStyleIdx="3" presStyleCnt="7">
        <dgm:presLayoutVars>
          <dgm:bulletEnabled val="1"/>
        </dgm:presLayoutVars>
      </dgm:prSet>
      <dgm:spPr/>
    </dgm:pt>
    <dgm:pt modelId="{89E6F57F-0330-4600-AB9F-130E69DBF598}" type="pres">
      <dgm:prSet presAssocID="{7A5009C7-BBFD-4E95-A3CE-C200ACD8BB25}" presName="spaceBetweenRectangles" presStyleCnt="0"/>
      <dgm:spPr/>
    </dgm:pt>
    <dgm:pt modelId="{E6DCAECA-4E64-4264-97F8-75275919E3C6}" type="pres">
      <dgm:prSet presAssocID="{BC599011-1B3C-4D08-9FD1-C14CF4467D14}" presName="parentLin" presStyleCnt="0"/>
      <dgm:spPr/>
    </dgm:pt>
    <dgm:pt modelId="{C2D24D5C-54C2-4550-B046-FE32580221D5}" type="pres">
      <dgm:prSet presAssocID="{BC599011-1B3C-4D08-9FD1-C14CF4467D14}" presName="parentLeftMargin" presStyleLbl="node1" presStyleIdx="3" presStyleCnt="7"/>
      <dgm:spPr/>
      <dgm:t>
        <a:bodyPr/>
        <a:lstStyle/>
        <a:p>
          <a:endParaRPr lang="en-GB"/>
        </a:p>
      </dgm:t>
    </dgm:pt>
    <dgm:pt modelId="{9DB8BF39-1586-47F0-B7E7-66E3B77411D2}" type="pres">
      <dgm:prSet presAssocID="{BC599011-1B3C-4D08-9FD1-C14CF4467D14}" presName="parentText" presStyleLbl="node1" presStyleIdx="4" presStyleCnt="7">
        <dgm:presLayoutVars>
          <dgm:chMax val="0"/>
          <dgm:bulletEnabled val="1"/>
        </dgm:presLayoutVars>
      </dgm:prSet>
      <dgm:spPr/>
      <dgm:t>
        <a:bodyPr/>
        <a:lstStyle/>
        <a:p>
          <a:endParaRPr lang="en-GB"/>
        </a:p>
      </dgm:t>
    </dgm:pt>
    <dgm:pt modelId="{C9D5F72E-4BFA-483F-91B3-118C31D36859}" type="pres">
      <dgm:prSet presAssocID="{BC599011-1B3C-4D08-9FD1-C14CF4467D14}" presName="negativeSpace" presStyleCnt="0"/>
      <dgm:spPr/>
    </dgm:pt>
    <dgm:pt modelId="{01B421C0-CE05-4B60-804C-A25A0E683E0C}" type="pres">
      <dgm:prSet presAssocID="{BC599011-1B3C-4D08-9FD1-C14CF4467D14}" presName="childText" presStyleLbl="conFgAcc1" presStyleIdx="4" presStyleCnt="7">
        <dgm:presLayoutVars>
          <dgm:bulletEnabled val="1"/>
        </dgm:presLayoutVars>
      </dgm:prSet>
      <dgm:spPr/>
    </dgm:pt>
    <dgm:pt modelId="{72E8C7F0-6ACB-47EB-8637-DE6969EC5551}" type="pres">
      <dgm:prSet presAssocID="{1B340B2F-17AA-4B5D-B271-709933AE634A}" presName="spaceBetweenRectangles" presStyleCnt="0"/>
      <dgm:spPr/>
    </dgm:pt>
    <dgm:pt modelId="{8F905318-602B-46CE-8C56-763D8737F1FC}" type="pres">
      <dgm:prSet presAssocID="{02983301-98E4-4B66-8A90-852FFADF7C76}" presName="parentLin" presStyleCnt="0"/>
      <dgm:spPr/>
    </dgm:pt>
    <dgm:pt modelId="{0B0FC235-02AF-4B6A-83BF-F51CD6528A75}" type="pres">
      <dgm:prSet presAssocID="{02983301-98E4-4B66-8A90-852FFADF7C76}" presName="parentLeftMargin" presStyleLbl="node1" presStyleIdx="4" presStyleCnt="7"/>
      <dgm:spPr/>
      <dgm:t>
        <a:bodyPr/>
        <a:lstStyle/>
        <a:p>
          <a:endParaRPr lang="en-GB"/>
        </a:p>
      </dgm:t>
    </dgm:pt>
    <dgm:pt modelId="{FCA28C0A-BE17-4515-B89C-541807491BB6}" type="pres">
      <dgm:prSet presAssocID="{02983301-98E4-4B66-8A90-852FFADF7C76}" presName="parentText" presStyleLbl="node1" presStyleIdx="5" presStyleCnt="7">
        <dgm:presLayoutVars>
          <dgm:chMax val="0"/>
          <dgm:bulletEnabled val="1"/>
        </dgm:presLayoutVars>
      </dgm:prSet>
      <dgm:spPr/>
      <dgm:t>
        <a:bodyPr/>
        <a:lstStyle/>
        <a:p>
          <a:endParaRPr lang="en-GB"/>
        </a:p>
      </dgm:t>
    </dgm:pt>
    <dgm:pt modelId="{DAEC2C99-8309-4AF0-8EC8-31C691E07F98}" type="pres">
      <dgm:prSet presAssocID="{02983301-98E4-4B66-8A90-852FFADF7C76}" presName="negativeSpace" presStyleCnt="0"/>
      <dgm:spPr/>
    </dgm:pt>
    <dgm:pt modelId="{1D3C6808-A5E2-4253-A164-C252AE49BFFD}" type="pres">
      <dgm:prSet presAssocID="{02983301-98E4-4B66-8A90-852FFADF7C76}" presName="childText" presStyleLbl="conFgAcc1" presStyleIdx="5" presStyleCnt="7">
        <dgm:presLayoutVars>
          <dgm:bulletEnabled val="1"/>
        </dgm:presLayoutVars>
      </dgm:prSet>
      <dgm:spPr/>
    </dgm:pt>
    <dgm:pt modelId="{69B842C3-B90A-4CF6-B387-EF29B53BFF64}" type="pres">
      <dgm:prSet presAssocID="{3BDBE477-394F-4A48-A805-249F5A64E219}" presName="spaceBetweenRectangles" presStyleCnt="0"/>
      <dgm:spPr/>
    </dgm:pt>
    <dgm:pt modelId="{C193C88F-123C-4A17-9ABE-4A4801EB64E4}" type="pres">
      <dgm:prSet presAssocID="{EB18DEBD-0E41-48D9-8C2E-CC2027FA0BE5}" presName="parentLin" presStyleCnt="0"/>
      <dgm:spPr/>
    </dgm:pt>
    <dgm:pt modelId="{4E9184F6-0CA0-45F1-9141-5C48C5213EC7}" type="pres">
      <dgm:prSet presAssocID="{EB18DEBD-0E41-48D9-8C2E-CC2027FA0BE5}" presName="parentLeftMargin" presStyleLbl="node1" presStyleIdx="5" presStyleCnt="7"/>
      <dgm:spPr/>
      <dgm:t>
        <a:bodyPr/>
        <a:lstStyle/>
        <a:p>
          <a:endParaRPr lang="en-GB"/>
        </a:p>
      </dgm:t>
    </dgm:pt>
    <dgm:pt modelId="{D8A78B8B-108A-4BCE-9470-31D1456A6458}" type="pres">
      <dgm:prSet presAssocID="{EB18DEBD-0E41-48D9-8C2E-CC2027FA0BE5}" presName="parentText" presStyleLbl="node1" presStyleIdx="6" presStyleCnt="7">
        <dgm:presLayoutVars>
          <dgm:chMax val="0"/>
          <dgm:bulletEnabled val="1"/>
        </dgm:presLayoutVars>
      </dgm:prSet>
      <dgm:spPr/>
      <dgm:t>
        <a:bodyPr/>
        <a:lstStyle/>
        <a:p>
          <a:endParaRPr lang="en-GB"/>
        </a:p>
      </dgm:t>
    </dgm:pt>
    <dgm:pt modelId="{7A42BD4C-2060-43BB-B937-7454317F9196}" type="pres">
      <dgm:prSet presAssocID="{EB18DEBD-0E41-48D9-8C2E-CC2027FA0BE5}" presName="negativeSpace" presStyleCnt="0"/>
      <dgm:spPr/>
    </dgm:pt>
    <dgm:pt modelId="{FC79C6FA-AB5E-45A3-9517-42652AFA181F}" type="pres">
      <dgm:prSet presAssocID="{EB18DEBD-0E41-48D9-8C2E-CC2027FA0BE5}" presName="childText" presStyleLbl="conFgAcc1" presStyleIdx="6" presStyleCnt="7">
        <dgm:presLayoutVars>
          <dgm:bulletEnabled val="1"/>
        </dgm:presLayoutVars>
      </dgm:prSet>
      <dgm:spPr/>
    </dgm:pt>
  </dgm:ptLst>
  <dgm:cxnLst>
    <dgm:cxn modelId="{68B1795E-F545-4F0D-B6ED-46A314DB225B}" srcId="{05689D57-D4DC-4B91-8CC3-E8F06FBDAC4B}" destId="{EB18DEBD-0E41-48D9-8C2E-CC2027FA0BE5}" srcOrd="6" destOrd="0" parTransId="{68D2F650-4691-4D77-AB3C-1192E6DDE1FA}" sibTransId="{7CFF642A-44AA-4CE4-9BF3-8EFD6764684E}"/>
    <dgm:cxn modelId="{794646CB-FBFB-4A62-B35D-41F4ED65575E}" srcId="{05689D57-D4DC-4B91-8CC3-E8F06FBDAC4B}" destId="{02983301-98E4-4B66-8A90-852FFADF7C76}" srcOrd="5" destOrd="0" parTransId="{33AAB570-FF8F-4325-8AD3-2563B0007DD9}" sibTransId="{3BDBE477-394F-4A48-A805-249F5A64E219}"/>
    <dgm:cxn modelId="{AF0EDFF8-A4CB-49ED-81B6-C652F1F964FC}" type="presOf" srcId="{A3897676-E876-457E-B3F9-C22268BD3610}" destId="{FD078A10-CECC-4146-972F-BAAE5D9F0454}" srcOrd="0" destOrd="0" presId="urn:microsoft.com/office/officeart/2005/8/layout/list1"/>
    <dgm:cxn modelId="{F01CAC32-8BAD-4727-8DE1-9BCCE25C7527}" type="presOf" srcId="{BC599011-1B3C-4D08-9FD1-C14CF4467D14}" destId="{C2D24D5C-54C2-4550-B046-FE32580221D5}" srcOrd="0" destOrd="0" presId="urn:microsoft.com/office/officeart/2005/8/layout/list1"/>
    <dgm:cxn modelId="{3D22B366-666E-4F09-9829-5DADC63EB7E7}" type="presOf" srcId="{DBB0FA41-F8A4-491B-8DA9-F89950EAA1B6}" destId="{F342D3A2-BA3D-46DF-B6C5-E6DE3E03A046}" srcOrd="1" destOrd="0" presId="urn:microsoft.com/office/officeart/2005/8/layout/list1"/>
    <dgm:cxn modelId="{39131626-77F1-4CB3-816A-624C6FDA6976}" type="presOf" srcId="{02983301-98E4-4B66-8A90-852FFADF7C76}" destId="{0B0FC235-02AF-4B6A-83BF-F51CD6528A75}" srcOrd="0" destOrd="0" presId="urn:microsoft.com/office/officeart/2005/8/layout/list1"/>
    <dgm:cxn modelId="{848C6E8A-DD9A-4999-8DB7-6B835E75AE6B}" srcId="{05689D57-D4DC-4B91-8CC3-E8F06FBDAC4B}" destId="{AE9C235E-1093-4742-AC6C-613631B7C7AE}" srcOrd="2" destOrd="0" parTransId="{060AAA35-8F02-4002-AF38-86D8F2F36868}" sibTransId="{CCF15644-CC8A-4E60-AF60-53B0734940D7}"/>
    <dgm:cxn modelId="{86D2A128-C4CD-4D96-AE5D-21ADEEF9B312}" type="presOf" srcId="{A3897676-E876-457E-B3F9-C22268BD3610}" destId="{230B79B7-1644-4695-B6F9-497DC3824E8B}" srcOrd="1" destOrd="0" presId="urn:microsoft.com/office/officeart/2005/8/layout/list1"/>
    <dgm:cxn modelId="{FB90ECA7-B5B1-4427-97BC-14C1436345CE}" type="presOf" srcId="{EB18DEBD-0E41-48D9-8C2E-CC2027FA0BE5}" destId="{4E9184F6-0CA0-45F1-9141-5C48C5213EC7}" srcOrd="0" destOrd="0" presId="urn:microsoft.com/office/officeart/2005/8/layout/list1"/>
    <dgm:cxn modelId="{1E113C85-4D4E-44CD-91FE-E1F0EBAC888B}" type="presOf" srcId="{BC599011-1B3C-4D08-9FD1-C14CF4467D14}" destId="{9DB8BF39-1586-47F0-B7E7-66E3B77411D2}" srcOrd="1" destOrd="0" presId="urn:microsoft.com/office/officeart/2005/8/layout/list1"/>
    <dgm:cxn modelId="{2A367CCC-156B-4FE2-9305-B400E7CA1A51}" srcId="{05689D57-D4DC-4B91-8CC3-E8F06FBDAC4B}" destId="{7444B09F-095E-4FE5-8127-2B898C57E484}" srcOrd="0" destOrd="0" parTransId="{C10F8C17-0063-450C-B66A-45E7BDCDEF28}" sibTransId="{CE1AEBC0-EA35-4CBA-8E7F-8C9974FB1F64}"/>
    <dgm:cxn modelId="{DE293756-1257-4931-9B10-71724E3DE395}" type="presOf" srcId="{AE9C235E-1093-4742-AC6C-613631B7C7AE}" destId="{A22C7E15-820A-4109-BA1E-54CDC9F57686}" srcOrd="0" destOrd="0" presId="urn:microsoft.com/office/officeart/2005/8/layout/list1"/>
    <dgm:cxn modelId="{37DEFE22-6F6F-4D4B-9F79-819B1C278B4F}" type="presOf" srcId="{05689D57-D4DC-4B91-8CC3-E8F06FBDAC4B}" destId="{134DD048-BDDD-4705-AD25-60FA6B9D8ED1}" srcOrd="0" destOrd="0" presId="urn:microsoft.com/office/officeart/2005/8/layout/list1"/>
    <dgm:cxn modelId="{55D7C302-EAE1-4CA7-8433-1D5E305A132A}" srcId="{05689D57-D4DC-4B91-8CC3-E8F06FBDAC4B}" destId="{BC599011-1B3C-4D08-9FD1-C14CF4467D14}" srcOrd="4" destOrd="0" parTransId="{6A9DE837-49FC-49D0-996D-C7A7E8BC8EAF}" sibTransId="{1B340B2F-17AA-4B5D-B271-709933AE634A}"/>
    <dgm:cxn modelId="{2C9ABA27-A66F-4428-A9C0-B5B023B28130}" type="presOf" srcId="{AE9C235E-1093-4742-AC6C-613631B7C7AE}" destId="{99B8C837-19D6-4A2B-A930-2BF742FFF74C}" srcOrd="1" destOrd="0" presId="urn:microsoft.com/office/officeart/2005/8/layout/list1"/>
    <dgm:cxn modelId="{00EFA99D-52F5-4255-90A8-BD994600BAB0}" srcId="{05689D57-D4DC-4B91-8CC3-E8F06FBDAC4B}" destId="{DBB0FA41-F8A4-491B-8DA9-F89950EAA1B6}" srcOrd="3" destOrd="0" parTransId="{1E6BC210-4141-40DC-96F6-0B372310C428}" sibTransId="{7A5009C7-BBFD-4E95-A3CE-C200ACD8BB25}"/>
    <dgm:cxn modelId="{DEA466B9-0C42-4622-B3F5-0D8B19F009EC}" type="presOf" srcId="{EB18DEBD-0E41-48D9-8C2E-CC2027FA0BE5}" destId="{D8A78B8B-108A-4BCE-9470-31D1456A6458}" srcOrd="1" destOrd="0" presId="urn:microsoft.com/office/officeart/2005/8/layout/list1"/>
    <dgm:cxn modelId="{AC798F1F-C528-4C72-BD7B-4E51B58BF58F}" type="presOf" srcId="{02983301-98E4-4B66-8A90-852FFADF7C76}" destId="{FCA28C0A-BE17-4515-B89C-541807491BB6}" srcOrd="1" destOrd="0" presId="urn:microsoft.com/office/officeart/2005/8/layout/list1"/>
    <dgm:cxn modelId="{1C9620DB-42D7-401D-AC63-F8578FF6D217}" type="presOf" srcId="{7444B09F-095E-4FE5-8127-2B898C57E484}" destId="{C547AC2C-4B93-4683-8208-BBE48764CDC9}" srcOrd="0" destOrd="0" presId="urn:microsoft.com/office/officeart/2005/8/layout/list1"/>
    <dgm:cxn modelId="{C1C6F4D0-A54A-4A7C-A434-D107ED514701}" srcId="{05689D57-D4DC-4B91-8CC3-E8F06FBDAC4B}" destId="{A3897676-E876-457E-B3F9-C22268BD3610}" srcOrd="1" destOrd="0" parTransId="{F8501D6C-4232-4FA3-A339-F8AE8E226BDE}" sibTransId="{5C5016A6-F03B-40F0-9FE8-B59C1EB46DAF}"/>
    <dgm:cxn modelId="{80C9BE2C-85F3-4EDF-B6A6-9211BEA9D353}" type="presOf" srcId="{7444B09F-095E-4FE5-8127-2B898C57E484}" destId="{055C2C73-EE65-47F6-8BCB-FA7B8408808E}" srcOrd="1" destOrd="0" presId="urn:microsoft.com/office/officeart/2005/8/layout/list1"/>
    <dgm:cxn modelId="{3E0FED97-5041-4A15-86F2-A70E34E4FE1D}" type="presOf" srcId="{DBB0FA41-F8A4-491B-8DA9-F89950EAA1B6}" destId="{80668546-6271-4B84-8037-377CD93389BE}" srcOrd="0" destOrd="0" presId="urn:microsoft.com/office/officeart/2005/8/layout/list1"/>
    <dgm:cxn modelId="{CE6F7D4B-4C24-421D-B44F-F115E553D407}" type="presParOf" srcId="{134DD048-BDDD-4705-AD25-60FA6B9D8ED1}" destId="{546E7C53-381A-4E1A-812C-38C4FB24BBE5}" srcOrd="0" destOrd="0" presId="urn:microsoft.com/office/officeart/2005/8/layout/list1"/>
    <dgm:cxn modelId="{A204DACD-F97D-421D-81AF-C2CFDA701C7E}" type="presParOf" srcId="{546E7C53-381A-4E1A-812C-38C4FB24BBE5}" destId="{C547AC2C-4B93-4683-8208-BBE48764CDC9}" srcOrd="0" destOrd="0" presId="urn:microsoft.com/office/officeart/2005/8/layout/list1"/>
    <dgm:cxn modelId="{FA98E4BC-A97A-4019-AAF7-59E95D7401DB}" type="presParOf" srcId="{546E7C53-381A-4E1A-812C-38C4FB24BBE5}" destId="{055C2C73-EE65-47F6-8BCB-FA7B8408808E}" srcOrd="1" destOrd="0" presId="urn:microsoft.com/office/officeart/2005/8/layout/list1"/>
    <dgm:cxn modelId="{8082B54C-9A67-43FC-8132-785160BE9597}" type="presParOf" srcId="{134DD048-BDDD-4705-AD25-60FA6B9D8ED1}" destId="{032B56E2-A628-4D98-8024-F194B156419D}" srcOrd="1" destOrd="0" presId="urn:microsoft.com/office/officeart/2005/8/layout/list1"/>
    <dgm:cxn modelId="{CF520DE5-5A43-41CA-852C-C27ABFFE70B4}" type="presParOf" srcId="{134DD048-BDDD-4705-AD25-60FA6B9D8ED1}" destId="{B7304163-4E8A-4722-A395-EE023C8BEB0C}" srcOrd="2" destOrd="0" presId="urn:microsoft.com/office/officeart/2005/8/layout/list1"/>
    <dgm:cxn modelId="{CB0B4CEC-F656-48BE-8732-434C1E9B5BC4}" type="presParOf" srcId="{134DD048-BDDD-4705-AD25-60FA6B9D8ED1}" destId="{126C6F00-0AB7-4EFC-8003-BD9876EF262E}" srcOrd="3" destOrd="0" presId="urn:microsoft.com/office/officeart/2005/8/layout/list1"/>
    <dgm:cxn modelId="{1D36B842-DD72-432C-9A5F-1C7C0F63141C}" type="presParOf" srcId="{134DD048-BDDD-4705-AD25-60FA6B9D8ED1}" destId="{84CC870D-8487-4023-A939-A9E8048B93F8}" srcOrd="4" destOrd="0" presId="urn:microsoft.com/office/officeart/2005/8/layout/list1"/>
    <dgm:cxn modelId="{DB6DB9DB-70CE-4A91-A60C-11DD05F96C12}" type="presParOf" srcId="{84CC870D-8487-4023-A939-A9E8048B93F8}" destId="{FD078A10-CECC-4146-972F-BAAE5D9F0454}" srcOrd="0" destOrd="0" presId="urn:microsoft.com/office/officeart/2005/8/layout/list1"/>
    <dgm:cxn modelId="{741C7152-5124-46D0-8C53-36C62A2277F3}" type="presParOf" srcId="{84CC870D-8487-4023-A939-A9E8048B93F8}" destId="{230B79B7-1644-4695-B6F9-497DC3824E8B}" srcOrd="1" destOrd="0" presId="urn:microsoft.com/office/officeart/2005/8/layout/list1"/>
    <dgm:cxn modelId="{9AE95D07-B2F0-4050-B8C9-8CA938715B11}" type="presParOf" srcId="{134DD048-BDDD-4705-AD25-60FA6B9D8ED1}" destId="{98DFA3AB-D7F7-4694-80A7-318C82BD0C2C}" srcOrd="5" destOrd="0" presId="urn:microsoft.com/office/officeart/2005/8/layout/list1"/>
    <dgm:cxn modelId="{EEC4C1CC-F5F6-4382-82E3-1A371BBC4490}" type="presParOf" srcId="{134DD048-BDDD-4705-AD25-60FA6B9D8ED1}" destId="{9181F270-55B4-4878-B874-3D780BB36A80}" srcOrd="6" destOrd="0" presId="urn:microsoft.com/office/officeart/2005/8/layout/list1"/>
    <dgm:cxn modelId="{63FD1807-5FEC-4BDB-A70E-5081F0AF3B82}" type="presParOf" srcId="{134DD048-BDDD-4705-AD25-60FA6B9D8ED1}" destId="{866BBBCB-8B21-411E-AEEB-1129833A3302}" srcOrd="7" destOrd="0" presId="urn:microsoft.com/office/officeart/2005/8/layout/list1"/>
    <dgm:cxn modelId="{402D73D1-32D0-4284-8537-77CDC4A24540}" type="presParOf" srcId="{134DD048-BDDD-4705-AD25-60FA6B9D8ED1}" destId="{54ED4DAB-A5BF-48C0-AA52-F59077979FD4}" srcOrd="8" destOrd="0" presId="urn:microsoft.com/office/officeart/2005/8/layout/list1"/>
    <dgm:cxn modelId="{0A283069-6B02-4F5D-8A8A-D69626B397CA}" type="presParOf" srcId="{54ED4DAB-A5BF-48C0-AA52-F59077979FD4}" destId="{A22C7E15-820A-4109-BA1E-54CDC9F57686}" srcOrd="0" destOrd="0" presId="urn:microsoft.com/office/officeart/2005/8/layout/list1"/>
    <dgm:cxn modelId="{8016EAF3-235F-4EDD-9921-11893A0F123A}" type="presParOf" srcId="{54ED4DAB-A5BF-48C0-AA52-F59077979FD4}" destId="{99B8C837-19D6-4A2B-A930-2BF742FFF74C}" srcOrd="1" destOrd="0" presId="urn:microsoft.com/office/officeart/2005/8/layout/list1"/>
    <dgm:cxn modelId="{2C7D408A-DB94-45A6-AC21-8BC7FF69886B}" type="presParOf" srcId="{134DD048-BDDD-4705-AD25-60FA6B9D8ED1}" destId="{FFAD4504-E946-468C-8D94-8CD4B21AE4C1}" srcOrd="9" destOrd="0" presId="urn:microsoft.com/office/officeart/2005/8/layout/list1"/>
    <dgm:cxn modelId="{E72137B5-F06F-48B8-B18A-8CFF151DB5F4}" type="presParOf" srcId="{134DD048-BDDD-4705-AD25-60FA6B9D8ED1}" destId="{CB7CC759-3BE7-46A3-A809-2F1CEAEDA6E1}" srcOrd="10" destOrd="0" presId="urn:microsoft.com/office/officeart/2005/8/layout/list1"/>
    <dgm:cxn modelId="{5E29F707-056D-48D3-8EDF-2A01B48BD59A}" type="presParOf" srcId="{134DD048-BDDD-4705-AD25-60FA6B9D8ED1}" destId="{C3C35B6B-7F2D-429A-99E5-365D2C3434C3}" srcOrd="11" destOrd="0" presId="urn:microsoft.com/office/officeart/2005/8/layout/list1"/>
    <dgm:cxn modelId="{DB8C73A0-189F-453C-99EA-7ADEB511064E}" type="presParOf" srcId="{134DD048-BDDD-4705-AD25-60FA6B9D8ED1}" destId="{B78C4B90-E9BA-4D52-8A95-9BE1F9E354AD}" srcOrd="12" destOrd="0" presId="urn:microsoft.com/office/officeart/2005/8/layout/list1"/>
    <dgm:cxn modelId="{D162732B-C193-422A-BC1F-A7380AD29C32}" type="presParOf" srcId="{B78C4B90-E9BA-4D52-8A95-9BE1F9E354AD}" destId="{80668546-6271-4B84-8037-377CD93389BE}" srcOrd="0" destOrd="0" presId="urn:microsoft.com/office/officeart/2005/8/layout/list1"/>
    <dgm:cxn modelId="{07D9332F-6E2E-424D-A109-BBFC35C1F0B2}" type="presParOf" srcId="{B78C4B90-E9BA-4D52-8A95-9BE1F9E354AD}" destId="{F342D3A2-BA3D-46DF-B6C5-E6DE3E03A046}" srcOrd="1" destOrd="0" presId="urn:microsoft.com/office/officeart/2005/8/layout/list1"/>
    <dgm:cxn modelId="{213D2E91-A28A-4073-B1DA-D457B58A1D8D}" type="presParOf" srcId="{134DD048-BDDD-4705-AD25-60FA6B9D8ED1}" destId="{350A5646-41EA-44F7-8B42-CEF44B147580}" srcOrd="13" destOrd="0" presId="urn:microsoft.com/office/officeart/2005/8/layout/list1"/>
    <dgm:cxn modelId="{962712A4-59BA-4F32-BCEC-1448E1F25ACF}" type="presParOf" srcId="{134DD048-BDDD-4705-AD25-60FA6B9D8ED1}" destId="{60EC84A6-8BFB-4EDF-9DFD-295AFB242F74}" srcOrd="14" destOrd="0" presId="urn:microsoft.com/office/officeart/2005/8/layout/list1"/>
    <dgm:cxn modelId="{130AA993-681D-4843-B098-65BC31B27938}" type="presParOf" srcId="{134DD048-BDDD-4705-AD25-60FA6B9D8ED1}" destId="{89E6F57F-0330-4600-AB9F-130E69DBF598}" srcOrd="15" destOrd="0" presId="urn:microsoft.com/office/officeart/2005/8/layout/list1"/>
    <dgm:cxn modelId="{1A8DC515-AE8E-4241-BB66-F812B19418EF}" type="presParOf" srcId="{134DD048-BDDD-4705-AD25-60FA6B9D8ED1}" destId="{E6DCAECA-4E64-4264-97F8-75275919E3C6}" srcOrd="16" destOrd="0" presId="urn:microsoft.com/office/officeart/2005/8/layout/list1"/>
    <dgm:cxn modelId="{8890F857-82EF-4946-B6FD-318B40654FA8}" type="presParOf" srcId="{E6DCAECA-4E64-4264-97F8-75275919E3C6}" destId="{C2D24D5C-54C2-4550-B046-FE32580221D5}" srcOrd="0" destOrd="0" presId="urn:microsoft.com/office/officeart/2005/8/layout/list1"/>
    <dgm:cxn modelId="{7ABF0CD5-7EAF-40EE-8ED3-0A8AED78E79F}" type="presParOf" srcId="{E6DCAECA-4E64-4264-97F8-75275919E3C6}" destId="{9DB8BF39-1586-47F0-B7E7-66E3B77411D2}" srcOrd="1" destOrd="0" presId="urn:microsoft.com/office/officeart/2005/8/layout/list1"/>
    <dgm:cxn modelId="{CDF6B218-9646-4DEB-8BD8-5613C9E7EBF9}" type="presParOf" srcId="{134DD048-BDDD-4705-AD25-60FA6B9D8ED1}" destId="{C9D5F72E-4BFA-483F-91B3-118C31D36859}" srcOrd="17" destOrd="0" presId="urn:microsoft.com/office/officeart/2005/8/layout/list1"/>
    <dgm:cxn modelId="{7C06977D-214F-4D0E-9FD0-A6328B82D1B1}" type="presParOf" srcId="{134DD048-BDDD-4705-AD25-60FA6B9D8ED1}" destId="{01B421C0-CE05-4B60-804C-A25A0E683E0C}" srcOrd="18" destOrd="0" presId="urn:microsoft.com/office/officeart/2005/8/layout/list1"/>
    <dgm:cxn modelId="{8D26F798-D1FA-4A2B-B076-1AEC1A0266BC}" type="presParOf" srcId="{134DD048-BDDD-4705-AD25-60FA6B9D8ED1}" destId="{72E8C7F0-6ACB-47EB-8637-DE6969EC5551}" srcOrd="19" destOrd="0" presId="urn:microsoft.com/office/officeart/2005/8/layout/list1"/>
    <dgm:cxn modelId="{0637BD32-1998-40B3-B819-7080CE4C2667}" type="presParOf" srcId="{134DD048-BDDD-4705-AD25-60FA6B9D8ED1}" destId="{8F905318-602B-46CE-8C56-763D8737F1FC}" srcOrd="20" destOrd="0" presId="urn:microsoft.com/office/officeart/2005/8/layout/list1"/>
    <dgm:cxn modelId="{AFA4DAD5-ADC6-4FFA-BB34-C7D1B5723AE2}" type="presParOf" srcId="{8F905318-602B-46CE-8C56-763D8737F1FC}" destId="{0B0FC235-02AF-4B6A-83BF-F51CD6528A75}" srcOrd="0" destOrd="0" presId="urn:microsoft.com/office/officeart/2005/8/layout/list1"/>
    <dgm:cxn modelId="{B000533B-4BB6-4161-8F63-925C82F28936}" type="presParOf" srcId="{8F905318-602B-46CE-8C56-763D8737F1FC}" destId="{FCA28C0A-BE17-4515-B89C-541807491BB6}" srcOrd="1" destOrd="0" presId="urn:microsoft.com/office/officeart/2005/8/layout/list1"/>
    <dgm:cxn modelId="{2E17BF75-9CDC-407C-8B18-07A4B2C7746B}" type="presParOf" srcId="{134DD048-BDDD-4705-AD25-60FA6B9D8ED1}" destId="{DAEC2C99-8309-4AF0-8EC8-31C691E07F98}" srcOrd="21" destOrd="0" presId="urn:microsoft.com/office/officeart/2005/8/layout/list1"/>
    <dgm:cxn modelId="{082F220E-1EB5-426D-8A5A-FA3633D9A53E}" type="presParOf" srcId="{134DD048-BDDD-4705-AD25-60FA6B9D8ED1}" destId="{1D3C6808-A5E2-4253-A164-C252AE49BFFD}" srcOrd="22" destOrd="0" presId="urn:microsoft.com/office/officeart/2005/8/layout/list1"/>
    <dgm:cxn modelId="{7443EE57-74FF-4EC5-B9DB-3FDC79995C28}" type="presParOf" srcId="{134DD048-BDDD-4705-AD25-60FA6B9D8ED1}" destId="{69B842C3-B90A-4CF6-B387-EF29B53BFF64}" srcOrd="23" destOrd="0" presId="urn:microsoft.com/office/officeart/2005/8/layout/list1"/>
    <dgm:cxn modelId="{53E439CB-8363-46BC-94B6-95DC2BDB95BB}" type="presParOf" srcId="{134DD048-BDDD-4705-AD25-60FA6B9D8ED1}" destId="{C193C88F-123C-4A17-9ABE-4A4801EB64E4}" srcOrd="24" destOrd="0" presId="urn:microsoft.com/office/officeart/2005/8/layout/list1"/>
    <dgm:cxn modelId="{3478726E-0A92-48A1-9061-EE595BD1715F}" type="presParOf" srcId="{C193C88F-123C-4A17-9ABE-4A4801EB64E4}" destId="{4E9184F6-0CA0-45F1-9141-5C48C5213EC7}" srcOrd="0" destOrd="0" presId="urn:microsoft.com/office/officeart/2005/8/layout/list1"/>
    <dgm:cxn modelId="{5A088F07-4059-4C05-ADF1-24499FA72846}" type="presParOf" srcId="{C193C88F-123C-4A17-9ABE-4A4801EB64E4}" destId="{D8A78B8B-108A-4BCE-9470-31D1456A6458}" srcOrd="1" destOrd="0" presId="urn:microsoft.com/office/officeart/2005/8/layout/list1"/>
    <dgm:cxn modelId="{3E601F23-1DAA-4742-9D94-34A2257BB4F4}" type="presParOf" srcId="{134DD048-BDDD-4705-AD25-60FA6B9D8ED1}" destId="{7A42BD4C-2060-43BB-B937-7454317F9196}" srcOrd="25" destOrd="0" presId="urn:microsoft.com/office/officeart/2005/8/layout/list1"/>
    <dgm:cxn modelId="{7AB5D658-AD37-4704-AEC8-2CB101BC3C59}" type="presParOf" srcId="{134DD048-BDDD-4705-AD25-60FA6B9D8ED1}" destId="{FC79C6FA-AB5E-45A3-9517-42652AFA181F}" srcOrd="2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304163-4E8A-4722-A395-EE023C8BEB0C}">
      <dsp:nvSpPr>
        <dsp:cNvPr id="0" name=""/>
        <dsp:cNvSpPr/>
      </dsp:nvSpPr>
      <dsp:spPr>
        <a:xfrm>
          <a:off x="0" y="360239"/>
          <a:ext cx="8534400" cy="378000"/>
        </a:xfrm>
        <a:prstGeom prst="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55C2C73-EE65-47F6-8BCB-FA7B8408808E}">
      <dsp:nvSpPr>
        <dsp:cNvPr id="0" name=""/>
        <dsp:cNvSpPr/>
      </dsp:nvSpPr>
      <dsp:spPr>
        <a:xfrm>
          <a:off x="426720" y="242747"/>
          <a:ext cx="5974080" cy="44280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5806" tIns="0" rIns="225806" bIns="0" numCol="1" spcCol="1270" anchor="ctr" anchorCtr="0">
          <a:noAutofit/>
        </a:bodyPr>
        <a:lstStyle/>
        <a:p>
          <a:pPr lvl="0" algn="l" defTabSz="400050">
            <a:lnSpc>
              <a:spcPct val="90000"/>
            </a:lnSpc>
            <a:spcBef>
              <a:spcPct val="0"/>
            </a:spcBef>
            <a:spcAft>
              <a:spcPct val="35000"/>
            </a:spcAft>
            <a:buFont typeface="+mj-lt"/>
            <a:buAutoNum type="romanLcParenR"/>
          </a:pPr>
          <a:r>
            <a:rPr lang="en-US" sz="900" kern="1200" dirty="0">
              <a:solidFill>
                <a:sysClr val="windowText" lastClr="000000"/>
              </a:solidFill>
            </a:rPr>
            <a:t> Establish </a:t>
          </a:r>
          <a:r>
            <a:rPr lang="en-US" sz="900" kern="1200" dirty="0" err="1">
              <a:solidFill>
                <a:sysClr val="windowText" lastClr="000000"/>
              </a:solidFill>
            </a:rPr>
            <a:t>ishment</a:t>
          </a:r>
          <a:r>
            <a:rPr lang="en-US" sz="900" kern="1200" dirty="0">
              <a:solidFill>
                <a:sysClr val="windowText" lastClr="000000"/>
              </a:solidFill>
            </a:rPr>
            <a:t> of HIV and AIDS coordination committee of 7 to 15 members comprising of members of the Senior Management of the MDAs/LGs/Partner Institution</a:t>
          </a:r>
        </a:p>
      </dsp:txBody>
      <dsp:txXfrm>
        <a:off x="448336" y="264363"/>
        <a:ext cx="5930848" cy="399568"/>
      </dsp:txXfrm>
    </dsp:sp>
    <dsp:sp modelId="{9181F270-55B4-4878-B874-3D780BB36A80}">
      <dsp:nvSpPr>
        <dsp:cNvPr id="0" name=""/>
        <dsp:cNvSpPr/>
      </dsp:nvSpPr>
      <dsp:spPr>
        <a:xfrm>
          <a:off x="0" y="1040639"/>
          <a:ext cx="8534400" cy="378000"/>
        </a:xfrm>
        <a:prstGeom prst="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30B79B7-1644-4695-B6F9-497DC3824E8B}">
      <dsp:nvSpPr>
        <dsp:cNvPr id="0" name=""/>
        <dsp:cNvSpPr/>
      </dsp:nvSpPr>
      <dsp:spPr>
        <a:xfrm>
          <a:off x="426720" y="819239"/>
          <a:ext cx="5974080" cy="442800"/>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5806" tIns="0" rIns="225806" bIns="0" numCol="1" spcCol="1270" anchor="ctr" anchorCtr="0">
          <a:noAutofit/>
        </a:bodyPr>
        <a:lstStyle/>
        <a:p>
          <a:pPr lvl="0" algn="l" defTabSz="400050">
            <a:lnSpc>
              <a:spcPct val="90000"/>
            </a:lnSpc>
            <a:spcBef>
              <a:spcPct val="0"/>
            </a:spcBef>
            <a:spcAft>
              <a:spcPct val="35000"/>
            </a:spcAft>
            <a:buFont typeface="+mj-lt"/>
            <a:buNone/>
          </a:pPr>
          <a:r>
            <a:rPr lang="en-US" sz="900" kern="1200">
              <a:solidFill>
                <a:sysClr val="windowText" lastClr="000000"/>
              </a:solidFill>
            </a:rPr>
            <a:t>ii) Appoint ment of an HIV and  AIDS Focal Point Person (staff) at a Senior Management level</a:t>
          </a:r>
        </a:p>
      </dsp:txBody>
      <dsp:txXfrm>
        <a:off x="448336" y="840855"/>
        <a:ext cx="5930848" cy="399568"/>
      </dsp:txXfrm>
    </dsp:sp>
    <dsp:sp modelId="{CB7CC759-3BE7-46A3-A809-2F1CEAEDA6E1}">
      <dsp:nvSpPr>
        <dsp:cNvPr id="0" name=""/>
        <dsp:cNvSpPr/>
      </dsp:nvSpPr>
      <dsp:spPr>
        <a:xfrm>
          <a:off x="0" y="1866960"/>
          <a:ext cx="8534400" cy="378000"/>
        </a:xfrm>
        <a:prstGeom prst="rect">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9B8C837-19D6-4A2B-A930-2BF742FFF74C}">
      <dsp:nvSpPr>
        <dsp:cNvPr id="0" name=""/>
        <dsp:cNvSpPr/>
      </dsp:nvSpPr>
      <dsp:spPr>
        <a:xfrm>
          <a:off x="426720" y="1499639"/>
          <a:ext cx="5974080" cy="58872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5806" tIns="0" rIns="225806" bIns="0" numCol="1" spcCol="1270" anchor="ctr" anchorCtr="0">
          <a:noAutofit/>
        </a:bodyPr>
        <a:lstStyle/>
        <a:p>
          <a:pPr lvl="0" algn="l" defTabSz="400050">
            <a:lnSpc>
              <a:spcPct val="90000"/>
            </a:lnSpc>
            <a:spcBef>
              <a:spcPct val="0"/>
            </a:spcBef>
            <a:spcAft>
              <a:spcPct val="35000"/>
            </a:spcAft>
            <a:buFont typeface="+mj-lt"/>
            <a:buNone/>
          </a:pPr>
          <a:r>
            <a:rPr lang="en-US" sz="900" kern="1200">
              <a:solidFill>
                <a:sysClr val="windowText" lastClr="000000"/>
              </a:solidFill>
            </a:rPr>
            <a:t>iii)  Allocation of  0.1% of the MDAs/LGs total budget (excluding pensions, gratuity &amp; transfers) to HIV and AIDS activities. Institutions may mobilize additional resources from other sources to address any funding gaps</a:t>
          </a:r>
        </a:p>
      </dsp:txBody>
      <dsp:txXfrm>
        <a:off x="455459" y="1528378"/>
        <a:ext cx="5916602" cy="531242"/>
      </dsp:txXfrm>
    </dsp:sp>
    <dsp:sp modelId="{60EC84A6-8BFB-4EDF-9DFD-295AFB242F74}">
      <dsp:nvSpPr>
        <dsp:cNvPr id="0" name=""/>
        <dsp:cNvSpPr/>
      </dsp:nvSpPr>
      <dsp:spPr>
        <a:xfrm>
          <a:off x="0" y="2547360"/>
          <a:ext cx="8534400" cy="378000"/>
        </a:xfrm>
        <a:prstGeom prst="rect">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342D3A2-BA3D-46DF-B6C5-E6DE3E03A046}">
      <dsp:nvSpPr>
        <dsp:cNvPr id="0" name=""/>
        <dsp:cNvSpPr/>
      </dsp:nvSpPr>
      <dsp:spPr>
        <a:xfrm>
          <a:off x="426720" y="2325960"/>
          <a:ext cx="5974080" cy="442800"/>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5806" tIns="0" rIns="225806" bIns="0" numCol="1" spcCol="1270" anchor="ctr" anchorCtr="0">
          <a:noAutofit/>
        </a:bodyPr>
        <a:lstStyle/>
        <a:p>
          <a:pPr lvl="0" algn="l" defTabSz="400050">
            <a:lnSpc>
              <a:spcPct val="90000"/>
            </a:lnSpc>
            <a:spcBef>
              <a:spcPct val="0"/>
            </a:spcBef>
            <a:spcAft>
              <a:spcPct val="35000"/>
            </a:spcAft>
            <a:buFont typeface="+mj-lt"/>
            <a:buNone/>
          </a:pPr>
          <a:r>
            <a:rPr lang="en-US" sz="900" kern="1200" dirty="0">
              <a:solidFill>
                <a:sysClr val="windowText" lastClr="000000"/>
              </a:solidFill>
            </a:rPr>
            <a:t>iv) Development of  an MDAs/LGs HIV and AIDS Strategic </a:t>
          </a:r>
          <a:r>
            <a:rPr lang="en-US" sz="900" kern="1200" dirty="0" smtClean="0">
              <a:solidFill>
                <a:sysClr val="windowText" lastClr="000000"/>
              </a:solidFill>
            </a:rPr>
            <a:t>interventions  </a:t>
          </a:r>
          <a:r>
            <a:rPr lang="en-US" sz="900" kern="1200" dirty="0">
              <a:solidFill>
                <a:sysClr val="windowText" lastClr="000000"/>
              </a:solidFill>
            </a:rPr>
            <a:t>aligned to the National HIV and AIDS Strategic Plan </a:t>
          </a:r>
          <a:r>
            <a:rPr lang="en-US" sz="900" kern="1200" dirty="0" smtClean="0">
              <a:solidFill>
                <a:sysClr val="windowText" lastClr="000000"/>
              </a:solidFill>
            </a:rPr>
            <a:t>priorities.</a:t>
          </a:r>
          <a:endParaRPr lang="en-US" sz="900" kern="1200" dirty="0">
            <a:solidFill>
              <a:sysClr val="windowText" lastClr="000000"/>
            </a:solidFill>
          </a:endParaRPr>
        </a:p>
      </dsp:txBody>
      <dsp:txXfrm>
        <a:off x="448336" y="2347576"/>
        <a:ext cx="5930848" cy="399568"/>
      </dsp:txXfrm>
    </dsp:sp>
    <dsp:sp modelId="{01B421C0-CE05-4B60-804C-A25A0E683E0C}">
      <dsp:nvSpPr>
        <dsp:cNvPr id="0" name=""/>
        <dsp:cNvSpPr/>
      </dsp:nvSpPr>
      <dsp:spPr>
        <a:xfrm>
          <a:off x="0" y="3227760"/>
          <a:ext cx="8534400" cy="378000"/>
        </a:xfrm>
        <a:prstGeom prst="rect">
          <a:avLst/>
        </a:prstGeom>
        <a:solidFill>
          <a:schemeClr val="lt1">
            <a:alpha val="90000"/>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DB8BF39-1586-47F0-B7E7-66E3B77411D2}">
      <dsp:nvSpPr>
        <dsp:cNvPr id="0" name=""/>
        <dsp:cNvSpPr/>
      </dsp:nvSpPr>
      <dsp:spPr>
        <a:xfrm>
          <a:off x="426720" y="3006360"/>
          <a:ext cx="5974080" cy="442800"/>
        </a:xfrm>
        <a:prstGeom prst="round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5806" tIns="0" rIns="225806" bIns="0" numCol="1" spcCol="1270" anchor="ctr" anchorCtr="0">
          <a:noAutofit/>
        </a:bodyPr>
        <a:lstStyle/>
        <a:p>
          <a:pPr lvl="0" algn="l" defTabSz="400050">
            <a:lnSpc>
              <a:spcPct val="90000"/>
            </a:lnSpc>
            <a:spcBef>
              <a:spcPct val="0"/>
            </a:spcBef>
            <a:spcAft>
              <a:spcPct val="35000"/>
            </a:spcAft>
            <a:buFont typeface="+mj-lt"/>
            <a:buNone/>
          </a:pPr>
          <a:r>
            <a:rPr lang="en-US" sz="900" kern="1200">
              <a:solidFill>
                <a:sysClr val="windowText" lastClr="000000"/>
              </a:solidFill>
            </a:rPr>
            <a:t>v) Develop ment of  work place HIV and AIDS Policy</a:t>
          </a:r>
        </a:p>
      </dsp:txBody>
      <dsp:txXfrm>
        <a:off x="448336" y="3027976"/>
        <a:ext cx="5930848" cy="399568"/>
      </dsp:txXfrm>
    </dsp:sp>
    <dsp:sp modelId="{1D3C6808-A5E2-4253-A164-C252AE49BFFD}">
      <dsp:nvSpPr>
        <dsp:cNvPr id="0" name=""/>
        <dsp:cNvSpPr/>
      </dsp:nvSpPr>
      <dsp:spPr>
        <a:xfrm>
          <a:off x="0" y="3908160"/>
          <a:ext cx="8534400" cy="378000"/>
        </a:xfrm>
        <a:prstGeom prst="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CA28C0A-BE17-4515-B89C-541807491BB6}">
      <dsp:nvSpPr>
        <dsp:cNvPr id="0" name=""/>
        <dsp:cNvSpPr/>
      </dsp:nvSpPr>
      <dsp:spPr>
        <a:xfrm>
          <a:off x="426720" y="3686760"/>
          <a:ext cx="5974080" cy="44280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5806" tIns="0" rIns="225806" bIns="0" numCol="1" spcCol="1270" anchor="ctr" anchorCtr="0">
          <a:noAutofit/>
        </a:bodyPr>
        <a:lstStyle/>
        <a:p>
          <a:pPr lvl="0" algn="l" defTabSz="400050">
            <a:lnSpc>
              <a:spcPct val="90000"/>
            </a:lnSpc>
            <a:spcBef>
              <a:spcPct val="0"/>
            </a:spcBef>
            <a:spcAft>
              <a:spcPct val="35000"/>
            </a:spcAft>
            <a:buFont typeface="+mj-lt"/>
            <a:buNone/>
          </a:pPr>
          <a:r>
            <a:rPr lang="en-US" sz="900" kern="1200">
              <a:solidFill>
                <a:sysClr val="windowText" lastClr="000000"/>
              </a:solidFill>
            </a:rPr>
            <a:t>vi) Implement ation of planned  MDAs/LGs HIV and  AIDS activities and submission of  reports on a quarterly basis to UAC </a:t>
          </a:r>
        </a:p>
      </dsp:txBody>
      <dsp:txXfrm>
        <a:off x="448336" y="3708376"/>
        <a:ext cx="5930848" cy="399568"/>
      </dsp:txXfrm>
    </dsp:sp>
    <dsp:sp modelId="{FC79C6FA-AB5E-45A3-9517-42652AFA181F}">
      <dsp:nvSpPr>
        <dsp:cNvPr id="0" name=""/>
        <dsp:cNvSpPr/>
      </dsp:nvSpPr>
      <dsp:spPr>
        <a:xfrm>
          <a:off x="0" y="4588560"/>
          <a:ext cx="8534400" cy="378000"/>
        </a:xfrm>
        <a:prstGeom prst="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8A78B8B-108A-4BCE-9470-31D1456A6458}">
      <dsp:nvSpPr>
        <dsp:cNvPr id="0" name=""/>
        <dsp:cNvSpPr/>
      </dsp:nvSpPr>
      <dsp:spPr>
        <a:xfrm>
          <a:off x="426720" y="4367160"/>
          <a:ext cx="5974080" cy="442800"/>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5806" tIns="0" rIns="225806" bIns="0" numCol="1" spcCol="1270" anchor="ctr" anchorCtr="0">
          <a:noAutofit/>
        </a:bodyPr>
        <a:lstStyle/>
        <a:p>
          <a:pPr lvl="0" algn="l" defTabSz="400050">
            <a:lnSpc>
              <a:spcPct val="90000"/>
            </a:lnSpc>
            <a:spcBef>
              <a:spcPct val="0"/>
            </a:spcBef>
            <a:spcAft>
              <a:spcPct val="35000"/>
            </a:spcAft>
            <a:buFont typeface="+mj-lt"/>
            <a:buNone/>
          </a:pPr>
          <a:r>
            <a:rPr lang="en-US" sz="900" kern="1200">
              <a:solidFill>
                <a:sysClr val="windowText" lastClr="000000"/>
              </a:solidFill>
            </a:rPr>
            <a:t>vii) Preparation and submission of  annual progress  reports on HIV&amp;AIDS programing  to UAC</a:t>
          </a:r>
        </a:p>
      </dsp:txBody>
      <dsp:txXfrm>
        <a:off x="448336" y="4388776"/>
        <a:ext cx="5930848" cy="399568"/>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1491D884-0180-4D92-81A4-DCC140886404}" type="datetimeFigureOut">
              <a:rPr lang="en-US" smtClean="0"/>
              <a:pPr/>
              <a:t>9/16/2020</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093779E0-EE4D-418D-8604-560CA493D365}" type="slidenum">
              <a:rPr lang="en-US" smtClean="0"/>
              <a:pPr/>
              <a:t>‹#›</a:t>
            </a:fld>
            <a:endParaRPr lang="en-US"/>
          </a:p>
        </p:txBody>
      </p:sp>
    </p:spTree>
    <p:extLst>
      <p:ext uri="{BB962C8B-B14F-4D97-AF65-F5344CB8AC3E}">
        <p14:creationId xmlns:p14="http://schemas.microsoft.com/office/powerpoint/2010/main" val="2576068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E38E2248-6F4D-47C8-A241-5F073E642385}" type="datetimeFigureOut">
              <a:rPr lang="en-US" smtClean="0"/>
              <a:pPr/>
              <a:t>9/16/2020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30FEC354-D1B3-44C6-BAA5-D1E3C4D4441F}" type="slidenum">
              <a:rPr lang="en-US" smtClean="0"/>
              <a:pPr/>
              <a:t>‹#›</a:t>
            </a:fld>
            <a:endParaRPr lang="en-US"/>
          </a:p>
        </p:txBody>
      </p:sp>
    </p:spTree>
    <p:extLst>
      <p:ext uri="{BB962C8B-B14F-4D97-AF65-F5344CB8AC3E}">
        <p14:creationId xmlns:p14="http://schemas.microsoft.com/office/powerpoint/2010/main" val="34714633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AAD115-9230-43E4-93E8-93F1593D2E24}" type="slidenum">
              <a:rPr lang="en-US" smtClean="0"/>
              <a:pPr/>
              <a:t>1</a:t>
            </a:fld>
            <a:endParaRPr lang="en-US" dirty="0"/>
          </a:p>
        </p:txBody>
      </p:sp>
    </p:spTree>
    <p:extLst>
      <p:ext uri="{BB962C8B-B14F-4D97-AF65-F5344CB8AC3E}">
        <p14:creationId xmlns:p14="http://schemas.microsoft.com/office/powerpoint/2010/main" val="36247236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7BB098F-5D5F-4501-8C24-B70BF54C9DD5}" type="datetimeFigureOut">
              <a:rPr lang="en-US" smtClean="0"/>
              <a:pPr/>
              <a:t>9/16/2020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FB6A6-2E61-49BD-AB6F-1B48EB6BD507}" type="slidenum">
              <a:rPr lang="en-US" smtClean="0"/>
              <a:pPr/>
              <a:t>‹#›</a:t>
            </a:fld>
            <a:endParaRPr lang="en-US"/>
          </a:p>
        </p:txBody>
      </p:sp>
    </p:spTree>
    <p:extLst>
      <p:ext uri="{BB962C8B-B14F-4D97-AF65-F5344CB8AC3E}">
        <p14:creationId xmlns:p14="http://schemas.microsoft.com/office/powerpoint/2010/main" val="2096418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7BB098F-5D5F-4501-8C24-B70BF54C9DD5}" type="datetimeFigureOut">
              <a:rPr lang="en-US" smtClean="0"/>
              <a:pPr/>
              <a:t>9/16/2020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FB6A6-2E61-49BD-AB6F-1B48EB6BD507}" type="slidenum">
              <a:rPr lang="en-US" smtClean="0"/>
              <a:pPr/>
              <a:t>‹#›</a:t>
            </a:fld>
            <a:endParaRPr lang="en-US"/>
          </a:p>
        </p:txBody>
      </p:sp>
    </p:spTree>
    <p:extLst>
      <p:ext uri="{BB962C8B-B14F-4D97-AF65-F5344CB8AC3E}">
        <p14:creationId xmlns:p14="http://schemas.microsoft.com/office/powerpoint/2010/main" val="33722838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7BB098F-5D5F-4501-8C24-B70BF54C9DD5}" type="datetimeFigureOut">
              <a:rPr lang="en-US" smtClean="0"/>
              <a:pPr/>
              <a:t>9/16/2020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FB6A6-2E61-49BD-AB6F-1B48EB6BD507}" type="slidenum">
              <a:rPr lang="en-US" smtClean="0"/>
              <a:pPr/>
              <a:t>‹#›</a:t>
            </a:fld>
            <a:endParaRPr lang="en-US"/>
          </a:p>
        </p:txBody>
      </p:sp>
    </p:spTree>
    <p:extLst>
      <p:ext uri="{BB962C8B-B14F-4D97-AF65-F5344CB8AC3E}">
        <p14:creationId xmlns:p14="http://schemas.microsoft.com/office/powerpoint/2010/main" val="3276703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7BB098F-5D5F-4501-8C24-B70BF54C9DD5}" type="datetimeFigureOut">
              <a:rPr lang="en-US" smtClean="0"/>
              <a:pPr/>
              <a:t>9/16/2020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FB6A6-2E61-49BD-AB6F-1B48EB6BD507}" type="slidenum">
              <a:rPr lang="en-US" smtClean="0"/>
              <a:pPr/>
              <a:t>‹#›</a:t>
            </a:fld>
            <a:endParaRPr lang="en-US"/>
          </a:p>
        </p:txBody>
      </p:sp>
    </p:spTree>
    <p:extLst>
      <p:ext uri="{BB962C8B-B14F-4D97-AF65-F5344CB8AC3E}">
        <p14:creationId xmlns:p14="http://schemas.microsoft.com/office/powerpoint/2010/main" val="2991969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7BB098F-5D5F-4501-8C24-B70BF54C9DD5}" type="datetimeFigureOut">
              <a:rPr lang="en-US" smtClean="0"/>
              <a:pPr/>
              <a:t>9/16/2020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FB6A6-2E61-49BD-AB6F-1B48EB6BD507}" type="slidenum">
              <a:rPr lang="en-US" smtClean="0"/>
              <a:pPr/>
              <a:t>‹#›</a:t>
            </a:fld>
            <a:endParaRPr lang="en-US"/>
          </a:p>
        </p:txBody>
      </p:sp>
    </p:spTree>
    <p:extLst>
      <p:ext uri="{BB962C8B-B14F-4D97-AF65-F5344CB8AC3E}">
        <p14:creationId xmlns:p14="http://schemas.microsoft.com/office/powerpoint/2010/main" val="23147451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7BB098F-5D5F-4501-8C24-B70BF54C9DD5}" type="datetimeFigureOut">
              <a:rPr lang="en-US" smtClean="0"/>
              <a:pPr/>
              <a:t>9/16/2020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0FB6A6-2E61-49BD-AB6F-1B48EB6BD507}" type="slidenum">
              <a:rPr lang="en-US" smtClean="0"/>
              <a:pPr/>
              <a:t>‹#›</a:t>
            </a:fld>
            <a:endParaRPr lang="en-US"/>
          </a:p>
        </p:txBody>
      </p:sp>
    </p:spTree>
    <p:extLst>
      <p:ext uri="{BB962C8B-B14F-4D97-AF65-F5344CB8AC3E}">
        <p14:creationId xmlns:p14="http://schemas.microsoft.com/office/powerpoint/2010/main" val="21320304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7BB098F-5D5F-4501-8C24-B70BF54C9DD5}" type="datetimeFigureOut">
              <a:rPr lang="en-US" smtClean="0"/>
              <a:pPr/>
              <a:t>9/16/2020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FB6A6-2E61-49BD-AB6F-1B48EB6BD507}" type="slidenum">
              <a:rPr lang="en-US" smtClean="0"/>
              <a:pPr/>
              <a:t>‹#›</a:t>
            </a:fld>
            <a:endParaRPr lang="en-US"/>
          </a:p>
        </p:txBody>
      </p:sp>
    </p:spTree>
    <p:extLst>
      <p:ext uri="{BB962C8B-B14F-4D97-AF65-F5344CB8AC3E}">
        <p14:creationId xmlns:p14="http://schemas.microsoft.com/office/powerpoint/2010/main" val="1150997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7BB098F-5D5F-4501-8C24-B70BF54C9DD5}" type="datetimeFigureOut">
              <a:rPr lang="en-US" smtClean="0"/>
              <a:pPr/>
              <a:t>9/16/2020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0FB6A6-2E61-49BD-AB6F-1B48EB6BD507}" type="slidenum">
              <a:rPr lang="en-US" smtClean="0"/>
              <a:pPr/>
              <a:t>‹#›</a:t>
            </a:fld>
            <a:endParaRPr lang="en-US"/>
          </a:p>
        </p:txBody>
      </p:sp>
    </p:spTree>
    <p:extLst>
      <p:ext uri="{BB962C8B-B14F-4D97-AF65-F5344CB8AC3E}">
        <p14:creationId xmlns:p14="http://schemas.microsoft.com/office/powerpoint/2010/main" val="4163128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BB098F-5D5F-4501-8C24-B70BF54C9DD5}" type="datetimeFigureOut">
              <a:rPr lang="en-US" smtClean="0"/>
              <a:pPr/>
              <a:t>9/16/2020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0FB6A6-2E61-49BD-AB6F-1B48EB6BD507}" type="slidenum">
              <a:rPr lang="en-US" smtClean="0"/>
              <a:pPr/>
              <a:t>‹#›</a:t>
            </a:fld>
            <a:endParaRPr lang="en-US"/>
          </a:p>
        </p:txBody>
      </p:sp>
    </p:spTree>
    <p:extLst>
      <p:ext uri="{BB962C8B-B14F-4D97-AF65-F5344CB8AC3E}">
        <p14:creationId xmlns:p14="http://schemas.microsoft.com/office/powerpoint/2010/main" val="241607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7BB098F-5D5F-4501-8C24-B70BF54C9DD5}" type="datetimeFigureOut">
              <a:rPr lang="en-US" smtClean="0"/>
              <a:pPr/>
              <a:t>9/16/2020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0FB6A6-2E61-49BD-AB6F-1B48EB6BD507}" type="slidenum">
              <a:rPr lang="en-US" smtClean="0"/>
              <a:pPr/>
              <a:t>‹#›</a:t>
            </a:fld>
            <a:endParaRPr lang="en-US"/>
          </a:p>
        </p:txBody>
      </p:sp>
    </p:spTree>
    <p:extLst>
      <p:ext uri="{BB962C8B-B14F-4D97-AF65-F5344CB8AC3E}">
        <p14:creationId xmlns:p14="http://schemas.microsoft.com/office/powerpoint/2010/main" val="37150118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7BB098F-5D5F-4501-8C24-B70BF54C9DD5}" type="datetimeFigureOut">
              <a:rPr lang="en-US" smtClean="0"/>
              <a:pPr/>
              <a:t>9/16/2020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0FB6A6-2E61-49BD-AB6F-1B48EB6BD507}" type="slidenum">
              <a:rPr lang="en-US" smtClean="0"/>
              <a:pPr/>
              <a:t>‹#›</a:t>
            </a:fld>
            <a:endParaRPr lang="en-US"/>
          </a:p>
        </p:txBody>
      </p:sp>
    </p:spTree>
    <p:extLst>
      <p:ext uri="{BB962C8B-B14F-4D97-AF65-F5344CB8AC3E}">
        <p14:creationId xmlns:p14="http://schemas.microsoft.com/office/powerpoint/2010/main" val="116209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BB098F-5D5F-4501-8C24-B70BF54C9DD5}" type="datetimeFigureOut">
              <a:rPr lang="en-US" smtClean="0"/>
              <a:pPr/>
              <a:t>9/16/2020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0FB6A6-2E61-49BD-AB6F-1B48EB6BD507}" type="slidenum">
              <a:rPr lang="en-US" smtClean="0"/>
              <a:pPr/>
              <a:t>‹#›</a:t>
            </a:fld>
            <a:endParaRPr lang="en-US"/>
          </a:p>
        </p:txBody>
      </p:sp>
    </p:spTree>
    <p:extLst>
      <p:ext uri="{BB962C8B-B14F-4D97-AF65-F5344CB8AC3E}">
        <p14:creationId xmlns:p14="http://schemas.microsoft.com/office/powerpoint/2010/main" val="13619333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aidsuganda.org/"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wmf"/></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6.e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7.emf"/></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8.emf"/></Relationships>
</file>

<file path=ppt/slides/_rels/slide2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0.e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1.emf"/></Relationships>
</file>

<file path=ppt/slides/_rels/slide27.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8932" y="1676400"/>
            <a:ext cx="8675254" cy="2590800"/>
          </a:xfrm>
        </p:spPr>
        <p:txBody>
          <a:bodyPr>
            <a:noAutofit/>
          </a:bodyPr>
          <a:lstStyle/>
          <a:p>
            <a:r>
              <a:rPr lang="en-US" sz="2800" b="1" dirty="0" smtClean="0">
                <a:solidFill>
                  <a:srgbClr val="FF0000"/>
                </a:solidFill>
                <a:latin typeface="Arial Unicode MS" panose="020B0604020202020204" pitchFamily="34" charset="-128"/>
                <a:ea typeface="Arial Unicode MS" panose="020B0604020202020204" pitchFamily="34" charset="-128"/>
                <a:cs typeface="Arial Unicode MS" panose="020B0604020202020204" pitchFamily="34" charset="-128"/>
              </a:rPr>
              <a:t/>
            </a:r>
            <a:br>
              <a:rPr lang="en-US" sz="2800" b="1" dirty="0" smtClean="0">
                <a:solidFill>
                  <a:srgbClr val="FF0000"/>
                </a:solidFill>
                <a:latin typeface="Arial Unicode MS" panose="020B0604020202020204" pitchFamily="34" charset="-128"/>
                <a:ea typeface="Arial Unicode MS" panose="020B0604020202020204" pitchFamily="34" charset="-128"/>
                <a:cs typeface="Arial Unicode MS" panose="020B0604020202020204" pitchFamily="34" charset="-128"/>
              </a:rPr>
            </a:br>
            <a:r>
              <a:rPr lang="en-US" sz="2800" b="1" dirty="0" smtClean="0">
                <a:solidFill>
                  <a:srgbClr val="FF0000"/>
                </a:solidFill>
                <a:latin typeface="Arial Unicode MS" panose="020B0604020202020204" pitchFamily="34" charset="-128"/>
                <a:ea typeface="Arial Unicode MS" panose="020B0604020202020204" pitchFamily="34" charset="-128"/>
                <a:cs typeface="Arial Unicode MS" panose="020B0604020202020204" pitchFamily="34" charset="-128"/>
              </a:rPr>
              <a:t/>
            </a:r>
            <a:br>
              <a:rPr lang="en-US" sz="2800" b="1" dirty="0" smtClean="0">
                <a:solidFill>
                  <a:srgbClr val="FF0000"/>
                </a:solidFill>
                <a:latin typeface="Arial Unicode MS" panose="020B0604020202020204" pitchFamily="34" charset="-128"/>
                <a:ea typeface="Arial Unicode MS" panose="020B0604020202020204" pitchFamily="34" charset="-128"/>
                <a:cs typeface="Arial Unicode MS" panose="020B0604020202020204" pitchFamily="34" charset="-128"/>
              </a:rPr>
            </a:br>
            <a:r>
              <a:rPr lang="en-US" sz="2800" b="1" dirty="0" smtClean="0">
                <a:solidFill>
                  <a:srgbClr val="FF0000"/>
                </a:solidFill>
                <a:latin typeface="Arial Unicode MS" panose="020B0604020202020204" pitchFamily="34" charset="-128"/>
                <a:ea typeface="Arial Unicode MS" panose="020B0604020202020204" pitchFamily="34" charset="-128"/>
                <a:cs typeface="Arial Unicode MS" panose="020B0604020202020204" pitchFamily="34" charset="-128"/>
              </a:rPr>
              <a:t>NATIONAL </a:t>
            </a:r>
            <a:r>
              <a:rPr lang="en-US" sz="2800" b="1" dirty="0">
                <a:solidFill>
                  <a:srgbClr val="FF0000"/>
                </a:solidFill>
                <a:latin typeface="Arial Unicode MS" panose="020B0604020202020204" pitchFamily="34" charset="-128"/>
                <a:ea typeface="Arial Unicode MS" panose="020B0604020202020204" pitchFamily="34" charset="-128"/>
                <a:cs typeface="Arial Unicode MS" panose="020B0604020202020204" pitchFamily="34" charset="-128"/>
              </a:rPr>
              <a:t>GUIDELINES </a:t>
            </a:r>
            <a:r>
              <a:rPr lang="en-US" sz="2800" b="1" dirty="0" smtClean="0">
                <a:solidFill>
                  <a:srgbClr val="FF0000"/>
                </a:solidFill>
                <a:latin typeface="Arial Unicode MS" panose="020B0604020202020204" pitchFamily="34" charset="-128"/>
                <a:ea typeface="Arial Unicode MS" panose="020B0604020202020204" pitchFamily="34" charset="-128"/>
                <a:cs typeface="Arial Unicode MS" panose="020B0604020202020204" pitchFamily="34" charset="-128"/>
              </a:rPr>
              <a:t>FOR </a:t>
            </a:r>
            <a:r>
              <a:rPr lang="en-US" sz="2800" b="1" dirty="0">
                <a:solidFill>
                  <a:srgbClr val="FF0000"/>
                </a:solidFill>
                <a:latin typeface="Arial Unicode MS" panose="020B0604020202020204" pitchFamily="34" charset="-128"/>
                <a:ea typeface="Arial Unicode MS" panose="020B0604020202020204" pitchFamily="34" charset="-128"/>
                <a:cs typeface="Arial Unicode MS" panose="020B0604020202020204" pitchFamily="34" charset="-128"/>
              </a:rPr>
              <a:t>MAINSTREAMING HIV AND AIDS IN </a:t>
            </a:r>
            <a:r>
              <a:rPr lang="en-US" sz="2800" b="1" dirty="0" smtClean="0">
                <a:solidFill>
                  <a:srgbClr val="FF0000"/>
                </a:solidFill>
                <a:latin typeface="Arial Unicode MS" panose="020B0604020202020204" pitchFamily="34" charset="-128"/>
                <a:ea typeface="Arial Unicode MS" panose="020B0604020202020204" pitchFamily="34" charset="-128"/>
                <a:cs typeface="Arial Unicode MS" panose="020B0604020202020204" pitchFamily="34" charset="-128"/>
              </a:rPr>
              <a:t>ALL SECTORS IN UGANDA</a:t>
            </a:r>
            <a:br>
              <a:rPr lang="en-US" sz="2800" b="1" dirty="0" smtClean="0">
                <a:solidFill>
                  <a:srgbClr val="FF0000"/>
                </a:solidFill>
                <a:latin typeface="Arial Unicode MS" panose="020B0604020202020204" pitchFamily="34" charset="-128"/>
                <a:ea typeface="Arial Unicode MS" panose="020B0604020202020204" pitchFamily="34" charset="-128"/>
                <a:cs typeface="Arial Unicode MS" panose="020B0604020202020204" pitchFamily="34" charset="-128"/>
              </a:rPr>
            </a:br>
            <a:r>
              <a:rPr lang="en-US" sz="2800" b="1" dirty="0">
                <a:solidFill>
                  <a:srgbClr val="FF0000"/>
                </a:solidFill>
                <a:latin typeface="Arial Unicode MS" panose="020B0604020202020204" pitchFamily="34" charset="-128"/>
                <a:ea typeface="Arial Unicode MS" panose="020B0604020202020204" pitchFamily="34" charset="-128"/>
                <a:cs typeface="Arial Unicode MS" panose="020B0604020202020204" pitchFamily="34" charset="-128"/>
              </a:rPr>
              <a:t/>
            </a:r>
            <a:br>
              <a:rPr lang="en-US" sz="2800" b="1" dirty="0">
                <a:solidFill>
                  <a:srgbClr val="FF0000"/>
                </a:solidFill>
                <a:latin typeface="Arial Unicode MS" panose="020B0604020202020204" pitchFamily="34" charset="-128"/>
                <a:ea typeface="Arial Unicode MS" panose="020B0604020202020204" pitchFamily="34" charset="-128"/>
                <a:cs typeface="Arial Unicode MS" panose="020B0604020202020204" pitchFamily="34" charset="-128"/>
              </a:rPr>
            </a:br>
            <a:r>
              <a:rPr lang="en-US" sz="1800" b="1" dirty="0" smtClean="0">
                <a:latin typeface="Arial Unicode MS" panose="020B0604020202020204" pitchFamily="34" charset="-128"/>
                <a:ea typeface="Arial Unicode MS" panose="020B0604020202020204" pitchFamily="34" charset="-128"/>
                <a:cs typeface="Arial Unicode MS" panose="020B0604020202020204" pitchFamily="34" charset="-128"/>
              </a:rPr>
              <a:t>Presentation by Quinto Rwotoyera DFA, UAC</a:t>
            </a:r>
            <a:br>
              <a:rPr lang="en-US" sz="1800" b="1" dirty="0" smtClean="0">
                <a:latin typeface="Arial Unicode MS" panose="020B0604020202020204" pitchFamily="34" charset="-128"/>
                <a:ea typeface="Arial Unicode MS" panose="020B0604020202020204" pitchFamily="34" charset="-128"/>
                <a:cs typeface="Arial Unicode MS" panose="020B0604020202020204" pitchFamily="34" charset="-128"/>
              </a:rPr>
            </a:br>
            <a:r>
              <a:rPr lang="en-US" sz="1800" b="1" dirty="0" smtClean="0">
                <a:latin typeface="Arial Unicode MS" panose="020B0604020202020204" pitchFamily="34" charset="-128"/>
                <a:ea typeface="Arial Unicode MS" panose="020B0604020202020204" pitchFamily="34" charset="-128"/>
                <a:cs typeface="Arial Unicode MS" panose="020B0604020202020204" pitchFamily="34" charset="-128"/>
              </a:rPr>
              <a:t>9</a:t>
            </a:r>
            <a:r>
              <a:rPr lang="en-US" sz="1800" b="1" baseline="30000" dirty="0" smtClean="0">
                <a:latin typeface="Arial Unicode MS" panose="020B0604020202020204" pitchFamily="34" charset="-128"/>
                <a:ea typeface="Arial Unicode MS" panose="020B0604020202020204" pitchFamily="34" charset="-128"/>
                <a:cs typeface="Arial Unicode MS" panose="020B0604020202020204" pitchFamily="34" charset="-128"/>
              </a:rPr>
              <a:t>th</a:t>
            </a:r>
            <a:r>
              <a:rPr lang="en-US" sz="1800" b="1" dirty="0" smtClean="0">
                <a:latin typeface="Arial Unicode MS" panose="020B0604020202020204" pitchFamily="34" charset="-128"/>
                <a:ea typeface="Arial Unicode MS" panose="020B0604020202020204" pitchFamily="34" charset="-128"/>
                <a:cs typeface="Arial Unicode MS" panose="020B0604020202020204" pitchFamily="34" charset="-128"/>
              </a:rPr>
              <a:t> September 2020</a:t>
            </a:r>
            <a:br>
              <a:rPr lang="en-US" sz="1800" b="1" dirty="0" smtClean="0">
                <a:latin typeface="Arial Unicode MS" panose="020B0604020202020204" pitchFamily="34" charset="-128"/>
                <a:ea typeface="Arial Unicode MS" panose="020B0604020202020204" pitchFamily="34" charset="-128"/>
                <a:cs typeface="Arial Unicode MS" panose="020B0604020202020204" pitchFamily="34" charset="-128"/>
              </a:rPr>
            </a:br>
            <a:r>
              <a:rPr lang="en-US" sz="2800" b="1" dirty="0">
                <a:latin typeface="Arial Unicode MS" panose="020B0604020202020204" pitchFamily="34" charset="-128"/>
                <a:ea typeface="Arial Unicode MS" panose="020B0604020202020204" pitchFamily="34" charset="-128"/>
                <a:cs typeface="Arial Unicode MS" panose="020B0604020202020204" pitchFamily="34" charset="-128"/>
              </a:rPr>
              <a:t/>
            </a:r>
            <a:br>
              <a:rPr lang="en-US" sz="2800" b="1" dirty="0">
                <a:latin typeface="Arial Unicode MS" panose="020B0604020202020204" pitchFamily="34" charset="-128"/>
                <a:ea typeface="Arial Unicode MS" panose="020B0604020202020204" pitchFamily="34" charset="-128"/>
                <a:cs typeface="Arial Unicode MS" panose="020B0604020202020204" pitchFamily="34" charset="-128"/>
              </a:rPr>
            </a:br>
            <a:endParaRPr lang="en-GB" sz="2000" b="1" dirty="0">
              <a:solidFill>
                <a:srgbClr val="FF0000"/>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Subtitle 2"/>
          <p:cNvSpPr>
            <a:spLocks noGrp="1"/>
          </p:cNvSpPr>
          <p:nvPr>
            <p:ph type="subTitle" idx="1"/>
          </p:nvPr>
        </p:nvSpPr>
        <p:spPr>
          <a:xfrm>
            <a:off x="619385" y="4572001"/>
            <a:ext cx="7924800" cy="2209799"/>
          </a:xfrm>
        </p:spPr>
        <p:txBody>
          <a:bodyPr>
            <a:noAutofit/>
          </a:bodyPr>
          <a:lstStyle/>
          <a:p>
            <a:r>
              <a:rPr lang="en-US" sz="2000" b="1" dirty="0" smtClean="0">
                <a:solidFill>
                  <a:schemeClr val="tx1"/>
                </a:solidFill>
              </a:rPr>
              <a:t>Uganda AIDS Commission</a:t>
            </a:r>
            <a:endParaRPr lang="en-US" sz="2000" b="1" dirty="0">
              <a:solidFill>
                <a:schemeClr val="tx1"/>
              </a:solidFill>
              <a:latin typeface="Baskerville Old Face" panose="02020602080505020303" pitchFamily="18" charset="0"/>
            </a:endParaRPr>
          </a:p>
          <a:p>
            <a:r>
              <a:rPr lang="en-GB" sz="2000" b="1" dirty="0" smtClean="0">
                <a:solidFill>
                  <a:schemeClr val="tx1"/>
                </a:solidFill>
                <a:latin typeface="Baskerville Old Face" panose="02020602080505020303" pitchFamily="18" charset="0"/>
              </a:rPr>
              <a:t>Plot 1-3 Salim Bay Road, </a:t>
            </a:r>
            <a:r>
              <a:rPr lang="en-GB" sz="2000" b="1" dirty="0" err="1" smtClean="0">
                <a:solidFill>
                  <a:schemeClr val="tx1"/>
                </a:solidFill>
                <a:latin typeface="Baskerville Old Face" panose="02020602080505020303" pitchFamily="18" charset="0"/>
              </a:rPr>
              <a:t>Ntinda</a:t>
            </a:r>
            <a:endParaRPr lang="en-GB" sz="2000" b="1" dirty="0" smtClean="0">
              <a:solidFill>
                <a:schemeClr val="tx1"/>
              </a:solidFill>
              <a:latin typeface="Baskerville Old Face" panose="02020602080505020303" pitchFamily="18" charset="0"/>
            </a:endParaRPr>
          </a:p>
          <a:p>
            <a:r>
              <a:rPr lang="en-GB" sz="2000" b="1" dirty="0" smtClean="0">
                <a:solidFill>
                  <a:schemeClr val="tx1"/>
                </a:solidFill>
                <a:latin typeface="Baskerville Old Face" panose="02020602080505020303" pitchFamily="18" charset="0"/>
              </a:rPr>
              <a:t>P.O. Box 10779, Kampala</a:t>
            </a:r>
          </a:p>
          <a:p>
            <a:r>
              <a:rPr lang="en-GB" sz="2000" b="1" dirty="0" smtClean="0">
                <a:solidFill>
                  <a:schemeClr val="tx1"/>
                </a:solidFill>
                <a:latin typeface="Baskerville Old Face" panose="02020602080505020303" pitchFamily="18" charset="0"/>
              </a:rPr>
              <a:t>Tel. 0414-288065</a:t>
            </a:r>
          </a:p>
          <a:p>
            <a:r>
              <a:rPr lang="en-GB" sz="2000" b="1" dirty="0" smtClean="0">
                <a:solidFill>
                  <a:schemeClr val="tx1"/>
                </a:solidFill>
                <a:latin typeface="Baskerville Old Face" panose="02020602080505020303" pitchFamily="18" charset="0"/>
              </a:rPr>
              <a:t>Website: </a:t>
            </a:r>
            <a:r>
              <a:rPr lang="en-GB" sz="2000" b="1" dirty="0" smtClean="0">
                <a:solidFill>
                  <a:schemeClr val="tx1"/>
                </a:solidFill>
                <a:latin typeface="Baskerville Old Face" panose="02020602080505020303" pitchFamily="18" charset="0"/>
                <a:hlinkClick r:id="rId3"/>
              </a:rPr>
              <a:t>www.aidsuganda.org</a:t>
            </a:r>
            <a:r>
              <a:rPr lang="en-GB" sz="2000" b="1" dirty="0" smtClean="0">
                <a:solidFill>
                  <a:schemeClr val="tx1"/>
                </a:solidFill>
                <a:latin typeface="Baskerville Old Face" panose="02020602080505020303" pitchFamily="18" charset="0"/>
              </a:rPr>
              <a:t>  </a:t>
            </a:r>
            <a:endParaRPr lang="en-GB" sz="2000" b="1" dirty="0">
              <a:solidFill>
                <a:schemeClr val="tx1"/>
              </a:solidFill>
              <a:latin typeface="Baskerville Old Face" panose="02020602080505020303" pitchFamily="18" charset="0"/>
            </a:endParaRPr>
          </a:p>
          <a:p>
            <a:endParaRPr lang="en-GB" sz="2000" dirty="0" smtClean="0">
              <a:latin typeface="Baskerville Old Face" panose="02020602080505020303" pitchFamily="18" charset="0"/>
            </a:endParaRPr>
          </a:p>
          <a:p>
            <a:endParaRPr lang="en-GB" sz="2000" b="1" dirty="0">
              <a:solidFill>
                <a:srgbClr val="003300"/>
              </a:solidFill>
            </a:endParaRPr>
          </a:p>
        </p:txBody>
      </p:sp>
      <p:pic>
        <p:nvPicPr>
          <p:cNvPr id="4" name="Picture 3"/>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38932" y="61596"/>
            <a:ext cx="1340485" cy="1257300"/>
          </a:xfrm>
          <a:prstGeom prst="rect">
            <a:avLst/>
          </a:prstGeom>
          <a:noFill/>
          <a:ln>
            <a:noFill/>
          </a:ln>
        </p:spPr>
      </p:pic>
      <p:grpSp>
        <p:nvGrpSpPr>
          <p:cNvPr id="5" name="Group 4"/>
          <p:cNvGrpSpPr>
            <a:grpSpLocks/>
          </p:cNvGrpSpPr>
          <p:nvPr/>
        </p:nvGrpSpPr>
        <p:grpSpPr bwMode="auto">
          <a:xfrm>
            <a:off x="1821020" y="461645"/>
            <a:ext cx="5029201" cy="342900"/>
            <a:chOff x="54" y="540"/>
            <a:chExt cx="11790" cy="540"/>
          </a:xfrm>
        </p:grpSpPr>
        <p:sp>
          <p:nvSpPr>
            <p:cNvPr id="6" name="Rectangle 5"/>
            <p:cNvSpPr>
              <a:spLocks noChangeArrowheads="1"/>
            </p:cNvSpPr>
            <p:nvPr/>
          </p:nvSpPr>
          <p:spPr bwMode="auto">
            <a:xfrm>
              <a:off x="54" y="720"/>
              <a:ext cx="11790" cy="180"/>
            </a:xfrm>
            <a:prstGeom prst="rect">
              <a:avLst/>
            </a:prstGeom>
            <a:solidFill>
              <a:srgbClr val="FFFF00"/>
            </a:solidFill>
            <a:ln w="9525">
              <a:solidFill>
                <a:srgbClr val="FFFF00"/>
              </a:solidFill>
              <a:miter lim="800000"/>
              <a:headEnd/>
              <a:tailEnd/>
            </a:ln>
          </p:spPr>
          <p:txBody>
            <a:bodyPr rot="0" vert="horz" wrap="square" lIns="91440" tIns="45720" rIns="91440" bIns="45720" anchor="t" anchorCtr="0" upright="1">
              <a:noAutofit/>
            </a:bodyPr>
            <a:lstStyle/>
            <a:p>
              <a:endParaRPr lang="en-US" dirty="0"/>
            </a:p>
          </p:txBody>
        </p:sp>
        <p:grpSp>
          <p:nvGrpSpPr>
            <p:cNvPr id="7" name="Group 6"/>
            <p:cNvGrpSpPr>
              <a:grpSpLocks/>
            </p:cNvGrpSpPr>
            <p:nvPr/>
          </p:nvGrpSpPr>
          <p:grpSpPr bwMode="auto">
            <a:xfrm>
              <a:off x="54" y="540"/>
              <a:ext cx="11790" cy="540"/>
              <a:chOff x="54" y="540"/>
              <a:chExt cx="11790" cy="540"/>
            </a:xfrm>
          </p:grpSpPr>
          <p:sp>
            <p:nvSpPr>
              <p:cNvPr id="8" name="Rectangle 7"/>
              <p:cNvSpPr>
                <a:spLocks noChangeArrowheads="1"/>
              </p:cNvSpPr>
              <p:nvPr/>
            </p:nvSpPr>
            <p:spPr bwMode="auto">
              <a:xfrm>
                <a:off x="54" y="540"/>
                <a:ext cx="11790" cy="180"/>
              </a:xfrm>
              <a:prstGeom prst="rect">
                <a:avLst/>
              </a:prstGeom>
              <a:solidFill>
                <a:srgbClr val="000000"/>
              </a:solidFill>
              <a:ln w="9525">
                <a:solidFill>
                  <a:srgbClr val="000000"/>
                </a:solidFill>
                <a:miter lim="800000"/>
                <a:headEnd/>
                <a:tailEnd/>
              </a:ln>
            </p:spPr>
            <p:txBody>
              <a:bodyPr rot="0" vert="horz" wrap="square" lIns="91440" tIns="45720" rIns="91440" bIns="45720" anchor="t" anchorCtr="0" upright="1">
                <a:noAutofit/>
              </a:bodyPr>
              <a:lstStyle/>
              <a:p>
                <a:endParaRPr lang="en-US" dirty="0"/>
              </a:p>
            </p:txBody>
          </p:sp>
          <p:sp>
            <p:nvSpPr>
              <p:cNvPr id="9" name="Rectangle 8"/>
              <p:cNvSpPr>
                <a:spLocks noChangeArrowheads="1"/>
              </p:cNvSpPr>
              <p:nvPr/>
            </p:nvSpPr>
            <p:spPr bwMode="auto">
              <a:xfrm>
                <a:off x="54" y="900"/>
                <a:ext cx="11790" cy="180"/>
              </a:xfrm>
              <a:prstGeom prst="rect">
                <a:avLst/>
              </a:prstGeom>
              <a:solidFill>
                <a:srgbClr val="FF0000"/>
              </a:solidFill>
              <a:ln w="9525">
                <a:solidFill>
                  <a:srgbClr val="FF0000"/>
                </a:solidFill>
                <a:miter lim="800000"/>
                <a:headEnd/>
                <a:tailEnd/>
              </a:ln>
            </p:spPr>
            <p:txBody>
              <a:bodyPr rot="0" vert="horz" wrap="square" lIns="91440" tIns="45720" rIns="91440" bIns="45720" anchor="t" anchorCtr="0" upright="1">
                <a:noAutofit/>
              </a:bodyPr>
              <a:lstStyle/>
              <a:p>
                <a:endParaRPr lang="en-US" dirty="0"/>
              </a:p>
            </p:txBody>
          </p:sp>
        </p:grpSp>
      </p:grpSp>
      <p:pic>
        <p:nvPicPr>
          <p:cNvPr id="55298" name="Picture 2" descr="Uganda Coat of Arms - Colou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086600" y="61595"/>
            <a:ext cx="1371600" cy="1257300"/>
          </a:xfrm>
          <a:prstGeom prst="rect">
            <a:avLst/>
          </a:prstGeom>
          <a:noFill/>
          <a:extLst>
            <a:ext uri="{909E8E84-426E-40DD-AFC4-6F175D3DCCD1}">
              <a14:hiddenFill xmlns:a14="http://schemas.microsoft.com/office/drawing/2010/main">
                <a:solidFill>
                  <a:srgbClr val="FFFFFF"/>
                </a:solidFill>
              </a14:hiddenFill>
            </a:ext>
          </a:extLst>
        </p:spPr>
      </p:pic>
      <p:sp>
        <p:nvSpPr>
          <p:cNvPr id="12" name="Subtitle 2"/>
          <p:cNvSpPr txBox="1">
            <a:spLocks/>
          </p:cNvSpPr>
          <p:nvPr/>
        </p:nvSpPr>
        <p:spPr>
          <a:xfrm>
            <a:off x="685800" y="2438400"/>
            <a:ext cx="7924800" cy="2209799"/>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en-GB" sz="2000" dirty="0" smtClean="0">
              <a:latin typeface="Baskerville Old Face" panose="02020602080505020303" pitchFamily="18" charset="0"/>
            </a:endParaRPr>
          </a:p>
          <a:p>
            <a:endParaRPr lang="en-GB" sz="2000" b="1" dirty="0" smtClean="0">
              <a:solidFill>
                <a:srgbClr val="0000FF"/>
              </a:solidFill>
              <a:latin typeface="Baskerville Old Face" panose="02020602080505020303" pitchFamily="18" charset="0"/>
            </a:endParaRPr>
          </a:p>
          <a:p>
            <a:endParaRPr lang="en-GB" sz="2000" b="1" dirty="0">
              <a:solidFill>
                <a:srgbClr val="0000FF"/>
              </a:solidFill>
              <a:latin typeface="Baskerville Old Face" panose="02020602080505020303" pitchFamily="18" charset="0"/>
            </a:endParaRPr>
          </a:p>
          <a:p>
            <a:endParaRPr lang="en-GB" sz="2000" b="1" dirty="0">
              <a:solidFill>
                <a:srgbClr val="003300"/>
              </a:solidFill>
            </a:endParaRPr>
          </a:p>
        </p:txBody>
      </p:sp>
    </p:spTree>
    <p:extLst>
      <p:ext uri="{BB962C8B-B14F-4D97-AF65-F5344CB8AC3E}">
        <p14:creationId xmlns:p14="http://schemas.microsoft.com/office/powerpoint/2010/main" val="136202083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58200" cy="944562"/>
          </a:xfrm>
        </p:spPr>
        <p:txBody>
          <a:bodyPr>
            <a:noAutofit/>
          </a:bodyPr>
          <a:lstStyle/>
          <a:p>
            <a:r>
              <a:rPr lang="en-US" sz="2800" b="1" dirty="0" smtClean="0">
                <a:solidFill>
                  <a:srgbClr val="FF0000"/>
                </a:solidFill>
              </a:rPr>
              <a:t>Priority Areas for HIV&amp;AIDS mainstreaming in all sectors</a:t>
            </a:r>
            <a:endParaRPr lang="en-US" sz="2800" b="1" dirty="0">
              <a:solidFill>
                <a:srgbClr val="FF0000"/>
              </a:solidFill>
            </a:endParaRPr>
          </a:p>
        </p:txBody>
      </p:sp>
      <p:sp>
        <p:nvSpPr>
          <p:cNvPr id="3" name="Content Placeholder 2"/>
          <p:cNvSpPr>
            <a:spLocks noGrp="1"/>
          </p:cNvSpPr>
          <p:nvPr>
            <p:ph idx="1"/>
          </p:nvPr>
        </p:nvSpPr>
        <p:spPr>
          <a:xfrm>
            <a:off x="152400" y="1371600"/>
            <a:ext cx="8839200" cy="5334000"/>
          </a:xfrm>
        </p:spPr>
        <p:txBody>
          <a:bodyPr>
            <a:normAutofit fontScale="70000" lnSpcReduction="20000"/>
          </a:bodyPr>
          <a:lstStyle/>
          <a:p>
            <a:pPr marL="0" indent="0">
              <a:buNone/>
            </a:pPr>
            <a:r>
              <a:rPr lang="en-US" dirty="0" smtClean="0"/>
              <a:t>To ensure that all sectors plan and implement HIV&amp;AIDS mainstreaming activities, a set of minimum package of interventions will be undertaken by all sectors;</a:t>
            </a:r>
          </a:p>
          <a:p>
            <a:pPr marL="0" indent="0">
              <a:buNone/>
            </a:pPr>
            <a:r>
              <a:rPr lang="en-US" dirty="0" smtClean="0"/>
              <a:t> </a:t>
            </a:r>
          </a:p>
          <a:p>
            <a:pPr marL="0" indent="0">
              <a:buNone/>
            </a:pPr>
            <a:r>
              <a:rPr lang="en-US" b="1" dirty="0" smtClean="0">
                <a:solidFill>
                  <a:srgbClr val="FF0000"/>
                </a:solidFill>
              </a:rPr>
              <a:t>1. HIV Prevention Interventions </a:t>
            </a:r>
          </a:p>
          <a:p>
            <a:r>
              <a:rPr lang="en-US" dirty="0" smtClean="0"/>
              <a:t>Conduct HIV&amp;AIDS sensitization at the workplace and in the affected communities.</a:t>
            </a:r>
          </a:p>
          <a:p>
            <a:r>
              <a:rPr lang="en-US" dirty="0" smtClean="0"/>
              <a:t>Promote Behavior Change Communication interventions including dissemination of Information Education Communication (IEC) materials, dissemination of HIV and AIDS messages through mass media and promotion of ABC approach</a:t>
            </a:r>
          </a:p>
          <a:p>
            <a:r>
              <a:rPr lang="en-US" dirty="0" smtClean="0"/>
              <a:t>Promote condom education, distribution and correct/consistent use at workplace including establishment of the condom dispensers</a:t>
            </a:r>
          </a:p>
          <a:p>
            <a:r>
              <a:rPr lang="en-US" dirty="0" smtClean="0"/>
              <a:t>Carry out HTS both at workplace and affected communities</a:t>
            </a:r>
          </a:p>
          <a:p>
            <a:r>
              <a:rPr lang="en-US" dirty="0" smtClean="0"/>
              <a:t>Conduct referral for SMC for staff and affected communities</a:t>
            </a:r>
          </a:p>
          <a:p>
            <a:r>
              <a:rPr lang="en-US" dirty="0" smtClean="0"/>
              <a:t>Create an advocacy team for prevention interventions and awareness creation </a:t>
            </a:r>
          </a:p>
          <a:p>
            <a:endParaRPr lang="en-US" dirty="0"/>
          </a:p>
        </p:txBody>
      </p:sp>
      <p:grpSp>
        <p:nvGrpSpPr>
          <p:cNvPr id="4" name="Group 3"/>
          <p:cNvGrpSpPr>
            <a:grpSpLocks/>
          </p:cNvGrpSpPr>
          <p:nvPr/>
        </p:nvGrpSpPr>
        <p:grpSpPr bwMode="auto">
          <a:xfrm>
            <a:off x="1676400" y="10551"/>
            <a:ext cx="5791200" cy="342900"/>
            <a:chOff x="54" y="540"/>
            <a:chExt cx="11790" cy="540"/>
          </a:xfrm>
        </p:grpSpPr>
        <p:sp>
          <p:nvSpPr>
            <p:cNvPr id="5" name="Rectangle 4"/>
            <p:cNvSpPr>
              <a:spLocks noChangeArrowheads="1"/>
            </p:cNvSpPr>
            <p:nvPr/>
          </p:nvSpPr>
          <p:spPr bwMode="auto">
            <a:xfrm>
              <a:off x="54" y="720"/>
              <a:ext cx="11790" cy="180"/>
            </a:xfrm>
            <a:prstGeom prst="rect">
              <a:avLst/>
            </a:prstGeom>
            <a:solidFill>
              <a:srgbClr val="FFFF00"/>
            </a:solidFill>
            <a:ln w="9525">
              <a:solidFill>
                <a:srgbClr val="FFFF00"/>
              </a:solidFill>
              <a:miter lim="800000"/>
              <a:headEnd/>
              <a:tailEnd/>
            </a:ln>
          </p:spPr>
          <p:txBody>
            <a:bodyPr rot="0" vert="horz" wrap="square" lIns="91440" tIns="45720" rIns="91440" bIns="45720" anchor="t" anchorCtr="0" upright="1">
              <a:noAutofit/>
            </a:bodyPr>
            <a:lstStyle/>
            <a:p>
              <a:endParaRPr lang="en-US" dirty="0"/>
            </a:p>
          </p:txBody>
        </p:sp>
        <p:grpSp>
          <p:nvGrpSpPr>
            <p:cNvPr id="6" name="Group 5"/>
            <p:cNvGrpSpPr>
              <a:grpSpLocks/>
            </p:cNvGrpSpPr>
            <p:nvPr/>
          </p:nvGrpSpPr>
          <p:grpSpPr bwMode="auto">
            <a:xfrm>
              <a:off x="54" y="540"/>
              <a:ext cx="11790" cy="540"/>
              <a:chOff x="54" y="540"/>
              <a:chExt cx="11790" cy="540"/>
            </a:xfrm>
          </p:grpSpPr>
          <p:sp>
            <p:nvSpPr>
              <p:cNvPr id="7" name="Rectangle 6"/>
              <p:cNvSpPr>
                <a:spLocks noChangeArrowheads="1"/>
              </p:cNvSpPr>
              <p:nvPr/>
            </p:nvSpPr>
            <p:spPr bwMode="auto">
              <a:xfrm>
                <a:off x="54" y="540"/>
                <a:ext cx="11790" cy="180"/>
              </a:xfrm>
              <a:prstGeom prst="rect">
                <a:avLst/>
              </a:prstGeom>
              <a:solidFill>
                <a:srgbClr val="000000"/>
              </a:solidFill>
              <a:ln w="9525">
                <a:solidFill>
                  <a:srgbClr val="000000"/>
                </a:solidFill>
                <a:miter lim="800000"/>
                <a:headEnd/>
                <a:tailEnd/>
              </a:ln>
            </p:spPr>
            <p:txBody>
              <a:bodyPr rot="0" vert="horz" wrap="square" lIns="91440" tIns="45720" rIns="91440" bIns="45720" anchor="t" anchorCtr="0" upright="1">
                <a:noAutofit/>
              </a:bodyPr>
              <a:lstStyle/>
              <a:p>
                <a:endParaRPr lang="en-US" dirty="0"/>
              </a:p>
            </p:txBody>
          </p:sp>
          <p:sp>
            <p:nvSpPr>
              <p:cNvPr id="8" name="Rectangle 7"/>
              <p:cNvSpPr>
                <a:spLocks noChangeArrowheads="1"/>
              </p:cNvSpPr>
              <p:nvPr/>
            </p:nvSpPr>
            <p:spPr bwMode="auto">
              <a:xfrm>
                <a:off x="54" y="900"/>
                <a:ext cx="11790" cy="180"/>
              </a:xfrm>
              <a:prstGeom prst="rect">
                <a:avLst/>
              </a:prstGeom>
              <a:solidFill>
                <a:srgbClr val="FF0000"/>
              </a:solidFill>
              <a:ln w="9525">
                <a:solidFill>
                  <a:srgbClr val="FF0000"/>
                </a:solidFill>
                <a:miter lim="800000"/>
                <a:headEnd/>
                <a:tailEnd/>
              </a:ln>
            </p:spPr>
            <p:txBody>
              <a:bodyPr rot="0" vert="horz" wrap="square" lIns="91440" tIns="45720" rIns="91440" bIns="45720" anchor="t" anchorCtr="0" upright="1">
                <a:noAutofit/>
              </a:bodyPr>
              <a:lstStyle/>
              <a:p>
                <a:endParaRPr lang="en-US" dirty="0"/>
              </a:p>
            </p:txBody>
          </p:sp>
        </p:grpSp>
      </p:grpSp>
      <p:pic>
        <p:nvPicPr>
          <p:cNvPr id="9" name="Picture 8"/>
          <p:cNvPicPr>
            <a:picLocks noChangeAspect="1"/>
          </p:cNvPicPr>
          <p:nvPr/>
        </p:nvPicPr>
        <p:blipFill>
          <a:blip r:embed="rId2"/>
          <a:stretch>
            <a:fillRect/>
          </a:stretch>
        </p:blipFill>
        <p:spPr>
          <a:xfrm>
            <a:off x="7585243" y="-23936"/>
            <a:ext cx="1371719" cy="1255885"/>
          </a:xfrm>
          <a:prstGeom prst="rect">
            <a:avLst/>
          </a:prstGeom>
        </p:spPr>
      </p:pic>
      <p:pic>
        <p:nvPicPr>
          <p:cNvPr id="10" name="Picture 9"/>
          <p:cNvPicPr>
            <a:picLocks noChangeAspect="1"/>
          </p:cNvPicPr>
          <p:nvPr/>
        </p:nvPicPr>
        <p:blipFill>
          <a:blip r:embed="rId3"/>
          <a:stretch>
            <a:fillRect/>
          </a:stretch>
        </p:blipFill>
        <p:spPr>
          <a:xfrm>
            <a:off x="0" y="0"/>
            <a:ext cx="1341236" cy="1255885"/>
          </a:xfrm>
          <a:prstGeom prst="rect">
            <a:avLst/>
          </a:prstGeom>
        </p:spPr>
      </p:pic>
    </p:spTree>
    <p:extLst>
      <p:ext uri="{BB962C8B-B14F-4D97-AF65-F5344CB8AC3E}">
        <p14:creationId xmlns:p14="http://schemas.microsoft.com/office/powerpoint/2010/main" val="26710012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lstStyle/>
          <a:p>
            <a:pPr algn="l"/>
            <a:r>
              <a:rPr lang="en-US" sz="3600" b="1" dirty="0">
                <a:solidFill>
                  <a:srgbClr val="FF0000"/>
                </a:solidFill>
              </a:rPr>
              <a:t>Priority </a:t>
            </a:r>
            <a:r>
              <a:rPr lang="en-US" sz="3600" b="1" dirty="0" smtClean="0">
                <a:solidFill>
                  <a:srgbClr val="FF0000"/>
                </a:solidFill>
              </a:rPr>
              <a:t>Areas cont.….</a:t>
            </a:r>
            <a:endParaRPr lang="en-US" dirty="0"/>
          </a:p>
        </p:txBody>
      </p:sp>
      <p:sp>
        <p:nvSpPr>
          <p:cNvPr id="3" name="Content Placeholder 2"/>
          <p:cNvSpPr>
            <a:spLocks noGrp="1"/>
          </p:cNvSpPr>
          <p:nvPr>
            <p:ph idx="1"/>
          </p:nvPr>
        </p:nvSpPr>
        <p:spPr>
          <a:xfrm>
            <a:off x="381000" y="1295400"/>
            <a:ext cx="8305800" cy="5181600"/>
          </a:xfrm>
        </p:spPr>
        <p:txBody>
          <a:bodyPr>
            <a:normAutofit/>
          </a:bodyPr>
          <a:lstStyle/>
          <a:p>
            <a:pPr marL="0" indent="0">
              <a:buNone/>
            </a:pPr>
            <a:r>
              <a:rPr lang="en-US" b="1" dirty="0" smtClean="0">
                <a:solidFill>
                  <a:srgbClr val="FF0000"/>
                </a:solidFill>
              </a:rPr>
              <a:t>Care, treatment and social support;</a:t>
            </a:r>
          </a:p>
          <a:p>
            <a:r>
              <a:rPr lang="en-US" dirty="0" smtClean="0"/>
              <a:t>Provide effective referrals of staff identified to be living with HIV to access ART</a:t>
            </a:r>
          </a:p>
          <a:p>
            <a:r>
              <a:rPr lang="en-US" dirty="0" smtClean="0"/>
              <a:t>Support PLHIV staff through sector medical insurance schemes (if any)</a:t>
            </a:r>
          </a:p>
          <a:p>
            <a:r>
              <a:rPr lang="en-US" dirty="0" smtClean="0"/>
              <a:t>Establish AIDS support groups at workplace to support each other as peer support groups</a:t>
            </a:r>
          </a:p>
          <a:p>
            <a:r>
              <a:rPr lang="en-US" dirty="0" smtClean="0"/>
              <a:t>Establish mechanisms to address stigma of PLHIV at workplace</a:t>
            </a:r>
          </a:p>
          <a:p>
            <a:endParaRPr lang="en-US" dirty="0" smtClean="0"/>
          </a:p>
          <a:p>
            <a:endParaRPr lang="en-US" dirty="0"/>
          </a:p>
        </p:txBody>
      </p:sp>
      <p:grpSp>
        <p:nvGrpSpPr>
          <p:cNvPr id="4" name="Group 3"/>
          <p:cNvGrpSpPr>
            <a:grpSpLocks/>
          </p:cNvGrpSpPr>
          <p:nvPr/>
        </p:nvGrpSpPr>
        <p:grpSpPr bwMode="auto">
          <a:xfrm>
            <a:off x="1676400" y="10551"/>
            <a:ext cx="5791200" cy="342900"/>
            <a:chOff x="54" y="540"/>
            <a:chExt cx="11790" cy="540"/>
          </a:xfrm>
        </p:grpSpPr>
        <p:sp>
          <p:nvSpPr>
            <p:cNvPr id="5" name="Rectangle 4"/>
            <p:cNvSpPr>
              <a:spLocks noChangeArrowheads="1"/>
            </p:cNvSpPr>
            <p:nvPr/>
          </p:nvSpPr>
          <p:spPr bwMode="auto">
            <a:xfrm>
              <a:off x="54" y="720"/>
              <a:ext cx="11790" cy="180"/>
            </a:xfrm>
            <a:prstGeom prst="rect">
              <a:avLst/>
            </a:prstGeom>
            <a:solidFill>
              <a:srgbClr val="FFFF00"/>
            </a:solidFill>
            <a:ln w="9525">
              <a:solidFill>
                <a:srgbClr val="FFFF00"/>
              </a:solidFill>
              <a:miter lim="800000"/>
              <a:headEnd/>
              <a:tailEnd/>
            </a:ln>
          </p:spPr>
          <p:txBody>
            <a:bodyPr rot="0" vert="horz" wrap="square" lIns="91440" tIns="45720" rIns="91440" bIns="45720" anchor="t" anchorCtr="0" upright="1">
              <a:noAutofit/>
            </a:bodyPr>
            <a:lstStyle/>
            <a:p>
              <a:endParaRPr lang="en-US" dirty="0"/>
            </a:p>
          </p:txBody>
        </p:sp>
        <p:grpSp>
          <p:nvGrpSpPr>
            <p:cNvPr id="6" name="Group 5"/>
            <p:cNvGrpSpPr>
              <a:grpSpLocks/>
            </p:cNvGrpSpPr>
            <p:nvPr/>
          </p:nvGrpSpPr>
          <p:grpSpPr bwMode="auto">
            <a:xfrm>
              <a:off x="54" y="540"/>
              <a:ext cx="11790" cy="540"/>
              <a:chOff x="54" y="540"/>
              <a:chExt cx="11790" cy="540"/>
            </a:xfrm>
          </p:grpSpPr>
          <p:sp>
            <p:nvSpPr>
              <p:cNvPr id="7" name="Rectangle 6"/>
              <p:cNvSpPr>
                <a:spLocks noChangeArrowheads="1"/>
              </p:cNvSpPr>
              <p:nvPr/>
            </p:nvSpPr>
            <p:spPr bwMode="auto">
              <a:xfrm>
                <a:off x="54" y="540"/>
                <a:ext cx="11790" cy="180"/>
              </a:xfrm>
              <a:prstGeom prst="rect">
                <a:avLst/>
              </a:prstGeom>
              <a:solidFill>
                <a:srgbClr val="000000"/>
              </a:solidFill>
              <a:ln w="9525">
                <a:solidFill>
                  <a:srgbClr val="000000"/>
                </a:solidFill>
                <a:miter lim="800000"/>
                <a:headEnd/>
                <a:tailEnd/>
              </a:ln>
            </p:spPr>
            <p:txBody>
              <a:bodyPr rot="0" vert="horz" wrap="square" lIns="91440" tIns="45720" rIns="91440" bIns="45720" anchor="t" anchorCtr="0" upright="1">
                <a:noAutofit/>
              </a:bodyPr>
              <a:lstStyle/>
              <a:p>
                <a:endParaRPr lang="en-US" dirty="0"/>
              </a:p>
            </p:txBody>
          </p:sp>
          <p:sp>
            <p:nvSpPr>
              <p:cNvPr id="8" name="Rectangle 7"/>
              <p:cNvSpPr>
                <a:spLocks noChangeArrowheads="1"/>
              </p:cNvSpPr>
              <p:nvPr/>
            </p:nvSpPr>
            <p:spPr bwMode="auto">
              <a:xfrm>
                <a:off x="54" y="900"/>
                <a:ext cx="11790" cy="180"/>
              </a:xfrm>
              <a:prstGeom prst="rect">
                <a:avLst/>
              </a:prstGeom>
              <a:solidFill>
                <a:srgbClr val="FF0000"/>
              </a:solidFill>
              <a:ln w="9525">
                <a:solidFill>
                  <a:srgbClr val="FF0000"/>
                </a:solidFill>
                <a:miter lim="800000"/>
                <a:headEnd/>
                <a:tailEnd/>
              </a:ln>
            </p:spPr>
            <p:txBody>
              <a:bodyPr rot="0" vert="horz" wrap="square" lIns="91440" tIns="45720" rIns="91440" bIns="45720" anchor="t" anchorCtr="0" upright="1">
                <a:noAutofit/>
              </a:bodyPr>
              <a:lstStyle/>
              <a:p>
                <a:endParaRPr lang="en-US" dirty="0"/>
              </a:p>
            </p:txBody>
          </p:sp>
        </p:grpSp>
      </p:grpSp>
      <p:pic>
        <p:nvPicPr>
          <p:cNvPr id="9" name="Picture 8"/>
          <p:cNvPicPr>
            <a:picLocks noChangeAspect="1"/>
          </p:cNvPicPr>
          <p:nvPr/>
        </p:nvPicPr>
        <p:blipFill>
          <a:blip r:embed="rId2"/>
          <a:stretch>
            <a:fillRect/>
          </a:stretch>
        </p:blipFill>
        <p:spPr>
          <a:xfrm>
            <a:off x="7585243" y="-23936"/>
            <a:ext cx="1371719" cy="1255885"/>
          </a:xfrm>
          <a:prstGeom prst="rect">
            <a:avLst/>
          </a:prstGeom>
        </p:spPr>
      </p:pic>
      <p:pic>
        <p:nvPicPr>
          <p:cNvPr id="10" name="Picture 9"/>
          <p:cNvPicPr>
            <a:picLocks noChangeAspect="1"/>
          </p:cNvPicPr>
          <p:nvPr/>
        </p:nvPicPr>
        <p:blipFill>
          <a:blip r:embed="rId3"/>
          <a:stretch>
            <a:fillRect/>
          </a:stretch>
        </p:blipFill>
        <p:spPr>
          <a:xfrm>
            <a:off x="0" y="0"/>
            <a:ext cx="1341236" cy="1255885"/>
          </a:xfrm>
          <a:prstGeom prst="rect">
            <a:avLst/>
          </a:prstGeom>
        </p:spPr>
      </p:pic>
    </p:spTree>
    <p:extLst>
      <p:ext uri="{BB962C8B-B14F-4D97-AF65-F5344CB8AC3E}">
        <p14:creationId xmlns:p14="http://schemas.microsoft.com/office/powerpoint/2010/main" val="40645302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lstStyle/>
          <a:p>
            <a:pPr algn="l"/>
            <a:r>
              <a:rPr lang="en-US" sz="3600" b="1" dirty="0">
                <a:solidFill>
                  <a:srgbClr val="FF0000"/>
                </a:solidFill>
              </a:rPr>
              <a:t>Priority Areas </a:t>
            </a:r>
            <a:r>
              <a:rPr lang="en-US" sz="3600" b="1" dirty="0" err="1">
                <a:solidFill>
                  <a:srgbClr val="FF0000"/>
                </a:solidFill>
              </a:rPr>
              <a:t>cont</a:t>
            </a:r>
            <a:r>
              <a:rPr lang="en-US" sz="3600" b="1" dirty="0">
                <a:solidFill>
                  <a:srgbClr val="FF0000"/>
                </a:solidFill>
              </a:rPr>
              <a:t>….</a:t>
            </a:r>
            <a:endParaRPr lang="en-US" dirty="0"/>
          </a:p>
        </p:txBody>
      </p:sp>
      <p:sp>
        <p:nvSpPr>
          <p:cNvPr id="3" name="Content Placeholder 2"/>
          <p:cNvSpPr>
            <a:spLocks noGrp="1"/>
          </p:cNvSpPr>
          <p:nvPr>
            <p:ph idx="1"/>
          </p:nvPr>
        </p:nvSpPr>
        <p:spPr>
          <a:xfrm>
            <a:off x="228600" y="1219200"/>
            <a:ext cx="8458200" cy="5410200"/>
          </a:xfrm>
        </p:spPr>
        <p:txBody>
          <a:bodyPr>
            <a:normAutofit fontScale="85000" lnSpcReduction="20000"/>
          </a:bodyPr>
          <a:lstStyle/>
          <a:p>
            <a:pPr marL="0" indent="0">
              <a:buNone/>
            </a:pPr>
            <a:r>
              <a:rPr lang="en-US" b="1" dirty="0" smtClean="0">
                <a:solidFill>
                  <a:srgbClr val="FF0000"/>
                </a:solidFill>
              </a:rPr>
              <a:t>Systems strengthening;</a:t>
            </a:r>
            <a:r>
              <a:rPr lang="en-US" dirty="0" smtClean="0"/>
              <a:t> </a:t>
            </a:r>
          </a:p>
          <a:p>
            <a:r>
              <a:rPr lang="en-US" dirty="0" smtClean="0"/>
              <a:t>Build capacity of staff in handling HIV and AIDS related issues at workplace and at the affected community</a:t>
            </a:r>
          </a:p>
          <a:p>
            <a:r>
              <a:rPr lang="en-US" dirty="0" smtClean="0"/>
              <a:t>Develop/operationalize HIV and AIDS workplace policies </a:t>
            </a:r>
          </a:p>
          <a:p>
            <a:r>
              <a:rPr lang="en-US" dirty="0" smtClean="0"/>
              <a:t>Conduct resource mobilization activities to ensure implementation of sector HIV&amp;AIDS plans</a:t>
            </a:r>
          </a:p>
          <a:p>
            <a:r>
              <a:rPr lang="en-US" dirty="0" smtClean="0"/>
              <a:t>Conduct M&amp;E activities including supervisions, data collection and activity reports</a:t>
            </a:r>
          </a:p>
          <a:p>
            <a:r>
              <a:rPr lang="en-US" dirty="0" smtClean="0"/>
              <a:t>Conduct quarterly coordination meetings to review progress of planned activities</a:t>
            </a:r>
          </a:p>
          <a:p>
            <a:r>
              <a:rPr lang="en-US" dirty="0" smtClean="0"/>
              <a:t>Ensure the functionality of HIV&amp;AIDS sector working groups in MDAs and development projects, and the coordination structures at district, sub-county, parish and village levels</a:t>
            </a:r>
          </a:p>
          <a:p>
            <a:endParaRPr lang="en-US" dirty="0"/>
          </a:p>
        </p:txBody>
      </p:sp>
      <p:grpSp>
        <p:nvGrpSpPr>
          <p:cNvPr id="4" name="Group 3"/>
          <p:cNvGrpSpPr>
            <a:grpSpLocks/>
          </p:cNvGrpSpPr>
          <p:nvPr/>
        </p:nvGrpSpPr>
        <p:grpSpPr bwMode="auto">
          <a:xfrm>
            <a:off x="1676400" y="10551"/>
            <a:ext cx="5791200" cy="342900"/>
            <a:chOff x="54" y="540"/>
            <a:chExt cx="11790" cy="540"/>
          </a:xfrm>
        </p:grpSpPr>
        <p:sp>
          <p:nvSpPr>
            <p:cNvPr id="5" name="Rectangle 4"/>
            <p:cNvSpPr>
              <a:spLocks noChangeArrowheads="1"/>
            </p:cNvSpPr>
            <p:nvPr/>
          </p:nvSpPr>
          <p:spPr bwMode="auto">
            <a:xfrm>
              <a:off x="54" y="720"/>
              <a:ext cx="11790" cy="180"/>
            </a:xfrm>
            <a:prstGeom prst="rect">
              <a:avLst/>
            </a:prstGeom>
            <a:solidFill>
              <a:srgbClr val="FFFF00"/>
            </a:solidFill>
            <a:ln w="9525">
              <a:solidFill>
                <a:srgbClr val="FFFF00"/>
              </a:solidFill>
              <a:miter lim="800000"/>
              <a:headEnd/>
              <a:tailEnd/>
            </a:ln>
          </p:spPr>
          <p:txBody>
            <a:bodyPr rot="0" vert="horz" wrap="square" lIns="91440" tIns="45720" rIns="91440" bIns="45720" anchor="t" anchorCtr="0" upright="1">
              <a:noAutofit/>
            </a:bodyPr>
            <a:lstStyle/>
            <a:p>
              <a:endParaRPr lang="en-US" dirty="0"/>
            </a:p>
          </p:txBody>
        </p:sp>
        <p:grpSp>
          <p:nvGrpSpPr>
            <p:cNvPr id="6" name="Group 5"/>
            <p:cNvGrpSpPr>
              <a:grpSpLocks/>
            </p:cNvGrpSpPr>
            <p:nvPr/>
          </p:nvGrpSpPr>
          <p:grpSpPr bwMode="auto">
            <a:xfrm>
              <a:off x="54" y="540"/>
              <a:ext cx="11790" cy="540"/>
              <a:chOff x="54" y="540"/>
              <a:chExt cx="11790" cy="540"/>
            </a:xfrm>
          </p:grpSpPr>
          <p:sp>
            <p:nvSpPr>
              <p:cNvPr id="7" name="Rectangle 6"/>
              <p:cNvSpPr>
                <a:spLocks noChangeArrowheads="1"/>
              </p:cNvSpPr>
              <p:nvPr/>
            </p:nvSpPr>
            <p:spPr bwMode="auto">
              <a:xfrm>
                <a:off x="54" y="540"/>
                <a:ext cx="11790" cy="180"/>
              </a:xfrm>
              <a:prstGeom prst="rect">
                <a:avLst/>
              </a:prstGeom>
              <a:solidFill>
                <a:srgbClr val="000000"/>
              </a:solidFill>
              <a:ln w="9525">
                <a:solidFill>
                  <a:srgbClr val="000000"/>
                </a:solidFill>
                <a:miter lim="800000"/>
                <a:headEnd/>
                <a:tailEnd/>
              </a:ln>
            </p:spPr>
            <p:txBody>
              <a:bodyPr rot="0" vert="horz" wrap="square" lIns="91440" tIns="45720" rIns="91440" bIns="45720" anchor="t" anchorCtr="0" upright="1">
                <a:noAutofit/>
              </a:bodyPr>
              <a:lstStyle/>
              <a:p>
                <a:endParaRPr lang="en-US" dirty="0"/>
              </a:p>
            </p:txBody>
          </p:sp>
          <p:sp>
            <p:nvSpPr>
              <p:cNvPr id="8" name="Rectangle 7"/>
              <p:cNvSpPr>
                <a:spLocks noChangeArrowheads="1"/>
              </p:cNvSpPr>
              <p:nvPr/>
            </p:nvSpPr>
            <p:spPr bwMode="auto">
              <a:xfrm>
                <a:off x="54" y="900"/>
                <a:ext cx="11790" cy="180"/>
              </a:xfrm>
              <a:prstGeom prst="rect">
                <a:avLst/>
              </a:prstGeom>
              <a:solidFill>
                <a:srgbClr val="FF0000"/>
              </a:solidFill>
              <a:ln w="9525">
                <a:solidFill>
                  <a:srgbClr val="FF0000"/>
                </a:solidFill>
                <a:miter lim="800000"/>
                <a:headEnd/>
                <a:tailEnd/>
              </a:ln>
            </p:spPr>
            <p:txBody>
              <a:bodyPr rot="0" vert="horz" wrap="square" lIns="91440" tIns="45720" rIns="91440" bIns="45720" anchor="t" anchorCtr="0" upright="1">
                <a:noAutofit/>
              </a:bodyPr>
              <a:lstStyle/>
              <a:p>
                <a:endParaRPr lang="en-US" dirty="0"/>
              </a:p>
            </p:txBody>
          </p:sp>
        </p:grpSp>
      </p:grpSp>
      <p:pic>
        <p:nvPicPr>
          <p:cNvPr id="9" name="Picture 8"/>
          <p:cNvPicPr>
            <a:picLocks noChangeAspect="1"/>
          </p:cNvPicPr>
          <p:nvPr/>
        </p:nvPicPr>
        <p:blipFill>
          <a:blip r:embed="rId2"/>
          <a:stretch>
            <a:fillRect/>
          </a:stretch>
        </p:blipFill>
        <p:spPr>
          <a:xfrm>
            <a:off x="0" y="0"/>
            <a:ext cx="1341236" cy="1255885"/>
          </a:xfrm>
          <a:prstGeom prst="rect">
            <a:avLst/>
          </a:prstGeom>
        </p:spPr>
      </p:pic>
      <p:pic>
        <p:nvPicPr>
          <p:cNvPr id="10" name="Picture 9"/>
          <p:cNvPicPr>
            <a:picLocks noChangeAspect="1"/>
          </p:cNvPicPr>
          <p:nvPr/>
        </p:nvPicPr>
        <p:blipFill>
          <a:blip r:embed="rId3"/>
          <a:stretch>
            <a:fillRect/>
          </a:stretch>
        </p:blipFill>
        <p:spPr>
          <a:xfrm>
            <a:off x="7585243" y="-23936"/>
            <a:ext cx="1371719" cy="1255885"/>
          </a:xfrm>
          <a:prstGeom prst="rect">
            <a:avLst/>
          </a:prstGeom>
        </p:spPr>
      </p:pic>
    </p:spTree>
    <p:extLst>
      <p:ext uri="{BB962C8B-B14F-4D97-AF65-F5344CB8AC3E}">
        <p14:creationId xmlns:p14="http://schemas.microsoft.com/office/powerpoint/2010/main" val="33471966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Autofit/>
          </a:bodyPr>
          <a:lstStyle/>
          <a:p>
            <a:pPr algn="l"/>
            <a:r>
              <a:rPr lang="en-US" sz="3200" b="1" dirty="0" smtClean="0">
                <a:solidFill>
                  <a:srgbClr val="FF0000"/>
                </a:solidFill>
              </a:rPr>
              <a:t>Budget Allocation by Sectors/MDs for HIV&amp;AIDS Mainstreaming</a:t>
            </a:r>
            <a:endParaRPr lang="en-US" sz="3200" b="1" dirty="0">
              <a:solidFill>
                <a:srgbClr val="FF0000"/>
              </a:solidFill>
            </a:endParaRPr>
          </a:p>
        </p:txBody>
      </p:sp>
      <p:sp>
        <p:nvSpPr>
          <p:cNvPr id="3" name="Content Placeholder 2"/>
          <p:cNvSpPr>
            <a:spLocks noGrp="1"/>
          </p:cNvSpPr>
          <p:nvPr>
            <p:ph idx="1"/>
          </p:nvPr>
        </p:nvSpPr>
        <p:spPr>
          <a:xfrm>
            <a:off x="76200" y="1371600"/>
            <a:ext cx="8839200" cy="5257800"/>
          </a:xfrm>
        </p:spPr>
        <p:txBody>
          <a:bodyPr>
            <a:normAutofit lnSpcReduction="10000"/>
          </a:bodyPr>
          <a:lstStyle/>
          <a:p>
            <a:r>
              <a:rPr lang="en-US" dirty="0" smtClean="0"/>
              <a:t>Through PSST BCC , MDA/LG are required to allocate 0.1% of their budget (excluding transfers, pensions and gratuity) for HIV&amp; AIDS services.</a:t>
            </a:r>
          </a:p>
          <a:p>
            <a:r>
              <a:rPr lang="en-US" dirty="0" smtClean="0"/>
              <a:t>MOFPED in collaboration with Uganda AIDS Commission has created a Vote Output for HIV &amp; AIDS activities with effect from FY 2021/2022</a:t>
            </a:r>
          </a:p>
          <a:p>
            <a:r>
              <a:rPr lang="en-US" dirty="0" smtClean="0"/>
              <a:t>Each MDA will be required to allocate and account for the HIV and AIDS activities undertaken </a:t>
            </a:r>
          </a:p>
          <a:p>
            <a:r>
              <a:rPr lang="en-US" dirty="0" smtClean="0"/>
              <a:t>Will be part of the criteria for performance for Accounting Officer.</a:t>
            </a:r>
          </a:p>
          <a:p>
            <a:endParaRPr lang="en-US" dirty="0"/>
          </a:p>
        </p:txBody>
      </p:sp>
      <p:grpSp>
        <p:nvGrpSpPr>
          <p:cNvPr id="4" name="Group 3"/>
          <p:cNvGrpSpPr>
            <a:grpSpLocks/>
          </p:cNvGrpSpPr>
          <p:nvPr/>
        </p:nvGrpSpPr>
        <p:grpSpPr bwMode="auto">
          <a:xfrm>
            <a:off x="1676400" y="10551"/>
            <a:ext cx="5791200" cy="342900"/>
            <a:chOff x="54" y="540"/>
            <a:chExt cx="11790" cy="540"/>
          </a:xfrm>
        </p:grpSpPr>
        <p:sp>
          <p:nvSpPr>
            <p:cNvPr id="5" name="Rectangle 4"/>
            <p:cNvSpPr>
              <a:spLocks noChangeArrowheads="1"/>
            </p:cNvSpPr>
            <p:nvPr/>
          </p:nvSpPr>
          <p:spPr bwMode="auto">
            <a:xfrm>
              <a:off x="54" y="720"/>
              <a:ext cx="11790" cy="180"/>
            </a:xfrm>
            <a:prstGeom prst="rect">
              <a:avLst/>
            </a:prstGeom>
            <a:solidFill>
              <a:srgbClr val="FFFF00"/>
            </a:solidFill>
            <a:ln w="9525">
              <a:solidFill>
                <a:srgbClr val="FFFF00"/>
              </a:solidFill>
              <a:miter lim="800000"/>
              <a:headEnd/>
              <a:tailEnd/>
            </a:ln>
          </p:spPr>
          <p:txBody>
            <a:bodyPr rot="0" vert="horz" wrap="square" lIns="91440" tIns="45720" rIns="91440" bIns="45720" anchor="t" anchorCtr="0" upright="1">
              <a:noAutofit/>
            </a:bodyPr>
            <a:lstStyle/>
            <a:p>
              <a:endParaRPr lang="en-US" dirty="0"/>
            </a:p>
          </p:txBody>
        </p:sp>
        <p:grpSp>
          <p:nvGrpSpPr>
            <p:cNvPr id="6" name="Group 5"/>
            <p:cNvGrpSpPr>
              <a:grpSpLocks/>
            </p:cNvGrpSpPr>
            <p:nvPr/>
          </p:nvGrpSpPr>
          <p:grpSpPr bwMode="auto">
            <a:xfrm>
              <a:off x="54" y="540"/>
              <a:ext cx="11790" cy="540"/>
              <a:chOff x="54" y="540"/>
              <a:chExt cx="11790" cy="540"/>
            </a:xfrm>
          </p:grpSpPr>
          <p:sp>
            <p:nvSpPr>
              <p:cNvPr id="7" name="Rectangle 6"/>
              <p:cNvSpPr>
                <a:spLocks noChangeArrowheads="1"/>
              </p:cNvSpPr>
              <p:nvPr/>
            </p:nvSpPr>
            <p:spPr bwMode="auto">
              <a:xfrm>
                <a:off x="54" y="540"/>
                <a:ext cx="11790" cy="180"/>
              </a:xfrm>
              <a:prstGeom prst="rect">
                <a:avLst/>
              </a:prstGeom>
              <a:solidFill>
                <a:srgbClr val="000000"/>
              </a:solidFill>
              <a:ln w="9525">
                <a:solidFill>
                  <a:srgbClr val="000000"/>
                </a:solidFill>
                <a:miter lim="800000"/>
                <a:headEnd/>
                <a:tailEnd/>
              </a:ln>
            </p:spPr>
            <p:txBody>
              <a:bodyPr rot="0" vert="horz" wrap="square" lIns="91440" tIns="45720" rIns="91440" bIns="45720" anchor="t" anchorCtr="0" upright="1">
                <a:noAutofit/>
              </a:bodyPr>
              <a:lstStyle/>
              <a:p>
                <a:endParaRPr lang="en-US" dirty="0"/>
              </a:p>
            </p:txBody>
          </p:sp>
          <p:sp>
            <p:nvSpPr>
              <p:cNvPr id="8" name="Rectangle 7"/>
              <p:cNvSpPr>
                <a:spLocks noChangeArrowheads="1"/>
              </p:cNvSpPr>
              <p:nvPr/>
            </p:nvSpPr>
            <p:spPr bwMode="auto">
              <a:xfrm>
                <a:off x="54" y="900"/>
                <a:ext cx="11790" cy="180"/>
              </a:xfrm>
              <a:prstGeom prst="rect">
                <a:avLst/>
              </a:prstGeom>
              <a:solidFill>
                <a:srgbClr val="FF0000"/>
              </a:solidFill>
              <a:ln w="9525">
                <a:solidFill>
                  <a:srgbClr val="FF0000"/>
                </a:solidFill>
                <a:miter lim="800000"/>
                <a:headEnd/>
                <a:tailEnd/>
              </a:ln>
            </p:spPr>
            <p:txBody>
              <a:bodyPr rot="0" vert="horz" wrap="square" lIns="91440" tIns="45720" rIns="91440" bIns="45720" anchor="t" anchorCtr="0" upright="1">
                <a:noAutofit/>
              </a:bodyPr>
              <a:lstStyle/>
              <a:p>
                <a:endParaRPr lang="en-US" dirty="0"/>
              </a:p>
            </p:txBody>
          </p:sp>
        </p:grpSp>
      </p:grpSp>
      <p:pic>
        <p:nvPicPr>
          <p:cNvPr id="9" name="Picture 8"/>
          <p:cNvPicPr>
            <a:picLocks noChangeAspect="1"/>
          </p:cNvPicPr>
          <p:nvPr/>
        </p:nvPicPr>
        <p:blipFill>
          <a:blip r:embed="rId2"/>
          <a:stretch>
            <a:fillRect/>
          </a:stretch>
        </p:blipFill>
        <p:spPr>
          <a:xfrm>
            <a:off x="7585243" y="39515"/>
            <a:ext cx="1371719" cy="1255885"/>
          </a:xfrm>
          <a:prstGeom prst="rect">
            <a:avLst/>
          </a:prstGeom>
        </p:spPr>
      </p:pic>
    </p:spTree>
    <p:extLst>
      <p:ext uri="{BB962C8B-B14F-4D97-AF65-F5344CB8AC3E}">
        <p14:creationId xmlns:p14="http://schemas.microsoft.com/office/powerpoint/2010/main" val="17183436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smtClean="0">
                <a:solidFill>
                  <a:srgbClr val="FF0000"/>
                </a:solidFill>
              </a:rPr>
              <a:t>Expected results of mainstreaming HIV&amp;AIDS in all Sectors in Uganda</a:t>
            </a:r>
            <a:endParaRPr lang="en-US" sz="2800" b="1" dirty="0">
              <a:solidFill>
                <a:srgbClr val="FF0000"/>
              </a:solidFill>
            </a:endParaRPr>
          </a:p>
        </p:txBody>
      </p:sp>
      <p:sp>
        <p:nvSpPr>
          <p:cNvPr id="3" name="Content Placeholder 2"/>
          <p:cNvSpPr>
            <a:spLocks noGrp="1"/>
          </p:cNvSpPr>
          <p:nvPr>
            <p:ph idx="1"/>
          </p:nvPr>
        </p:nvSpPr>
        <p:spPr>
          <a:xfrm>
            <a:off x="228600" y="1600200"/>
            <a:ext cx="8458200" cy="5029200"/>
          </a:xfrm>
        </p:spPr>
        <p:txBody>
          <a:bodyPr>
            <a:normAutofit fontScale="92500" lnSpcReduction="10000"/>
          </a:bodyPr>
          <a:lstStyle/>
          <a:p>
            <a:pPr marL="514350" indent="-514350" algn="just">
              <a:buFont typeface="+mj-lt"/>
              <a:buAutoNum type="arabicPeriod"/>
            </a:pPr>
            <a:r>
              <a:rPr lang="en-US" dirty="0" smtClean="0"/>
              <a:t>Increased awareness and knowledge on HIV and AIDS among the population.</a:t>
            </a:r>
          </a:p>
          <a:p>
            <a:pPr marL="514350" indent="-514350" algn="just">
              <a:buFont typeface="+mj-lt"/>
              <a:buAutoNum type="arabicPeriod"/>
            </a:pPr>
            <a:r>
              <a:rPr lang="en-US" dirty="0" smtClean="0"/>
              <a:t>Reduced HIV prevalence among the workforce and the community</a:t>
            </a:r>
          </a:p>
          <a:p>
            <a:pPr marL="514350" indent="-514350" algn="just">
              <a:buFont typeface="+mj-lt"/>
              <a:buAutoNum type="arabicPeriod"/>
            </a:pPr>
            <a:r>
              <a:rPr lang="en-US" dirty="0" smtClean="0"/>
              <a:t>Improved access to treatment through referral mechanisms for workforce and affected communities</a:t>
            </a:r>
          </a:p>
          <a:p>
            <a:pPr marL="514350" indent="-514350" algn="just">
              <a:buFont typeface="+mj-lt"/>
              <a:buAutoNum type="arabicPeriod"/>
            </a:pPr>
            <a:r>
              <a:rPr lang="en-US" dirty="0" smtClean="0"/>
              <a:t>Reduced HIV&amp;AIDS related stigma and discrimination at workplaces and communities. </a:t>
            </a:r>
          </a:p>
          <a:p>
            <a:pPr marL="514350" indent="-514350" algn="just">
              <a:buFont typeface="+mj-lt"/>
              <a:buAutoNum type="arabicPeriod"/>
            </a:pPr>
            <a:r>
              <a:rPr lang="en-US" dirty="0" smtClean="0"/>
              <a:t>Improved Institutional response to HIV&amp;AIDS in all sectors</a:t>
            </a:r>
          </a:p>
          <a:p>
            <a:endParaRPr lang="en-US" dirty="0"/>
          </a:p>
        </p:txBody>
      </p:sp>
      <p:grpSp>
        <p:nvGrpSpPr>
          <p:cNvPr id="4" name="Group 3"/>
          <p:cNvGrpSpPr>
            <a:grpSpLocks/>
          </p:cNvGrpSpPr>
          <p:nvPr/>
        </p:nvGrpSpPr>
        <p:grpSpPr bwMode="auto">
          <a:xfrm>
            <a:off x="1676400" y="10551"/>
            <a:ext cx="5791200" cy="342900"/>
            <a:chOff x="54" y="540"/>
            <a:chExt cx="11790" cy="540"/>
          </a:xfrm>
        </p:grpSpPr>
        <p:sp>
          <p:nvSpPr>
            <p:cNvPr id="5" name="Rectangle 4"/>
            <p:cNvSpPr>
              <a:spLocks noChangeArrowheads="1"/>
            </p:cNvSpPr>
            <p:nvPr/>
          </p:nvSpPr>
          <p:spPr bwMode="auto">
            <a:xfrm>
              <a:off x="54" y="720"/>
              <a:ext cx="11790" cy="180"/>
            </a:xfrm>
            <a:prstGeom prst="rect">
              <a:avLst/>
            </a:prstGeom>
            <a:solidFill>
              <a:srgbClr val="FFFF00"/>
            </a:solidFill>
            <a:ln w="9525">
              <a:solidFill>
                <a:srgbClr val="FFFF00"/>
              </a:solidFill>
              <a:miter lim="800000"/>
              <a:headEnd/>
              <a:tailEnd/>
            </a:ln>
          </p:spPr>
          <p:txBody>
            <a:bodyPr rot="0" vert="horz" wrap="square" lIns="91440" tIns="45720" rIns="91440" bIns="45720" anchor="t" anchorCtr="0" upright="1">
              <a:noAutofit/>
            </a:bodyPr>
            <a:lstStyle/>
            <a:p>
              <a:endParaRPr lang="en-US" dirty="0"/>
            </a:p>
          </p:txBody>
        </p:sp>
        <p:grpSp>
          <p:nvGrpSpPr>
            <p:cNvPr id="6" name="Group 5"/>
            <p:cNvGrpSpPr>
              <a:grpSpLocks/>
            </p:cNvGrpSpPr>
            <p:nvPr/>
          </p:nvGrpSpPr>
          <p:grpSpPr bwMode="auto">
            <a:xfrm>
              <a:off x="54" y="540"/>
              <a:ext cx="11790" cy="540"/>
              <a:chOff x="54" y="540"/>
              <a:chExt cx="11790" cy="540"/>
            </a:xfrm>
          </p:grpSpPr>
          <p:sp>
            <p:nvSpPr>
              <p:cNvPr id="7" name="Rectangle 6"/>
              <p:cNvSpPr>
                <a:spLocks noChangeArrowheads="1"/>
              </p:cNvSpPr>
              <p:nvPr/>
            </p:nvSpPr>
            <p:spPr bwMode="auto">
              <a:xfrm>
                <a:off x="54" y="540"/>
                <a:ext cx="11790" cy="180"/>
              </a:xfrm>
              <a:prstGeom prst="rect">
                <a:avLst/>
              </a:prstGeom>
              <a:solidFill>
                <a:srgbClr val="000000"/>
              </a:solidFill>
              <a:ln w="9525">
                <a:solidFill>
                  <a:srgbClr val="000000"/>
                </a:solidFill>
                <a:miter lim="800000"/>
                <a:headEnd/>
                <a:tailEnd/>
              </a:ln>
            </p:spPr>
            <p:txBody>
              <a:bodyPr rot="0" vert="horz" wrap="square" lIns="91440" tIns="45720" rIns="91440" bIns="45720" anchor="t" anchorCtr="0" upright="1">
                <a:noAutofit/>
              </a:bodyPr>
              <a:lstStyle/>
              <a:p>
                <a:endParaRPr lang="en-US" dirty="0"/>
              </a:p>
            </p:txBody>
          </p:sp>
          <p:sp>
            <p:nvSpPr>
              <p:cNvPr id="8" name="Rectangle 7"/>
              <p:cNvSpPr>
                <a:spLocks noChangeArrowheads="1"/>
              </p:cNvSpPr>
              <p:nvPr/>
            </p:nvSpPr>
            <p:spPr bwMode="auto">
              <a:xfrm>
                <a:off x="54" y="900"/>
                <a:ext cx="11790" cy="180"/>
              </a:xfrm>
              <a:prstGeom prst="rect">
                <a:avLst/>
              </a:prstGeom>
              <a:solidFill>
                <a:srgbClr val="FF0000"/>
              </a:solidFill>
              <a:ln w="9525">
                <a:solidFill>
                  <a:srgbClr val="FF0000"/>
                </a:solidFill>
                <a:miter lim="800000"/>
                <a:headEnd/>
                <a:tailEnd/>
              </a:ln>
            </p:spPr>
            <p:txBody>
              <a:bodyPr rot="0" vert="horz" wrap="square" lIns="91440" tIns="45720" rIns="91440" bIns="45720" anchor="t" anchorCtr="0" upright="1">
                <a:noAutofit/>
              </a:bodyPr>
              <a:lstStyle/>
              <a:p>
                <a:endParaRPr lang="en-US" dirty="0"/>
              </a:p>
            </p:txBody>
          </p:sp>
        </p:grpSp>
      </p:grpSp>
      <p:pic>
        <p:nvPicPr>
          <p:cNvPr id="9" name="Picture 8"/>
          <p:cNvPicPr>
            <a:picLocks noChangeAspect="1"/>
          </p:cNvPicPr>
          <p:nvPr/>
        </p:nvPicPr>
        <p:blipFill>
          <a:blip r:embed="rId2"/>
          <a:stretch>
            <a:fillRect/>
          </a:stretch>
        </p:blipFill>
        <p:spPr>
          <a:xfrm>
            <a:off x="7585243" y="-23936"/>
            <a:ext cx="1371719" cy="1255885"/>
          </a:xfrm>
          <a:prstGeom prst="rect">
            <a:avLst/>
          </a:prstGeom>
        </p:spPr>
      </p:pic>
      <p:pic>
        <p:nvPicPr>
          <p:cNvPr id="10" name="Picture 9"/>
          <p:cNvPicPr>
            <a:picLocks noChangeAspect="1"/>
          </p:cNvPicPr>
          <p:nvPr/>
        </p:nvPicPr>
        <p:blipFill>
          <a:blip r:embed="rId3"/>
          <a:stretch>
            <a:fillRect/>
          </a:stretch>
        </p:blipFill>
        <p:spPr>
          <a:xfrm>
            <a:off x="0" y="0"/>
            <a:ext cx="1341236" cy="1255885"/>
          </a:xfrm>
          <a:prstGeom prst="rect">
            <a:avLst/>
          </a:prstGeom>
        </p:spPr>
      </p:pic>
    </p:spTree>
    <p:extLst>
      <p:ext uri="{BB962C8B-B14F-4D97-AF65-F5344CB8AC3E}">
        <p14:creationId xmlns:p14="http://schemas.microsoft.com/office/powerpoint/2010/main" val="16210824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Expected results of mainstreaming HIV&amp;AIDS in all Sectors in Uganda</a:t>
            </a:r>
            <a:endParaRPr lang="en-US" dirty="0"/>
          </a:p>
        </p:txBody>
      </p:sp>
      <p:sp>
        <p:nvSpPr>
          <p:cNvPr id="3" name="Content Placeholder 2"/>
          <p:cNvSpPr>
            <a:spLocks noGrp="1"/>
          </p:cNvSpPr>
          <p:nvPr>
            <p:ph idx="1"/>
          </p:nvPr>
        </p:nvSpPr>
        <p:spPr/>
        <p:txBody>
          <a:bodyPr>
            <a:normAutofit fontScale="92500" lnSpcReduction="10000"/>
          </a:bodyPr>
          <a:lstStyle/>
          <a:p>
            <a:pPr marL="514350" indent="-514350">
              <a:buFont typeface="+mj-lt"/>
              <a:buAutoNum type="arabicPeriod" startAt="6"/>
            </a:pPr>
            <a:r>
              <a:rPr lang="en-US" dirty="0" smtClean="0"/>
              <a:t>Sector-specific HIV policies and strategies in place </a:t>
            </a:r>
          </a:p>
          <a:p>
            <a:pPr marL="514350" indent="-514350">
              <a:buFont typeface="+mj-lt"/>
              <a:buAutoNum type="arabicPeriod" startAt="6"/>
            </a:pPr>
            <a:r>
              <a:rPr lang="en-US" dirty="0" smtClean="0"/>
              <a:t>Improved Staff capacity for mainstreaming HIV and AIDS throughout the organization</a:t>
            </a:r>
          </a:p>
          <a:p>
            <a:pPr marL="514350" indent="-514350">
              <a:buFont typeface="+mj-lt"/>
              <a:buAutoNum type="arabicPeriod" startAt="6"/>
            </a:pPr>
            <a:r>
              <a:rPr lang="en-US" dirty="0" smtClean="0"/>
              <a:t>Effective support mechanisms for HIV&amp;AIDS affected staff in place</a:t>
            </a:r>
          </a:p>
          <a:p>
            <a:pPr marL="514350" indent="-514350">
              <a:buFont typeface="+mj-lt"/>
              <a:buAutoNum type="arabicPeriod" startAt="6"/>
            </a:pPr>
            <a:r>
              <a:rPr lang="en-US" dirty="0" smtClean="0"/>
              <a:t>Resources allocated for HIV and AIDS within the sectors</a:t>
            </a:r>
          </a:p>
          <a:p>
            <a:pPr marL="514350" indent="-514350">
              <a:buFont typeface="+mj-lt"/>
              <a:buAutoNum type="arabicPeriod" startAt="6"/>
            </a:pPr>
            <a:r>
              <a:rPr lang="en-US" dirty="0" smtClean="0"/>
              <a:t>Sustained financing for HIV&amp;AIDS in the sectors</a:t>
            </a:r>
          </a:p>
          <a:p>
            <a:endParaRPr lang="en-US" dirty="0"/>
          </a:p>
        </p:txBody>
      </p:sp>
      <p:grpSp>
        <p:nvGrpSpPr>
          <p:cNvPr id="4" name="Group 3"/>
          <p:cNvGrpSpPr>
            <a:grpSpLocks/>
          </p:cNvGrpSpPr>
          <p:nvPr/>
        </p:nvGrpSpPr>
        <p:grpSpPr bwMode="auto">
          <a:xfrm>
            <a:off x="1676400" y="10551"/>
            <a:ext cx="5791200" cy="342900"/>
            <a:chOff x="54" y="540"/>
            <a:chExt cx="11790" cy="540"/>
          </a:xfrm>
        </p:grpSpPr>
        <p:sp>
          <p:nvSpPr>
            <p:cNvPr id="5" name="Rectangle 4"/>
            <p:cNvSpPr>
              <a:spLocks noChangeArrowheads="1"/>
            </p:cNvSpPr>
            <p:nvPr/>
          </p:nvSpPr>
          <p:spPr bwMode="auto">
            <a:xfrm>
              <a:off x="54" y="720"/>
              <a:ext cx="11790" cy="180"/>
            </a:xfrm>
            <a:prstGeom prst="rect">
              <a:avLst/>
            </a:prstGeom>
            <a:solidFill>
              <a:srgbClr val="FFFF00"/>
            </a:solidFill>
            <a:ln w="9525">
              <a:solidFill>
                <a:srgbClr val="FFFF00"/>
              </a:solidFill>
              <a:miter lim="800000"/>
              <a:headEnd/>
              <a:tailEnd/>
            </a:ln>
          </p:spPr>
          <p:txBody>
            <a:bodyPr rot="0" vert="horz" wrap="square" lIns="91440" tIns="45720" rIns="91440" bIns="45720" anchor="t" anchorCtr="0" upright="1">
              <a:noAutofit/>
            </a:bodyPr>
            <a:lstStyle/>
            <a:p>
              <a:endParaRPr lang="en-US" dirty="0"/>
            </a:p>
          </p:txBody>
        </p:sp>
        <p:grpSp>
          <p:nvGrpSpPr>
            <p:cNvPr id="6" name="Group 5"/>
            <p:cNvGrpSpPr>
              <a:grpSpLocks/>
            </p:cNvGrpSpPr>
            <p:nvPr/>
          </p:nvGrpSpPr>
          <p:grpSpPr bwMode="auto">
            <a:xfrm>
              <a:off x="54" y="540"/>
              <a:ext cx="11790" cy="540"/>
              <a:chOff x="54" y="540"/>
              <a:chExt cx="11790" cy="540"/>
            </a:xfrm>
          </p:grpSpPr>
          <p:sp>
            <p:nvSpPr>
              <p:cNvPr id="7" name="Rectangle 6"/>
              <p:cNvSpPr>
                <a:spLocks noChangeArrowheads="1"/>
              </p:cNvSpPr>
              <p:nvPr/>
            </p:nvSpPr>
            <p:spPr bwMode="auto">
              <a:xfrm>
                <a:off x="54" y="540"/>
                <a:ext cx="11790" cy="180"/>
              </a:xfrm>
              <a:prstGeom prst="rect">
                <a:avLst/>
              </a:prstGeom>
              <a:solidFill>
                <a:srgbClr val="000000"/>
              </a:solidFill>
              <a:ln w="9525">
                <a:solidFill>
                  <a:srgbClr val="000000"/>
                </a:solidFill>
                <a:miter lim="800000"/>
                <a:headEnd/>
                <a:tailEnd/>
              </a:ln>
            </p:spPr>
            <p:txBody>
              <a:bodyPr rot="0" vert="horz" wrap="square" lIns="91440" tIns="45720" rIns="91440" bIns="45720" anchor="t" anchorCtr="0" upright="1">
                <a:noAutofit/>
              </a:bodyPr>
              <a:lstStyle/>
              <a:p>
                <a:endParaRPr lang="en-US" dirty="0"/>
              </a:p>
            </p:txBody>
          </p:sp>
          <p:sp>
            <p:nvSpPr>
              <p:cNvPr id="8" name="Rectangle 7"/>
              <p:cNvSpPr>
                <a:spLocks noChangeArrowheads="1"/>
              </p:cNvSpPr>
              <p:nvPr/>
            </p:nvSpPr>
            <p:spPr bwMode="auto">
              <a:xfrm>
                <a:off x="54" y="900"/>
                <a:ext cx="11790" cy="180"/>
              </a:xfrm>
              <a:prstGeom prst="rect">
                <a:avLst/>
              </a:prstGeom>
              <a:solidFill>
                <a:srgbClr val="FF0000"/>
              </a:solidFill>
              <a:ln w="9525">
                <a:solidFill>
                  <a:srgbClr val="FF0000"/>
                </a:solidFill>
                <a:miter lim="800000"/>
                <a:headEnd/>
                <a:tailEnd/>
              </a:ln>
            </p:spPr>
            <p:txBody>
              <a:bodyPr rot="0" vert="horz" wrap="square" lIns="91440" tIns="45720" rIns="91440" bIns="45720" anchor="t" anchorCtr="0" upright="1">
                <a:noAutofit/>
              </a:bodyPr>
              <a:lstStyle/>
              <a:p>
                <a:endParaRPr lang="en-US" dirty="0"/>
              </a:p>
            </p:txBody>
          </p:sp>
        </p:grpSp>
      </p:grpSp>
      <p:pic>
        <p:nvPicPr>
          <p:cNvPr id="9" name="Picture 8"/>
          <p:cNvPicPr>
            <a:picLocks noChangeAspect="1"/>
          </p:cNvPicPr>
          <p:nvPr/>
        </p:nvPicPr>
        <p:blipFill>
          <a:blip r:embed="rId2"/>
          <a:stretch>
            <a:fillRect/>
          </a:stretch>
        </p:blipFill>
        <p:spPr>
          <a:xfrm>
            <a:off x="7585243" y="-23936"/>
            <a:ext cx="1371719" cy="1255885"/>
          </a:xfrm>
          <a:prstGeom prst="rect">
            <a:avLst/>
          </a:prstGeom>
        </p:spPr>
      </p:pic>
      <p:pic>
        <p:nvPicPr>
          <p:cNvPr id="10" name="Picture 9"/>
          <p:cNvPicPr>
            <a:picLocks noChangeAspect="1"/>
          </p:cNvPicPr>
          <p:nvPr/>
        </p:nvPicPr>
        <p:blipFill>
          <a:blip r:embed="rId3"/>
          <a:stretch>
            <a:fillRect/>
          </a:stretch>
        </p:blipFill>
        <p:spPr>
          <a:xfrm>
            <a:off x="0" y="0"/>
            <a:ext cx="1341236" cy="1255885"/>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3600" b="1" dirty="0" smtClean="0">
                <a:solidFill>
                  <a:srgbClr val="FF0000"/>
                </a:solidFill>
              </a:rPr>
              <a:t>Coordination &amp; Management</a:t>
            </a:r>
            <a:endParaRPr lang="en-US" sz="3600" b="1" dirty="0">
              <a:solidFill>
                <a:srgbClr val="FF0000"/>
              </a:solidFill>
            </a:endParaRPr>
          </a:p>
        </p:txBody>
      </p:sp>
      <p:sp>
        <p:nvSpPr>
          <p:cNvPr id="3" name="Content Placeholder 2"/>
          <p:cNvSpPr>
            <a:spLocks noGrp="1"/>
          </p:cNvSpPr>
          <p:nvPr>
            <p:ph idx="1"/>
          </p:nvPr>
        </p:nvSpPr>
        <p:spPr/>
        <p:txBody>
          <a:bodyPr/>
          <a:lstStyle/>
          <a:p>
            <a:r>
              <a:rPr lang="en-US" dirty="0" smtClean="0"/>
              <a:t>The Uganda AIDS Commission through the Office of the President  provides oversight to ensure the guideline is implemented</a:t>
            </a:r>
          </a:p>
          <a:p>
            <a:r>
              <a:rPr lang="en-US" dirty="0" smtClean="0"/>
              <a:t>HIV&amp;AIDS Mainstreaming is being implemented through the Uganda AIDS Commission Partnership mechanism under the 12 SCEs</a:t>
            </a:r>
            <a:endParaRPr lang="en-US" dirty="0"/>
          </a:p>
        </p:txBody>
      </p:sp>
      <p:grpSp>
        <p:nvGrpSpPr>
          <p:cNvPr id="4" name="Group 3"/>
          <p:cNvGrpSpPr>
            <a:grpSpLocks/>
          </p:cNvGrpSpPr>
          <p:nvPr/>
        </p:nvGrpSpPr>
        <p:grpSpPr bwMode="auto">
          <a:xfrm>
            <a:off x="1676400" y="10551"/>
            <a:ext cx="5791200" cy="342900"/>
            <a:chOff x="54" y="540"/>
            <a:chExt cx="11790" cy="540"/>
          </a:xfrm>
        </p:grpSpPr>
        <p:sp>
          <p:nvSpPr>
            <p:cNvPr id="5" name="Rectangle 4"/>
            <p:cNvSpPr>
              <a:spLocks noChangeArrowheads="1"/>
            </p:cNvSpPr>
            <p:nvPr/>
          </p:nvSpPr>
          <p:spPr bwMode="auto">
            <a:xfrm>
              <a:off x="54" y="720"/>
              <a:ext cx="11790" cy="180"/>
            </a:xfrm>
            <a:prstGeom prst="rect">
              <a:avLst/>
            </a:prstGeom>
            <a:solidFill>
              <a:srgbClr val="FFFF00"/>
            </a:solidFill>
            <a:ln w="9525">
              <a:solidFill>
                <a:srgbClr val="FFFF00"/>
              </a:solidFill>
              <a:miter lim="800000"/>
              <a:headEnd/>
              <a:tailEnd/>
            </a:ln>
          </p:spPr>
          <p:txBody>
            <a:bodyPr rot="0" vert="horz" wrap="square" lIns="91440" tIns="45720" rIns="91440" bIns="45720" anchor="t" anchorCtr="0" upright="1">
              <a:noAutofit/>
            </a:bodyPr>
            <a:lstStyle/>
            <a:p>
              <a:endParaRPr lang="en-US" dirty="0"/>
            </a:p>
          </p:txBody>
        </p:sp>
        <p:grpSp>
          <p:nvGrpSpPr>
            <p:cNvPr id="6" name="Group 5"/>
            <p:cNvGrpSpPr>
              <a:grpSpLocks/>
            </p:cNvGrpSpPr>
            <p:nvPr/>
          </p:nvGrpSpPr>
          <p:grpSpPr bwMode="auto">
            <a:xfrm>
              <a:off x="54" y="540"/>
              <a:ext cx="11790" cy="540"/>
              <a:chOff x="54" y="540"/>
              <a:chExt cx="11790" cy="540"/>
            </a:xfrm>
          </p:grpSpPr>
          <p:sp>
            <p:nvSpPr>
              <p:cNvPr id="7" name="Rectangle 6"/>
              <p:cNvSpPr>
                <a:spLocks noChangeArrowheads="1"/>
              </p:cNvSpPr>
              <p:nvPr/>
            </p:nvSpPr>
            <p:spPr bwMode="auto">
              <a:xfrm>
                <a:off x="54" y="540"/>
                <a:ext cx="11790" cy="180"/>
              </a:xfrm>
              <a:prstGeom prst="rect">
                <a:avLst/>
              </a:prstGeom>
              <a:solidFill>
                <a:srgbClr val="000000"/>
              </a:solidFill>
              <a:ln w="9525">
                <a:solidFill>
                  <a:srgbClr val="000000"/>
                </a:solidFill>
                <a:miter lim="800000"/>
                <a:headEnd/>
                <a:tailEnd/>
              </a:ln>
            </p:spPr>
            <p:txBody>
              <a:bodyPr rot="0" vert="horz" wrap="square" lIns="91440" tIns="45720" rIns="91440" bIns="45720" anchor="t" anchorCtr="0" upright="1">
                <a:noAutofit/>
              </a:bodyPr>
              <a:lstStyle/>
              <a:p>
                <a:endParaRPr lang="en-US" dirty="0"/>
              </a:p>
            </p:txBody>
          </p:sp>
          <p:sp>
            <p:nvSpPr>
              <p:cNvPr id="8" name="Rectangle 7"/>
              <p:cNvSpPr>
                <a:spLocks noChangeArrowheads="1"/>
              </p:cNvSpPr>
              <p:nvPr/>
            </p:nvSpPr>
            <p:spPr bwMode="auto">
              <a:xfrm>
                <a:off x="54" y="900"/>
                <a:ext cx="11790" cy="180"/>
              </a:xfrm>
              <a:prstGeom prst="rect">
                <a:avLst/>
              </a:prstGeom>
              <a:solidFill>
                <a:srgbClr val="FF0000"/>
              </a:solidFill>
              <a:ln w="9525">
                <a:solidFill>
                  <a:srgbClr val="FF0000"/>
                </a:solidFill>
                <a:miter lim="800000"/>
                <a:headEnd/>
                <a:tailEnd/>
              </a:ln>
            </p:spPr>
            <p:txBody>
              <a:bodyPr rot="0" vert="horz" wrap="square" lIns="91440" tIns="45720" rIns="91440" bIns="45720" anchor="t" anchorCtr="0" upright="1">
                <a:noAutofit/>
              </a:bodyPr>
              <a:lstStyle/>
              <a:p>
                <a:endParaRPr lang="en-US" dirty="0"/>
              </a:p>
            </p:txBody>
          </p:sp>
        </p:grpSp>
      </p:grpSp>
      <p:pic>
        <p:nvPicPr>
          <p:cNvPr id="9" name="Picture 8"/>
          <p:cNvPicPr>
            <a:picLocks noChangeAspect="1"/>
          </p:cNvPicPr>
          <p:nvPr/>
        </p:nvPicPr>
        <p:blipFill>
          <a:blip r:embed="rId2"/>
          <a:stretch>
            <a:fillRect/>
          </a:stretch>
        </p:blipFill>
        <p:spPr>
          <a:xfrm>
            <a:off x="7585243" y="-23936"/>
            <a:ext cx="1371719" cy="1255885"/>
          </a:xfrm>
          <a:prstGeom prst="rect">
            <a:avLst/>
          </a:prstGeom>
        </p:spPr>
      </p:pic>
      <p:pic>
        <p:nvPicPr>
          <p:cNvPr id="10" name="Picture 9"/>
          <p:cNvPicPr>
            <a:picLocks noChangeAspect="1"/>
          </p:cNvPicPr>
          <p:nvPr/>
        </p:nvPicPr>
        <p:blipFill>
          <a:blip r:embed="rId3"/>
          <a:stretch>
            <a:fillRect/>
          </a:stretch>
        </p:blipFill>
        <p:spPr>
          <a:xfrm>
            <a:off x="0" y="0"/>
            <a:ext cx="1341236" cy="1255885"/>
          </a:xfrm>
          <a:prstGeom prst="rect">
            <a:avLst/>
          </a:prstGeom>
        </p:spPr>
      </p:pic>
    </p:spTree>
    <p:extLst>
      <p:ext uri="{BB962C8B-B14F-4D97-AF65-F5344CB8AC3E}">
        <p14:creationId xmlns:p14="http://schemas.microsoft.com/office/powerpoint/2010/main" val="8323161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sz="3600" b="1" dirty="0">
                <a:solidFill>
                  <a:srgbClr val="FF0000"/>
                </a:solidFill>
              </a:rPr>
              <a:t>Coordination &amp; </a:t>
            </a:r>
            <a:r>
              <a:rPr lang="en-US" sz="3600" b="1" dirty="0" smtClean="0">
                <a:solidFill>
                  <a:srgbClr val="FF0000"/>
                </a:solidFill>
              </a:rPr>
              <a:t>Management</a:t>
            </a:r>
            <a:r>
              <a:rPr lang="en-US" dirty="0" smtClean="0">
                <a:solidFill>
                  <a:srgbClr val="FF0000"/>
                </a:solidFill>
              </a:rPr>
              <a:t>…..</a:t>
            </a:r>
            <a:endParaRPr lang="en-US" dirty="0">
              <a:solidFill>
                <a:srgbClr val="FF0000"/>
              </a:solidFill>
            </a:endParaRPr>
          </a:p>
        </p:txBody>
      </p:sp>
      <p:sp>
        <p:nvSpPr>
          <p:cNvPr id="3" name="Content Placeholder 2"/>
          <p:cNvSpPr>
            <a:spLocks noGrp="1"/>
          </p:cNvSpPr>
          <p:nvPr>
            <p:ph idx="1"/>
          </p:nvPr>
        </p:nvSpPr>
        <p:spPr>
          <a:xfrm>
            <a:off x="228600" y="838200"/>
            <a:ext cx="8458200" cy="5715000"/>
          </a:xfrm>
        </p:spPr>
        <p:txBody>
          <a:bodyPr>
            <a:normAutofit/>
          </a:bodyPr>
          <a:lstStyle/>
          <a:p>
            <a:r>
              <a:rPr lang="en-US" sz="2400" dirty="0" smtClean="0"/>
              <a:t>Specifically, UAC closely works with the following entities for effective implementation HIV&amp;AIDS mainstreaming in all sectors;</a:t>
            </a:r>
          </a:p>
          <a:p>
            <a:r>
              <a:rPr lang="en-US" sz="2400" dirty="0"/>
              <a:t>Local Authority </a:t>
            </a:r>
            <a:r>
              <a:rPr lang="en-US" sz="2400" dirty="0" smtClean="0"/>
              <a:t>structures</a:t>
            </a:r>
          </a:p>
          <a:p>
            <a:r>
              <a:rPr lang="en-US" sz="2400" dirty="0" smtClean="0"/>
              <a:t>Ministries</a:t>
            </a:r>
            <a:r>
              <a:rPr lang="en-US" sz="2400" dirty="0"/>
              <a:t>, Departments&amp; </a:t>
            </a:r>
            <a:r>
              <a:rPr lang="en-US" sz="2400" dirty="0" smtClean="0"/>
              <a:t>Agencies </a:t>
            </a:r>
            <a:r>
              <a:rPr lang="en-US" sz="2400" dirty="0"/>
              <a:t>(MDAs</a:t>
            </a:r>
            <a:r>
              <a:rPr lang="en-US" sz="2400" dirty="0" smtClean="0"/>
              <a:t>)</a:t>
            </a:r>
            <a:endParaRPr lang="en-US" sz="2400" dirty="0"/>
          </a:p>
          <a:p>
            <a:r>
              <a:rPr lang="en-US" sz="2400" dirty="0"/>
              <a:t>The Office of the Prime Minister (OPM</a:t>
            </a:r>
            <a:r>
              <a:rPr lang="en-US" sz="2400" dirty="0" smtClean="0"/>
              <a:t>)</a:t>
            </a:r>
          </a:p>
          <a:p>
            <a:r>
              <a:rPr lang="en-US" sz="2400" dirty="0" smtClean="0"/>
              <a:t>MOFPED</a:t>
            </a:r>
          </a:p>
          <a:p>
            <a:r>
              <a:rPr lang="en-US" sz="2400" dirty="0"/>
              <a:t>Ministry of Public Service </a:t>
            </a:r>
          </a:p>
          <a:p>
            <a:r>
              <a:rPr lang="en-US" sz="2400" dirty="0"/>
              <a:t>Equal Opportunities Commission</a:t>
            </a:r>
          </a:p>
          <a:p>
            <a:r>
              <a:rPr lang="en-US" sz="2400" dirty="0" smtClean="0"/>
              <a:t>Civil Society</a:t>
            </a:r>
          </a:p>
          <a:p>
            <a:r>
              <a:rPr lang="en-US" sz="2400" dirty="0"/>
              <a:t>The private </a:t>
            </a:r>
            <a:r>
              <a:rPr lang="en-US" sz="2400" dirty="0" smtClean="0"/>
              <a:t>sector</a:t>
            </a:r>
          </a:p>
          <a:p>
            <a:r>
              <a:rPr lang="en-US" sz="2400" dirty="0"/>
              <a:t>Faith Based </a:t>
            </a:r>
            <a:r>
              <a:rPr lang="en-US" sz="2400" dirty="0" smtClean="0"/>
              <a:t>Organizations</a:t>
            </a:r>
          </a:p>
          <a:p>
            <a:r>
              <a:rPr lang="en-US" sz="2400" dirty="0"/>
              <a:t>Cultural Institutions</a:t>
            </a:r>
          </a:p>
        </p:txBody>
      </p:sp>
      <p:grpSp>
        <p:nvGrpSpPr>
          <p:cNvPr id="4" name="Group 3"/>
          <p:cNvGrpSpPr>
            <a:grpSpLocks/>
          </p:cNvGrpSpPr>
          <p:nvPr/>
        </p:nvGrpSpPr>
        <p:grpSpPr bwMode="auto">
          <a:xfrm>
            <a:off x="1676400" y="10551"/>
            <a:ext cx="5791200" cy="342900"/>
            <a:chOff x="54" y="540"/>
            <a:chExt cx="11790" cy="540"/>
          </a:xfrm>
        </p:grpSpPr>
        <p:sp>
          <p:nvSpPr>
            <p:cNvPr id="5" name="Rectangle 4"/>
            <p:cNvSpPr>
              <a:spLocks noChangeArrowheads="1"/>
            </p:cNvSpPr>
            <p:nvPr/>
          </p:nvSpPr>
          <p:spPr bwMode="auto">
            <a:xfrm>
              <a:off x="54" y="720"/>
              <a:ext cx="11790" cy="180"/>
            </a:xfrm>
            <a:prstGeom prst="rect">
              <a:avLst/>
            </a:prstGeom>
            <a:solidFill>
              <a:srgbClr val="FFFF00"/>
            </a:solidFill>
            <a:ln w="9525">
              <a:solidFill>
                <a:srgbClr val="FFFF00"/>
              </a:solidFill>
              <a:miter lim="800000"/>
              <a:headEnd/>
              <a:tailEnd/>
            </a:ln>
          </p:spPr>
          <p:txBody>
            <a:bodyPr rot="0" vert="horz" wrap="square" lIns="91440" tIns="45720" rIns="91440" bIns="45720" anchor="t" anchorCtr="0" upright="1">
              <a:noAutofit/>
            </a:bodyPr>
            <a:lstStyle/>
            <a:p>
              <a:endParaRPr lang="en-US" dirty="0"/>
            </a:p>
          </p:txBody>
        </p:sp>
        <p:grpSp>
          <p:nvGrpSpPr>
            <p:cNvPr id="6" name="Group 5"/>
            <p:cNvGrpSpPr>
              <a:grpSpLocks/>
            </p:cNvGrpSpPr>
            <p:nvPr/>
          </p:nvGrpSpPr>
          <p:grpSpPr bwMode="auto">
            <a:xfrm>
              <a:off x="54" y="540"/>
              <a:ext cx="11790" cy="540"/>
              <a:chOff x="54" y="540"/>
              <a:chExt cx="11790" cy="540"/>
            </a:xfrm>
          </p:grpSpPr>
          <p:sp>
            <p:nvSpPr>
              <p:cNvPr id="7" name="Rectangle 6"/>
              <p:cNvSpPr>
                <a:spLocks noChangeArrowheads="1"/>
              </p:cNvSpPr>
              <p:nvPr/>
            </p:nvSpPr>
            <p:spPr bwMode="auto">
              <a:xfrm>
                <a:off x="54" y="540"/>
                <a:ext cx="11790" cy="180"/>
              </a:xfrm>
              <a:prstGeom prst="rect">
                <a:avLst/>
              </a:prstGeom>
              <a:solidFill>
                <a:srgbClr val="000000"/>
              </a:solidFill>
              <a:ln w="9525">
                <a:solidFill>
                  <a:srgbClr val="000000"/>
                </a:solidFill>
                <a:miter lim="800000"/>
                <a:headEnd/>
                <a:tailEnd/>
              </a:ln>
            </p:spPr>
            <p:txBody>
              <a:bodyPr rot="0" vert="horz" wrap="square" lIns="91440" tIns="45720" rIns="91440" bIns="45720" anchor="t" anchorCtr="0" upright="1">
                <a:noAutofit/>
              </a:bodyPr>
              <a:lstStyle/>
              <a:p>
                <a:endParaRPr lang="en-US" dirty="0"/>
              </a:p>
            </p:txBody>
          </p:sp>
          <p:sp>
            <p:nvSpPr>
              <p:cNvPr id="8" name="Rectangle 7"/>
              <p:cNvSpPr>
                <a:spLocks noChangeArrowheads="1"/>
              </p:cNvSpPr>
              <p:nvPr/>
            </p:nvSpPr>
            <p:spPr bwMode="auto">
              <a:xfrm>
                <a:off x="54" y="900"/>
                <a:ext cx="11790" cy="180"/>
              </a:xfrm>
              <a:prstGeom prst="rect">
                <a:avLst/>
              </a:prstGeom>
              <a:solidFill>
                <a:srgbClr val="FF0000"/>
              </a:solidFill>
              <a:ln w="9525">
                <a:solidFill>
                  <a:srgbClr val="FF0000"/>
                </a:solidFill>
                <a:miter lim="800000"/>
                <a:headEnd/>
                <a:tailEnd/>
              </a:ln>
            </p:spPr>
            <p:txBody>
              <a:bodyPr rot="0" vert="horz" wrap="square" lIns="91440" tIns="45720" rIns="91440" bIns="45720" anchor="t" anchorCtr="0" upright="1">
                <a:noAutofit/>
              </a:bodyPr>
              <a:lstStyle/>
              <a:p>
                <a:endParaRPr lang="en-US" dirty="0"/>
              </a:p>
            </p:txBody>
          </p:sp>
        </p:grpSp>
      </p:grpSp>
      <p:pic>
        <p:nvPicPr>
          <p:cNvPr id="9" name="Picture 8"/>
          <p:cNvPicPr>
            <a:picLocks noChangeAspect="1"/>
          </p:cNvPicPr>
          <p:nvPr/>
        </p:nvPicPr>
        <p:blipFill>
          <a:blip r:embed="rId2"/>
          <a:stretch>
            <a:fillRect/>
          </a:stretch>
        </p:blipFill>
        <p:spPr>
          <a:xfrm>
            <a:off x="7585243" y="-23936"/>
            <a:ext cx="1371719" cy="1255885"/>
          </a:xfrm>
          <a:prstGeom prst="rect">
            <a:avLst/>
          </a:prstGeom>
        </p:spPr>
      </p:pic>
      <p:pic>
        <p:nvPicPr>
          <p:cNvPr id="10" name="Picture 9"/>
          <p:cNvPicPr>
            <a:picLocks noChangeAspect="1"/>
          </p:cNvPicPr>
          <p:nvPr/>
        </p:nvPicPr>
        <p:blipFill>
          <a:blip r:embed="rId3"/>
          <a:stretch>
            <a:fillRect/>
          </a:stretch>
        </p:blipFill>
        <p:spPr>
          <a:xfrm>
            <a:off x="0" y="0"/>
            <a:ext cx="1341236" cy="1255885"/>
          </a:xfrm>
          <a:prstGeom prst="rect">
            <a:avLst/>
          </a:prstGeom>
        </p:spPr>
      </p:pic>
    </p:spTree>
    <p:extLst>
      <p:ext uri="{BB962C8B-B14F-4D97-AF65-F5344CB8AC3E}">
        <p14:creationId xmlns:p14="http://schemas.microsoft.com/office/powerpoint/2010/main" val="220542831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97180"/>
            <a:ext cx="8305800" cy="713349"/>
          </a:xfrm>
        </p:spPr>
        <p:txBody>
          <a:bodyPr>
            <a:normAutofit/>
          </a:bodyPr>
          <a:lstStyle/>
          <a:p>
            <a:r>
              <a:rPr lang="en-US" sz="3200" b="1" dirty="0" smtClean="0">
                <a:solidFill>
                  <a:srgbClr val="FF0000"/>
                </a:solidFill>
              </a:rPr>
              <a:t>Monitoring and evaluation</a:t>
            </a:r>
            <a:endParaRPr lang="en-US" sz="3200" b="1" dirty="0">
              <a:solidFill>
                <a:srgbClr val="FF0000"/>
              </a:solidFill>
            </a:endParaRPr>
          </a:p>
        </p:txBody>
      </p:sp>
      <p:sp>
        <p:nvSpPr>
          <p:cNvPr id="3" name="Content Placeholder 2"/>
          <p:cNvSpPr>
            <a:spLocks noGrp="1"/>
          </p:cNvSpPr>
          <p:nvPr>
            <p:ph idx="1"/>
          </p:nvPr>
        </p:nvSpPr>
        <p:spPr>
          <a:xfrm>
            <a:off x="381000" y="1295400"/>
            <a:ext cx="8305800" cy="5181600"/>
          </a:xfrm>
        </p:spPr>
        <p:txBody>
          <a:bodyPr>
            <a:normAutofit fontScale="85000" lnSpcReduction="10000"/>
          </a:bodyPr>
          <a:lstStyle/>
          <a:p>
            <a:pPr marL="0" indent="0">
              <a:buNone/>
            </a:pPr>
            <a:r>
              <a:rPr lang="en-US" b="1" dirty="0" smtClean="0">
                <a:solidFill>
                  <a:srgbClr val="FF0000"/>
                </a:solidFill>
              </a:rPr>
              <a:t>At the National level;</a:t>
            </a:r>
          </a:p>
          <a:p>
            <a:r>
              <a:rPr lang="en-US" dirty="0" smtClean="0"/>
              <a:t>UAC has developed reporting tools for use by all the sectors.</a:t>
            </a:r>
          </a:p>
          <a:p>
            <a:r>
              <a:rPr lang="en-US" dirty="0" smtClean="0"/>
              <a:t>Developed an M&amp;E tool that sectors to measure the progress of the mainstreaming of HIV and AIDS </a:t>
            </a:r>
          </a:p>
          <a:p>
            <a:r>
              <a:rPr lang="en-US" dirty="0" smtClean="0"/>
              <a:t>Build capacity of staff in planning, monitoring and evaluation of HIV and AIDs mainstreaming</a:t>
            </a:r>
          </a:p>
          <a:p>
            <a:pPr marL="0" indent="0">
              <a:buNone/>
            </a:pPr>
            <a:r>
              <a:rPr lang="en-US" b="1" dirty="0" smtClean="0">
                <a:solidFill>
                  <a:srgbClr val="FF0000"/>
                </a:solidFill>
              </a:rPr>
              <a:t>At sector level;</a:t>
            </a:r>
          </a:p>
          <a:p>
            <a:r>
              <a:rPr lang="en-US" dirty="0" smtClean="0"/>
              <a:t>Sectors are  required to develop data collection tools as part of their data capture and reporting</a:t>
            </a:r>
          </a:p>
          <a:p>
            <a:r>
              <a:rPr lang="en-US" dirty="0" smtClean="0"/>
              <a:t>Prepare and submit bi-annual progress reports to Uganda AIDS Commission.</a:t>
            </a:r>
          </a:p>
          <a:p>
            <a:endParaRPr lang="en-US" dirty="0"/>
          </a:p>
        </p:txBody>
      </p:sp>
      <p:grpSp>
        <p:nvGrpSpPr>
          <p:cNvPr id="4" name="Group 3"/>
          <p:cNvGrpSpPr>
            <a:grpSpLocks/>
          </p:cNvGrpSpPr>
          <p:nvPr/>
        </p:nvGrpSpPr>
        <p:grpSpPr bwMode="auto">
          <a:xfrm>
            <a:off x="1676400" y="10551"/>
            <a:ext cx="5791200" cy="342900"/>
            <a:chOff x="54" y="540"/>
            <a:chExt cx="11790" cy="540"/>
          </a:xfrm>
        </p:grpSpPr>
        <p:sp>
          <p:nvSpPr>
            <p:cNvPr id="5" name="Rectangle 4"/>
            <p:cNvSpPr>
              <a:spLocks noChangeArrowheads="1"/>
            </p:cNvSpPr>
            <p:nvPr/>
          </p:nvSpPr>
          <p:spPr bwMode="auto">
            <a:xfrm>
              <a:off x="54" y="720"/>
              <a:ext cx="11790" cy="180"/>
            </a:xfrm>
            <a:prstGeom prst="rect">
              <a:avLst/>
            </a:prstGeom>
            <a:solidFill>
              <a:srgbClr val="FFFF00"/>
            </a:solidFill>
            <a:ln w="9525">
              <a:solidFill>
                <a:srgbClr val="FFFF00"/>
              </a:solidFill>
              <a:miter lim="800000"/>
              <a:headEnd/>
              <a:tailEnd/>
            </a:ln>
          </p:spPr>
          <p:txBody>
            <a:bodyPr rot="0" vert="horz" wrap="square" lIns="91440" tIns="45720" rIns="91440" bIns="45720" anchor="t" anchorCtr="0" upright="1">
              <a:noAutofit/>
            </a:bodyPr>
            <a:lstStyle/>
            <a:p>
              <a:endParaRPr lang="en-US" dirty="0"/>
            </a:p>
          </p:txBody>
        </p:sp>
        <p:grpSp>
          <p:nvGrpSpPr>
            <p:cNvPr id="6" name="Group 5"/>
            <p:cNvGrpSpPr>
              <a:grpSpLocks/>
            </p:cNvGrpSpPr>
            <p:nvPr/>
          </p:nvGrpSpPr>
          <p:grpSpPr bwMode="auto">
            <a:xfrm>
              <a:off x="54" y="540"/>
              <a:ext cx="11790" cy="540"/>
              <a:chOff x="54" y="540"/>
              <a:chExt cx="11790" cy="540"/>
            </a:xfrm>
          </p:grpSpPr>
          <p:sp>
            <p:nvSpPr>
              <p:cNvPr id="7" name="Rectangle 6"/>
              <p:cNvSpPr>
                <a:spLocks noChangeArrowheads="1"/>
              </p:cNvSpPr>
              <p:nvPr/>
            </p:nvSpPr>
            <p:spPr bwMode="auto">
              <a:xfrm>
                <a:off x="54" y="540"/>
                <a:ext cx="11790" cy="180"/>
              </a:xfrm>
              <a:prstGeom prst="rect">
                <a:avLst/>
              </a:prstGeom>
              <a:solidFill>
                <a:srgbClr val="000000"/>
              </a:solidFill>
              <a:ln w="9525">
                <a:solidFill>
                  <a:srgbClr val="000000"/>
                </a:solidFill>
                <a:miter lim="800000"/>
                <a:headEnd/>
                <a:tailEnd/>
              </a:ln>
            </p:spPr>
            <p:txBody>
              <a:bodyPr rot="0" vert="horz" wrap="square" lIns="91440" tIns="45720" rIns="91440" bIns="45720" anchor="t" anchorCtr="0" upright="1">
                <a:noAutofit/>
              </a:bodyPr>
              <a:lstStyle/>
              <a:p>
                <a:endParaRPr lang="en-US" dirty="0"/>
              </a:p>
            </p:txBody>
          </p:sp>
          <p:sp>
            <p:nvSpPr>
              <p:cNvPr id="8" name="Rectangle 7"/>
              <p:cNvSpPr>
                <a:spLocks noChangeArrowheads="1"/>
              </p:cNvSpPr>
              <p:nvPr/>
            </p:nvSpPr>
            <p:spPr bwMode="auto">
              <a:xfrm>
                <a:off x="54" y="900"/>
                <a:ext cx="11790" cy="180"/>
              </a:xfrm>
              <a:prstGeom prst="rect">
                <a:avLst/>
              </a:prstGeom>
              <a:solidFill>
                <a:srgbClr val="FF0000"/>
              </a:solidFill>
              <a:ln w="9525">
                <a:solidFill>
                  <a:srgbClr val="FF0000"/>
                </a:solidFill>
                <a:miter lim="800000"/>
                <a:headEnd/>
                <a:tailEnd/>
              </a:ln>
            </p:spPr>
            <p:txBody>
              <a:bodyPr rot="0" vert="horz" wrap="square" lIns="91440" tIns="45720" rIns="91440" bIns="45720" anchor="t" anchorCtr="0" upright="1">
                <a:noAutofit/>
              </a:bodyPr>
              <a:lstStyle/>
              <a:p>
                <a:endParaRPr lang="en-US" dirty="0"/>
              </a:p>
            </p:txBody>
          </p:sp>
        </p:grpSp>
      </p:grpSp>
      <p:pic>
        <p:nvPicPr>
          <p:cNvPr id="9" name="Picture 8"/>
          <p:cNvPicPr>
            <a:picLocks noChangeAspect="1"/>
          </p:cNvPicPr>
          <p:nvPr/>
        </p:nvPicPr>
        <p:blipFill>
          <a:blip r:embed="rId2"/>
          <a:stretch>
            <a:fillRect/>
          </a:stretch>
        </p:blipFill>
        <p:spPr>
          <a:xfrm>
            <a:off x="7585243" y="-23936"/>
            <a:ext cx="1371719" cy="1255885"/>
          </a:xfrm>
          <a:prstGeom prst="rect">
            <a:avLst/>
          </a:prstGeom>
        </p:spPr>
      </p:pic>
      <p:pic>
        <p:nvPicPr>
          <p:cNvPr id="10" name="Picture 9"/>
          <p:cNvPicPr>
            <a:picLocks noChangeAspect="1"/>
          </p:cNvPicPr>
          <p:nvPr/>
        </p:nvPicPr>
        <p:blipFill>
          <a:blip r:embed="rId3"/>
          <a:stretch>
            <a:fillRect/>
          </a:stretch>
        </p:blipFill>
        <p:spPr>
          <a:xfrm>
            <a:off x="0" y="0"/>
            <a:ext cx="1341236" cy="1255885"/>
          </a:xfrm>
          <a:prstGeom prst="rect">
            <a:avLst/>
          </a:prstGeom>
        </p:spPr>
      </p:pic>
    </p:spTree>
    <p:extLst>
      <p:ext uri="{BB962C8B-B14F-4D97-AF65-F5344CB8AC3E}">
        <p14:creationId xmlns:p14="http://schemas.microsoft.com/office/powerpoint/2010/main" val="406742907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153400" cy="685800"/>
          </a:xfrm>
        </p:spPr>
        <p:txBody>
          <a:bodyPr>
            <a:noAutofit/>
          </a:bodyPr>
          <a:lstStyle/>
          <a:p>
            <a:pPr algn="just"/>
            <a:r>
              <a:rPr lang="en-US" sz="2400" b="1" dirty="0" smtClean="0">
                <a:solidFill>
                  <a:srgbClr val="FF0000"/>
                </a:solidFill>
              </a:rPr>
              <a:t>Specific Guidelines on HIV &amp; AIDS Mainstreaming and utilization of 0.1 % allocation by MDALG</a:t>
            </a:r>
            <a:br>
              <a:rPr lang="en-US" sz="2400" b="1" dirty="0" smtClean="0">
                <a:solidFill>
                  <a:srgbClr val="FF0000"/>
                </a:solidFill>
              </a:rPr>
            </a:br>
            <a:r>
              <a:rPr lang="en-US" sz="2400" b="1" dirty="0" smtClean="0">
                <a:solidFill>
                  <a:srgbClr val="FF0000"/>
                </a:solidFill>
              </a:rPr>
              <a:t>Steps in Mainstreaming HIV&amp;AIDS </a:t>
            </a:r>
            <a:endParaRPr lang="en-US" sz="2400" b="1" dirty="0">
              <a:solidFill>
                <a:srgbClr val="FF0000"/>
              </a:solidFill>
            </a:endParaRPr>
          </a:p>
        </p:txBody>
      </p:sp>
      <p:sp>
        <p:nvSpPr>
          <p:cNvPr id="3" name="Content Placeholder 2"/>
          <p:cNvSpPr>
            <a:spLocks noGrp="1"/>
          </p:cNvSpPr>
          <p:nvPr>
            <p:ph idx="1"/>
          </p:nvPr>
        </p:nvSpPr>
        <p:spPr>
          <a:xfrm>
            <a:off x="419100" y="1752600"/>
            <a:ext cx="8305800" cy="5181600"/>
          </a:xfrm>
        </p:spPr>
        <p:txBody>
          <a:bodyPr>
            <a:normAutofit/>
          </a:bodyPr>
          <a:lstStyle/>
          <a:p>
            <a:pPr marL="0" indent="0">
              <a:buNone/>
            </a:pPr>
            <a:endParaRPr lang="en-US" dirty="0" smtClean="0"/>
          </a:p>
          <a:p>
            <a:endParaRPr lang="en-US" dirty="0"/>
          </a:p>
        </p:txBody>
      </p:sp>
      <p:graphicFrame>
        <p:nvGraphicFramePr>
          <p:cNvPr id="4" name="Diagram 3"/>
          <p:cNvGraphicFramePr/>
          <p:nvPr>
            <p:extLst>
              <p:ext uri="{D42A27DB-BD31-4B8C-83A1-F6EECF244321}">
                <p14:modId xmlns:p14="http://schemas.microsoft.com/office/powerpoint/2010/main" val="1078961863"/>
              </p:ext>
            </p:extLst>
          </p:nvPr>
        </p:nvGraphicFramePr>
        <p:xfrm>
          <a:off x="381000" y="1600200"/>
          <a:ext cx="8534400" cy="5105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071551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Autofit/>
          </a:bodyPr>
          <a:lstStyle/>
          <a:p>
            <a:r>
              <a:rPr lang="en-US" sz="3600" dirty="0"/>
              <a:t/>
            </a:r>
            <a:br>
              <a:rPr lang="en-US" sz="3600" dirty="0"/>
            </a:br>
            <a:r>
              <a:rPr lang="en-US" sz="3600" dirty="0" smtClean="0">
                <a:solidFill>
                  <a:srgbClr val="FF0000"/>
                </a:solidFill>
              </a:rPr>
              <a:t>Presentation Outline</a:t>
            </a:r>
            <a:r>
              <a:rPr lang="en-US" sz="3600" b="1" dirty="0" smtClean="0">
                <a:solidFill>
                  <a:srgbClr val="FF0000"/>
                </a:solidFill>
              </a:rPr>
              <a:t/>
            </a:r>
            <a:br>
              <a:rPr lang="en-US" sz="3600" b="1" dirty="0" smtClean="0">
                <a:solidFill>
                  <a:srgbClr val="FF0000"/>
                </a:solidFill>
              </a:rPr>
            </a:br>
            <a:endParaRPr lang="en-US" sz="3600" b="1" dirty="0">
              <a:solidFill>
                <a:srgbClr val="FF0000"/>
              </a:solidFill>
            </a:endParaRPr>
          </a:p>
        </p:txBody>
      </p:sp>
      <p:sp>
        <p:nvSpPr>
          <p:cNvPr id="3" name="Content Placeholder 2"/>
          <p:cNvSpPr>
            <a:spLocks noGrp="1"/>
          </p:cNvSpPr>
          <p:nvPr>
            <p:ph idx="1"/>
          </p:nvPr>
        </p:nvSpPr>
        <p:spPr>
          <a:xfrm>
            <a:off x="0" y="1221874"/>
            <a:ext cx="8866909" cy="5636125"/>
          </a:xfrm>
        </p:spPr>
        <p:txBody>
          <a:bodyPr>
            <a:normAutofit fontScale="92500" lnSpcReduction="20000"/>
          </a:bodyPr>
          <a:lstStyle/>
          <a:p>
            <a:r>
              <a:rPr lang="en-US" sz="2800" dirty="0" smtClean="0">
                <a:solidFill>
                  <a:srgbClr val="FF0000"/>
                </a:solidFill>
              </a:rPr>
              <a:t>Introduction</a:t>
            </a:r>
          </a:p>
          <a:p>
            <a:r>
              <a:rPr lang="en-US" sz="2800" dirty="0" smtClean="0">
                <a:solidFill>
                  <a:srgbClr val="FF0000"/>
                </a:solidFill>
              </a:rPr>
              <a:t>Existing Policy and Guidelines</a:t>
            </a:r>
          </a:p>
          <a:p>
            <a:r>
              <a:rPr lang="en-US" sz="2800" dirty="0" smtClean="0">
                <a:solidFill>
                  <a:srgbClr val="FF0000"/>
                </a:solidFill>
              </a:rPr>
              <a:t>HIV &amp; AIDS Mainstreaming </a:t>
            </a:r>
          </a:p>
          <a:p>
            <a:r>
              <a:rPr lang="en-US" sz="2800" dirty="0" smtClean="0">
                <a:solidFill>
                  <a:srgbClr val="FF0000"/>
                </a:solidFill>
              </a:rPr>
              <a:t>Overview of Presidential FastTrack Initiative</a:t>
            </a:r>
          </a:p>
          <a:p>
            <a:r>
              <a:rPr lang="en-US" sz="2800" dirty="0" smtClean="0">
                <a:solidFill>
                  <a:srgbClr val="FF0000"/>
                </a:solidFill>
              </a:rPr>
              <a:t>Objectives of the Guidelines</a:t>
            </a:r>
          </a:p>
          <a:p>
            <a:r>
              <a:rPr lang="en-US" sz="2800" dirty="0" smtClean="0">
                <a:solidFill>
                  <a:srgbClr val="FF0000"/>
                </a:solidFill>
              </a:rPr>
              <a:t>Users of the guidelines</a:t>
            </a:r>
          </a:p>
          <a:p>
            <a:r>
              <a:rPr lang="en-US" sz="2800" dirty="0" smtClean="0">
                <a:solidFill>
                  <a:srgbClr val="FF0000"/>
                </a:solidFill>
              </a:rPr>
              <a:t>HIV&amp; AIDS Mainstreaming process</a:t>
            </a:r>
          </a:p>
          <a:p>
            <a:r>
              <a:rPr lang="en-US" sz="2800" dirty="0" smtClean="0">
                <a:solidFill>
                  <a:srgbClr val="FF0000"/>
                </a:solidFill>
              </a:rPr>
              <a:t>Priority areas for HIV &amp; AIDS mainstreaming </a:t>
            </a:r>
          </a:p>
          <a:p>
            <a:r>
              <a:rPr lang="en-US" sz="2800" dirty="0" smtClean="0">
                <a:solidFill>
                  <a:srgbClr val="FF0000"/>
                </a:solidFill>
              </a:rPr>
              <a:t>HIV&amp; AIDS Budget Allocation</a:t>
            </a:r>
          </a:p>
          <a:p>
            <a:r>
              <a:rPr lang="en-US" sz="2800" dirty="0" smtClean="0">
                <a:solidFill>
                  <a:srgbClr val="FF0000"/>
                </a:solidFill>
              </a:rPr>
              <a:t>Expected results of HIV &amp; AIDS mainstreaming</a:t>
            </a:r>
          </a:p>
          <a:p>
            <a:r>
              <a:rPr lang="en-US" sz="2800" dirty="0" smtClean="0">
                <a:solidFill>
                  <a:srgbClr val="FF0000"/>
                </a:solidFill>
              </a:rPr>
              <a:t>Coordination and Management Arrangement</a:t>
            </a:r>
          </a:p>
          <a:p>
            <a:r>
              <a:rPr lang="en-US" sz="2800" dirty="0" smtClean="0">
                <a:solidFill>
                  <a:srgbClr val="FF0000"/>
                </a:solidFill>
              </a:rPr>
              <a:t>Specific guidelines on use of 0.1%</a:t>
            </a:r>
          </a:p>
          <a:p>
            <a:r>
              <a:rPr lang="en-US" sz="2800" dirty="0" smtClean="0">
                <a:solidFill>
                  <a:srgbClr val="FF0000"/>
                </a:solidFill>
              </a:rPr>
              <a:t>Current Sector/MDA allocation for HIV and AIDS</a:t>
            </a:r>
          </a:p>
          <a:p>
            <a:endParaRPr lang="en-US" sz="2800" dirty="0" smtClean="0"/>
          </a:p>
          <a:p>
            <a:endParaRPr lang="en-US" sz="2800" dirty="0" smtClean="0"/>
          </a:p>
          <a:p>
            <a:endParaRPr lang="en-US" sz="2800" dirty="0" smtClean="0"/>
          </a:p>
          <a:p>
            <a:endParaRPr lang="en-US" sz="2800" dirty="0" smtClean="0"/>
          </a:p>
          <a:p>
            <a:endParaRPr lang="en-US" sz="2800" dirty="0" smtClean="0"/>
          </a:p>
          <a:p>
            <a:endParaRPr lang="en-US" sz="2800" dirty="0" smtClean="0"/>
          </a:p>
          <a:p>
            <a:endParaRPr lang="en-US" sz="2800" dirty="0" smtClean="0"/>
          </a:p>
          <a:p>
            <a:endParaRPr lang="en-US" sz="2800" dirty="0" smtClean="0"/>
          </a:p>
          <a:p>
            <a:endParaRPr lang="en-US" sz="2800" dirty="0" smtClean="0"/>
          </a:p>
        </p:txBody>
      </p:sp>
      <p:pic>
        <p:nvPicPr>
          <p:cNvPr id="4" name="Picture 3"/>
          <p:cNvPicPr>
            <a:picLocks noChangeAspect="1"/>
          </p:cNvPicPr>
          <p:nvPr/>
        </p:nvPicPr>
        <p:blipFill>
          <a:blip r:embed="rId2"/>
          <a:stretch>
            <a:fillRect/>
          </a:stretch>
        </p:blipFill>
        <p:spPr>
          <a:xfrm>
            <a:off x="7585244" y="-85591"/>
            <a:ext cx="1371719" cy="1255885"/>
          </a:xfrm>
          <a:prstGeom prst="rect">
            <a:avLst/>
          </a:prstGeom>
        </p:spPr>
      </p:pic>
      <p:pic>
        <p:nvPicPr>
          <p:cNvPr id="5" name="Picture 4"/>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2828" y="-109037"/>
            <a:ext cx="1340485" cy="1257300"/>
          </a:xfrm>
          <a:prstGeom prst="rect">
            <a:avLst/>
          </a:prstGeom>
          <a:noFill/>
          <a:ln>
            <a:noFill/>
          </a:ln>
        </p:spPr>
      </p:pic>
      <p:grpSp>
        <p:nvGrpSpPr>
          <p:cNvPr id="6" name="Group 5"/>
          <p:cNvGrpSpPr>
            <a:grpSpLocks/>
          </p:cNvGrpSpPr>
          <p:nvPr/>
        </p:nvGrpSpPr>
        <p:grpSpPr bwMode="auto">
          <a:xfrm>
            <a:off x="1676400" y="10551"/>
            <a:ext cx="5791200" cy="342900"/>
            <a:chOff x="54" y="540"/>
            <a:chExt cx="11790" cy="540"/>
          </a:xfrm>
        </p:grpSpPr>
        <p:sp>
          <p:nvSpPr>
            <p:cNvPr id="7" name="Rectangle 6"/>
            <p:cNvSpPr>
              <a:spLocks noChangeArrowheads="1"/>
            </p:cNvSpPr>
            <p:nvPr/>
          </p:nvSpPr>
          <p:spPr bwMode="auto">
            <a:xfrm>
              <a:off x="54" y="720"/>
              <a:ext cx="11790" cy="180"/>
            </a:xfrm>
            <a:prstGeom prst="rect">
              <a:avLst/>
            </a:prstGeom>
            <a:solidFill>
              <a:srgbClr val="FFFF00"/>
            </a:solidFill>
            <a:ln w="9525">
              <a:solidFill>
                <a:srgbClr val="FFFF00"/>
              </a:solidFill>
              <a:miter lim="800000"/>
              <a:headEnd/>
              <a:tailEnd/>
            </a:ln>
          </p:spPr>
          <p:txBody>
            <a:bodyPr rot="0" vert="horz" wrap="square" lIns="91440" tIns="45720" rIns="91440" bIns="45720" anchor="t" anchorCtr="0" upright="1">
              <a:noAutofit/>
            </a:bodyPr>
            <a:lstStyle/>
            <a:p>
              <a:endParaRPr lang="en-US" dirty="0"/>
            </a:p>
          </p:txBody>
        </p:sp>
        <p:grpSp>
          <p:nvGrpSpPr>
            <p:cNvPr id="8" name="Group 7"/>
            <p:cNvGrpSpPr>
              <a:grpSpLocks/>
            </p:cNvGrpSpPr>
            <p:nvPr/>
          </p:nvGrpSpPr>
          <p:grpSpPr bwMode="auto">
            <a:xfrm>
              <a:off x="54" y="540"/>
              <a:ext cx="11790" cy="540"/>
              <a:chOff x="54" y="540"/>
              <a:chExt cx="11790" cy="540"/>
            </a:xfrm>
          </p:grpSpPr>
          <p:sp>
            <p:nvSpPr>
              <p:cNvPr id="9" name="Rectangle 8"/>
              <p:cNvSpPr>
                <a:spLocks noChangeArrowheads="1"/>
              </p:cNvSpPr>
              <p:nvPr/>
            </p:nvSpPr>
            <p:spPr bwMode="auto">
              <a:xfrm>
                <a:off x="54" y="540"/>
                <a:ext cx="11790" cy="180"/>
              </a:xfrm>
              <a:prstGeom prst="rect">
                <a:avLst/>
              </a:prstGeom>
              <a:solidFill>
                <a:srgbClr val="000000"/>
              </a:solidFill>
              <a:ln w="9525">
                <a:solidFill>
                  <a:srgbClr val="000000"/>
                </a:solidFill>
                <a:miter lim="800000"/>
                <a:headEnd/>
                <a:tailEnd/>
              </a:ln>
            </p:spPr>
            <p:txBody>
              <a:bodyPr rot="0" vert="horz" wrap="square" lIns="91440" tIns="45720" rIns="91440" bIns="45720" anchor="t" anchorCtr="0" upright="1">
                <a:noAutofit/>
              </a:bodyPr>
              <a:lstStyle/>
              <a:p>
                <a:endParaRPr lang="en-US" dirty="0"/>
              </a:p>
            </p:txBody>
          </p:sp>
          <p:sp>
            <p:nvSpPr>
              <p:cNvPr id="10" name="Rectangle 9"/>
              <p:cNvSpPr>
                <a:spLocks noChangeArrowheads="1"/>
              </p:cNvSpPr>
              <p:nvPr/>
            </p:nvSpPr>
            <p:spPr bwMode="auto">
              <a:xfrm>
                <a:off x="54" y="900"/>
                <a:ext cx="11790" cy="180"/>
              </a:xfrm>
              <a:prstGeom prst="rect">
                <a:avLst/>
              </a:prstGeom>
              <a:solidFill>
                <a:srgbClr val="FF0000"/>
              </a:solidFill>
              <a:ln w="9525">
                <a:solidFill>
                  <a:srgbClr val="FF0000"/>
                </a:solidFill>
                <a:miter lim="800000"/>
                <a:headEnd/>
                <a:tailEnd/>
              </a:ln>
            </p:spPr>
            <p:txBody>
              <a:bodyPr rot="0" vert="horz" wrap="square" lIns="91440" tIns="45720" rIns="91440" bIns="45720" anchor="t" anchorCtr="0" upright="1">
                <a:noAutofit/>
              </a:bodyPr>
              <a:lstStyle/>
              <a:p>
                <a:endParaRPr lang="en-US" dirty="0"/>
              </a:p>
            </p:txBody>
          </p:sp>
        </p:grpSp>
      </p:grpSp>
    </p:spTree>
    <p:extLst>
      <p:ext uri="{BB962C8B-B14F-4D97-AF65-F5344CB8AC3E}">
        <p14:creationId xmlns:p14="http://schemas.microsoft.com/office/powerpoint/2010/main" val="347283022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pPr algn="l"/>
            <a:r>
              <a:rPr lang="en-US" sz="3600" b="1" dirty="0" smtClean="0">
                <a:solidFill>
                  <a:srgbClr val="FF0000"/>
                </a:solidFill>
              </a:rPr>
              <a:t>Specific Guidelines on HIV &amp; AIDS Mainstreaming and utilization of 0.1 % allocation by MDALG ( cont..)</a:t>
            </a:r>
            <a:endParaRPr lang="en-US" sz="3600" b="1" dirty="0">
              <a:solidFill>
                <a:srgbClr val="FF0000"/>
              </a:solidFill>
            </a:endParaRPr>
          </a:p>
        </p:txBody>
      </p:sp>
      <p:sp>
        <p:nvSpPr>
          <p:cNvPr id="3" name="Content Placeholder 2"/>
          <p:cNvSpPr>
            <a:spLocks noGrp="1"/>
          </p:cNvSpPr>
          <p:nvPr>
            <p:ph idx="1"/>
          </p:nvPr>
        </p:nvSpPr>
        <p:spPr>
          <a:xfrm>
            <a:off x="381000" y="1295400"/>
            <a:ext cx="8305800" cy="5181600"/>
          </a:xfrm>
        </p:spPr>
        <p:txBody>
          <a:bodyPr>
            <a:normAutofit/>
          </a:bodyPr>
          <a:lstStyle/>
          <a:p>
            <a:pPr lvl="0"/>
            <a:r>
              <a:rPr lang="en-US" sz="2000" b="1" dirty="0" smtClean="0"/>
              <a:t>MINIMUM </a:t>
            </a:r>
            <a:r>
              <a:rPr lang="en-US" sz="2000" b="1" dirty="0"/>
              <a:t>INTERVENTIONS/ACTIVITIES  UPON WHICH 0.1% OF THE MDA/LG  BUDGET SHALL BE CHARGED FOR HIV AND AIDS </a:t>
            </a:r>
            <a:r>
              <a:rPr lang="en-US" sz="2000" b="1" dirty="0" smtClean="0"/>
              <a:t>MAINSTREAMING UNDER VOTE OUPUT.</a:t>
            </a:r>
          </a:p>
          <a:p>
            <a:pPr lvl="0"/>
            <a:endParaRPr lang="en-GB" sz="2000" dirty="0"/>
          </a:p>
          <a:p>
            <a:endParaRPr lang="en-US" sz="2000" dirty="0"/>
          </a:p>
        </p:txBody>
      </p:sp>
      <p:graphicFrame>
        <p:nvGraphicFramePr>
          <p:cNvPr id="6" name="Object 5"/>
          <p:cNvGraphicFramePr>
            <a:graphicFrameLocks noChangeAspect="1"/>
          </p:cNvGraphicFramePr>
          <p:nvPr>
            <p:extLst>
              <p:ext uri="{D42A27DB-BD31-4B8C-83A1-F6EECF244321}">
                <p14:modId xmlns:p14="http://schemas.microsoft.com/office/powerpoint/2010/main" val="2418477224"/>
              </p:ext>
            </p:extLst>
          </p:nvPr>
        </p:nvGraphicFramePr>
        <p:xfrm>
          <a:off x="381000" y="2362200"/>
          <a:ext cx="8229600" cy="4176712"/>
        </p:xfrm>
        <a:graphic>
          <a:graphicData uri="http://schemas.openxmlformats.org/presentationml/2006/ole">
            <mc:AlternateContent xmlns:mc="http://schemas.openxmlformats.org/markup-compatibility/2006">
              <mc:Choice xmlns:v="urn:schemas-microsoft-com:vml" Requires="v">
                <p:oleObj spid="_x0000_s1049" name="Document" r:id="rId3" imgW="8228960" imgH="4176575" progId="Word.Document.12">
                  <p:embed/>
                </p:oleObj>
              </mc:Choice>
              <mc:Fallback>
                <p:oleObj name="Document" r:id="rId3" imgW="8228960" imgH="4176575" progId="Word.Document.12">
                  <p:embed/>
                  <p:pic>
                    <p:nvPicPr>
                      <p:cNvPr id="0" name=""/>
                      <p:cNvPicPr/>
                      <p:nvPr/>
                    </p:nvPicPr>
                    <p:blipFill>
                      <a:blip r:embed="rId4"/>
                      <a:stretch>
                        <a:fillRect/>
                      </a:stretch>
                    </p:blipFill>
                    <p:spPr>
                      <a:xfrm>
                        <a:off x="381000" y="2362200"/>
                        <a:ext cx="8229600" cy="4176712"/>
                      </a:xfrm>
                      <a:prstGeom prst="rect">
                        <a:avLst/>
                      </a:prstGeom>
                    </p:spPr>
                  </p:pic>
                </p:oleObj>
              </mc:Fallback>
            </mc:AlternateContent>
          </a:graphicData>
        </a:graphic>
      </p:graphicFrame>
    </p:spTree>
    <p:extLst>
      <p:ext uri="{BB962C8B-B14F-4D97-AF65-F5344CB8AC3E}">
        <p14:creationId xmlns:p14="http://schemas.microsoft.com/office/powerpoint/2010/main" val="207018648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pPr algn="l"/>
            <a:r>
              <a:rPr lang="en-US" sz="3600" b="1" dirty="0" smtClean="0">
                <a:solidFill>
                  <a:srgbClr val="FF0000"/>
                </a:solidFill>
              </a:rPr>
              <a:t>Specific Guidelines on HIV &amp; AIDS Mainstreaming and utilization of 0.1 % allocation by MDALG ( cont..)</a:t>
            </a:r>
            <a:endParaRPr lang="en-US" sz="3600" b="1" dirty="0">
              <a:solidFill>
                <a:srgbClr val="FF0000"/>
              </a:solidFill>
            </a:endParaRPr>
          </a:p>
        </p:txBody>
      </p:sp>
      <p:sp>
        <p:nvSpPr>
          <p:cNvPr id="3" name="Content Placeholder 2"/>
          <p:cNvSpPr>
            <a:spLocks noGrp="1"/>
          </p:cNvSpPr>
          <p:nvPr>
            <p:ph idx="1"/>
          </p:nvPr>
        </p:nvSpPr>
        <p:spPr>
          <a:xfrm>
            <a:off x="381000" y="1295400"/>
            <a:ext cx="8305800" cy="5181600"/>
          </a:xfrm>
        </p:spPr>
        <p:txBody>
          <a:bodyPr>
            <a:normAutofit/>
          </a:bodyPr>
          <a:lstStyle/>
          <a:p>
            <a:pPr lvl="0"/>
            <a:endParaRPr lang="en-GB" sz="2000" dirty="0"/>
          </a:p>
          <a:p>
            <a:endParaRPr lang="en-US" sz="2000" dirty="0"/>
          </a:p>
        </p:txBody>
      </p:sp>
      <p:graphicFrame>
        <p:nvGraphicFramePr>
          <p:cNvPr id="4" name="Object 3"/>
          <p:cNvGraphicFramePr>
            <a:graphicFrameLocks noChangeAspect="1"/>
          </p:cNvGraphicFramePr>
          <p:nvPr>
            <p:extLst>
              <p:ext uri="{D42A27DB-BD31-4B8C-83A1-F6EECF244321}">
                <p14:modId xmlns:p14="http://schemas.microsoft.com/office/powerpoint/2010/main" val="1968944564"/>
              </p:ext>
            </p:extLst>
          </p:nvPr>
        </p:nvGraphicFramePr>
        <p:xfrm>
          <a:off x="-28575" y="1549400"/>
          <a:ext cx="8229600" cy="5137150"/>
        </p:xfrm>
        <a:graphic>
          <a:graphicData uri="http://schemas.openxmlformats.org/presentationml/2006/ole">
            <mc:AlternateContent xmlns:mc="http://schemas.openxmlformats.org/markup-compatibility/2006">
              <mc:Choice xmlns:v="urn:schemas-microsoft-com:vml" Requires="v">
                <p:oleObj spid="_x0000_s2074" name="Document" r:id="rId3" imgW="8228960" imgH="5137941" progId="Word.Document.12">
                  <p:embed/>
                </p:oleObj>
              </mc:Choice>
              <mc:Fallback>
                <p:oleObj name="Document" r:id="rId3" imgW="8228960" imgH="5137941" progId="Word.Document.12">
                  <p:embed/>
                  <p:pic>
                    <p:nvPicPr>
                      <p:cNvPr id="0" name=""/>
                      <p:cNvPicPr/>
                      <p:nvPr/>
                    </p:nvPicPr>
                    <p:blipFill>
                      <a:blip r:embed="rId4"/>
                      <a:stretch>
                        <a:fillRect/>
                      </a:stretch>
                    </p:blipFill>
                    <p:spPr>
                      <a:xfrm>
                        <a:off x="-28575" y="1549400"/>
                        <a:ext cx="8229600" cy="5137150"/>
                      </a:xfrm>
                      <a:prstGeom prst="rect">
                        <a:avLst/>
                      </a:prstGeom>
                    </p:spPr>
                  </p:pic>
                </p:oleObj>
              </mc:Fallback>
            </mc:AlternateContent>
          </a:graphicData>
        </a:graphic>
      </p:graphicFrame>
    </p:spTree>
    <p:extLst>
      <p:ext uri="{BB962C8B-B14F-4D97-AF65-F5344CB8AC3E}">
        <p14:creationId xmlns:p14="http://schemas.microsoft.com/office/powerpoint/2010/main" val="326144450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pPr algn="l"/>
            <a:r>
              <a:rPr lang="en-US" sz="3600" b="1" dirty="0" smtClean="0">
                <a:solidFill>
                  <a:srgbClr val="FF0000"/>
                </a:solidFill>
              </a:rPr>
              <a:t>Specific Guidelines on HIV &amp; AIDS Mainstreaming and utilization of 0.1 % allocation by MDALG ( cont..)</a:t>
            </a:r>
            <a:endParaRPr lang="en-US" sz="3600" b="1" dirty="0">
              <a:solidFill>
                <a:srgbClr val="FF0000"/>
              </a:solidFill>
            </a:endParaRPr>
          </a:p>
        </p:txBody>
      </p:sp>
      <p:sp>
        <p:nvSpPr>
          <p:cNvPr id="3" name="Content Placeholder 2"/>
          <p:cNvSpPr>
            <a:spLocks noGrp="1"/>
          </p:cNvSpPr>
          <p:nvPr>
            <p:ph idx="1"/>
          </p:nvPr>
        </p:nvSpPr>
        <p:spPr>
          <a:xfrm>
            <a:off x="381000" y="1295400"/>
            <a:ext cx="8305800" cy="5181600"/>
          </a:xfrm>
        </p:spPr>
        <p:txBody>
          <a:bodyPr>
            <a:normAutofit/>
          </a:bodyPr>
          <a:lstStyle/>
          <a:p>
            <a:pPr lvl="0"/>
            <a:endParaRPr lang="en-GB" sz="2000" dirty="0"/>
          </a:p>
          <a:p>
            <a:endParaRPr lang="en-US" sz="2000" dirty="0"/>
          </a:p>
        </p:txBody>
      </p:sp>
      <p:graphicFrame>
        <p:nvGraphicFramePr>
          <p:cNvPr id="5" name="Object 4"/>
          <p:cNvGraphicFramePr>
            <a:graphicFrameLocks noChangeAspect="1"/>
          </p:cNvGraphicFramePr>
          <p:nvPr>
            <p:extLst>
              <p:ext uri="{D42A27DB-BD31-4B8C-83A1-F6EECF244321}">
                <p14:modId xmlns:p14="http://schemas.microsoft.com/office/powerpoint/2010/main" val="438999399"/>
              </p:ext>
            </p:extLst>
          </p:nvPr>
        </p:nvGraphicFramePr>
        <p:xfrm>
          <a:off x="304800" y="1524000"/>
          <a:ext cx="8229600" cy="5181600"/>
        </p:xfrm>
        <a:graphic>
          <a:graphicData uri="http://schemas.openxmlformats.org/presentationml/2006/ole">
            <mc:AlternateContent xmlns:mc="http://schemas.openxmlformats.org/markup-compatibility/2006">
              <mc:Choice xmlns:v="urn:schemas-microsoft-com:vml" Requires="v">
                <p:oleObj spid="_x0000_s3097" name="Document" r:id="rId3" imgW="8228960" imgH="4387738" progId="Word.Document.12">
                  <p:embed/>
                </p:oleObj>
              </mc:Choice>
              <mc:Fallback>
                <p:oleObj name="Document" r:id="rId3" imgW="8228960" imgH="4387738" progId="Word.Document.12">
                  <p:embed/>
                  <p:pic>
                    <p:nvPicPr>
                      <p:cNvPr id="0" name=""/>
                      <p:cNvPicPr/>
                      <p:nvPr/>
                    </p:nvPicPr>
                    <p:blipFill>
                      <a:blip r:embed="rId4"/>
                      <a:stretch>
                        <a:fillRect/>
                      </a:stretch>
                    </p:blipFill>
                    <p:spPr>
                      <a:xfrm>
                        <a:off x="304800" y="1524000"/>
                        <a:ext cx="8229600" cy="5181600"/>
                      </a:xfrm>
                      <a:prstGeom prst="rect">
                        <a:avLst/>
                      </a:prstGeom>
                    </p:spPr>
                  </p:pic>
                </p:oleObj>
              </mc:Fallback>
            </mc:AlternateContent>
          </a:graphicData>
        </a:graphic>
      </p:graphicFrame>
    </p:spTree>
    <p:extLst>
      <p:ext uri="{BB962C8B-B14F-4D97-AF65-F5344CB8AC3E}">
        <p14:creationId xmlns:p14="http://schemas.microsoft.com/office/powerpoint/2010/main" val="42083651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pPr algn="l"/>
            <a:r>
              <a:rPr lang="en-US" sz="3600" b="1" dirty="0" smtClean="0">
                <a:solidFill>
                  <a:srgbClr val="FF0000"/>
                </a:solidFill>
              </a:rPr>
              <a:t>Specific Guidelines on HIV &amp; AIDS Mainstreaming and utilization of 0.1 % allocation by MDALG ( cont..)</a:t>
            </a:r>
            <a:endParaRPr lang="en-US" sz="3600" b="1" dirty="0">
              <a:solidFill>
                <a:srgbClr val="FF0000"/>
              </a:solidFill>
            </a:endParaRPr>
          </a:p>
        </p:txBody>
      </p:sp>
      <p:sp>
        <p:nvSpPr>
          <p:cNvPr id="3" name="Content Placeholder 2"/>
          <p:cNvSpPr>
            <a:spLocks noGrp="1"/>
          </p:cNvSpPr>
          <p:nvPr>
            <p:ph idx="1"/>
          </p:nvPr>
        </p:nvSpPr>
        <p:spPr>
          <a:xfrm>
            <a:off x="381000" y="1295400"/>
            <a:ext cx="8305800" cy="5181600"/>
          </a:xfrm>
        </p:spPr>
        <p:txBody>
          <a:bodyPr>
            <a:normAutofit/>
          </a:bodyPr>
          <a:lstStyle/>
          <a:p>
            <a:pPr lvl="0"/>
            <a:endParaRPr lang="en-US" sz="2000" b="1" dirty="0" smtClean="0"/>
          </a:p>
          <a:p>
            <a:pPr lvl="0"/>
            <a:endParaRPr lang="en-GB" sz="2000" dirty="0"/>
          </a:p>
          <a:p>
            <a:endParaRPr lang="en-US" sz="2000" dirty="0"/>
          </a:p>
        </p:txBody>
      </p:sp>
      <p:pic>
        <p:nvPicPr>
          <p:cNvPr id="10" name="Picture 9"/>
          <p:cNvPicPr>
            <a:picLocks noChangeAspect="1"/>
          </p:cNvPicPr>
          <p:nvPr/>
        </p:nvPicPr>
        <p:blipFill>
          <a:blip r:embed="rId2"/>
          <a:stretch>
            <a:fillRect/>
          </a:stretch>
        </p:blipFill>
        <p:spPr>
          <a:xfrm>
            <a:off x="76200" y="1600200"/>
            <a:ext cx="8231765" cy="2598671"/>
          </a:xfrm>
          <a:prstGeom prst="rect">
            <a:avLst/>
          </a:prstGeom>
        </p:spPr>
      </p:pic>
    </p:spTree>
    <p:extLst>
      <p:ext uri="{BB962C8B-B14F-4D97-AF65-F5344CB8AC3E}">
        <p14:creationId xmlns:p14="http://schemas.microsoft.com/office/powerpoint/2010/main" val="358072696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pPr algn="l"/>
            <a:r>
              <a:rPr lang="en-US" sz="3600" b="1" dirty="0" smtClean="0">
                <a:solidFill>
                  <a:srgbClr val="FF0000"/>
                </a:solidFill>
              </a:rPr>
              <a:t>Specific Guidelines on HIV &amp; AIDS Mainstreaming and utilization of 0.1 % allocation by MDALG ( cont..)</a:t>
            </a:r>
            <a:endParaRPr lang="en-US" sz="3600" b="1" dirty="0">
              <a:solidFill>
                <a:srgbClr val="FF0000"/>
              </a:solidFill>
            </a:endParaRPr>
          </a:p>
        </p:txBody>
      </p:sp>
      <p:sp>
        <p:nvSpPr>
          <p:cNvPr id="3" name="Content Placeholder 2"/>
          <p:cNvSpPr>
            <a:spLocks noGrp="1"/>
          </p:cNvSpPr>
          <p:nvPr>
            <p:ph idx="1"/>
          </p:nvPr>
        </p:nvSpPr>
        <p:spPr>
          <a:xfrm>
            <a:off x="381000" y="1295400"/>
            <a:ext cx="8305800" cy="5181600"/>
          </a:xfrm>
        </p:spPr>
        <p:txBody>
          <a:bodyPr>
            <a:normAutofit/>
          </a:bodyPr>
          <a:lstStyle/>
          <a:p>
            <a:pPr lvl="0"/>
            <a:endParaRPr lang="en-GB" sz="2000" dirty="0"/>
          </a:p>
          <a:p>
            <a:endParaRPr lang="en-US" sz="2000" dirty="0"/>
          </a:p>
        </p:txBody>
      </p:sp>
      <p:graphicFrame>
        <p:nvGraphicFramePr>
          <p:cNvPr id="5" name="Object 4"/>
          <p:cNvGraphicFramePr>
            <a:graphicFrameLocks noChangeAspect="1"/>
          </p:cNvGraphicFramePr>
          <p:nvPr>
            <p:extLst>
              <p:ext uri="{D42A27DB-BD31-4B8C-83A1-F6EECF244321}">
                <p14:modId xmlns:p14="http://schemas.microsoft.com/office/powerpoint/2010/main" val="1718686585"/>
              </p:ext>
            </p:extLst>
          </p:nvPr>
        </p:nvGraphicFramePr>
        <p:xfrm>
          <a:off x="268287" y="1600200"/>
          <a:ext cx="8607425" cy="5443538"/>
        </p:xfrm>
        <a:graphic>
          <a:graphicData uri="http://schemas.openxmlformats.org/presentationml/2006/ole">
            <mc:AlternateContent xmlns:mc="http://schemas.openxmlformats.org/markup-compatibility/2006">
              <mc:Choice xmlns:v="urn:schemas-microsoft-com:vml" Requires="v">
                <p:oleObj spid="_x0000_s6167" name="Document" r:id="rId3" imgW="8607290" imgH="5443912" progId="Word.Document.12">
                  <p:embed/>
                </p:oleObj>
              </mc:Choice>
              <mc:Fallback>
                <p:oleObj name="Document" r:id="rId3" imgW="8607290" imgH="5443912" progId="Word.Document.12">
                  <p:embed/>
                  <p:pic>
                    <p:nvPicPr>
                      <p:cNvPr id="0" name=""/>
                      <p:cNvPicPr/>
                      <p:nvPr/>
                    </p:nvPicPr>
                    <p:blipFill>
                      <a:blip r:embed="rId4"/>
                      <a:stretch>
                        <a:fillRect/>
                      </a:stretch>
                    </p:blipFill>
                    <p:spPr>
                      <a:xfrm>
                        <a:off x="268287" y="1600200"/>
                        <a:ext cx="8607425" cy="5443538"/>
                      </a:xfrm>
                      <a:prstGeom prst="rect">
                        <a:avLst/>
                      </a:prstGeom>
                    </p:spPr>
                  </p:pic>
                </p:oleObj>
              </mc:Fallback>
            </mc:AlternateContent>
          </a:graphicData>
        </a:graphic>
      </p:graphicFrame>
    </p:spTree>
    <p:extLst>
      <p:ext uri="{BB962C8B-B14F-4D97-AF65-F5344CB8AC3E}">
        <p14:creationId xmlns:p14="http://schemas.microsoft.com/office/powerpoint/2010/main" val="236351870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pPr algn="l"/>
            <a:r>
              <a:rPr lang="en-US" sz="3600" b="1" dirty="0" smtClean="0">
                <a:solidFill>
                  <a:srgbClr val="FF0000"/>
                </a:solidFill>
              </a:rPr>
              <a:t>Specific Guidelines on HIV &amp; AIDS Mainstreaming and utilization of 0.1 % allocation by MDALG ( cont..)</a:t>
            </a:r>
            <a:endParaRPr lang="en-US" sz="3600" b="1" dirty="0">
              <a:solidFill>
                <a:srgbClr val="FF0000"/>
              </a:solidFill>
            </a:endParaRPr>
          </a:p>
        </p:txBody>
      </p:sp>
      <p:sp>
        <p:nvSpPr>
          <p:cNvPr id="3" name="Content Placeholder 2"/>
          <p:cNvSpPr>
            <a:spLocks noGrp="1"/>
          </p:cNvSpPr>
          <p:nvPr>
            <p:ph idx="1"/>
          </p:nvPr>
        </p:nvSpPr>
        <p:spPr>
          <a:xfrm>
            <a:off x="381000" y="1295400"/>
            <a:ext cx="8305800" cy="5181600"/>
          </a:xfrm>
        </p:spPr>
        <p:txBody>
          <a:bodyPr>
            <a:normAutofit/>
          </a:bodyPr>
          <a:lstStyle/>
          <a:p>
            <a:pPr lvl="0"/>
            <a:endParaRPr lang="en-US" sz="2000" b="1" dirty="0" smtClean="0"/>
          </a:p>
          <a:p>
            <a:pPr lvl="0"/>
            <a:endParaRPr lang="en-GB" sz="2000" dirty="0"/>
          </a:p>
          <a:p>
            <a:endParaRPr lang="en-US" sz="2000" dirty="0"/>
          </a:p>
        </p:txBody>
      </p:sp>
      <p:graphicFrame>
        <p:nvGraphicFramePr>
          <p:cNvPr id="7" name="Table 6"/>
          <p:cNvGraphicFramePr>
            <a:graphicFrameLocks noGrp="1"/>
          </p:cNvGraphicFramePr>
          <p:nvPr>
            <p:extLst>
              <p:ext uri="{D42A27DB-BD31-4B8C-83A1-F6EECF244321}">
                <p14:modId xmlns:p14="http://schemas.microsoft.com/office/powerpoint/2010/main" val="1270881964"/>
              </p:ext>
            </p:extLst>
          </p:nvPr>
        </p:nvGraphicFramePr>
        <p:xfrm>
          <a:off x="361950" y="1524000"/>
          <a:ext cx="8229601" cy="5343525"/>
        </p:xfrm>
        <a:graphic>
          <a:graphicData uri="http://schemas.openxmlformats.org/drawingml/2006/table">
            <a:tbl>
              <a:tblPr firstRow="1" firstCol="1" bandRow="1"/>
              <a:tblGrid>
                <a:gridCol w="3020518">
                  <a:extLst>
                    <a:ext uri="{9D8B030D-6E8A-4147-A177-3AD203B41FA5}">
                      <a16:colId xmlns:a16="http://schemas.microsoft.com/office/drawing/2014/main" val="3741796539"/>
                    </a:ext>
                  </a:extLst>
                </a:gridCol>
                <a:gridCol w="1736361">
                  <a:extLst>
                    <a:ext uri="{9D8B030D-6E8A-4147-A177-3AD203B41FA5}">
                      <a16:colId xmlns:a16="http://schemas.microsoft.com/office/drawing/2014/main" val="887593166"/>
                    </a:ext>
                  </a:extLst>
                </a:gridCol>
                <a:gridCol w="1736361">
                  <a:extLst>
                    <a:ext uri="{9D8B030D-6E8A-4147-A177-3AD203B41FA5}">
                      <a16:colId xmlns:a16="http://schemas.microsoft.com/office/drawing/2014/main" val="4224298445"/>
                    </a:ext>
                  </a:extLst>
                </a:gridCol>
                <a:gridCol w="1736361">
                  <a:extLst>
                    <a:ext uri="{9D8B030D-6E8A-4147-A177-3AD203B41FA5}">
                      <a16:colId xmlns:a16="http://schemas.microsoft.com/office/drawing/2014/main" val="3135023646"/>
                    </a:ext>
                  </a:extLst>
                </a:gridCol>
              </a:tblGrid>
              <a:tr h="5343525">
                <a:tc>
                  <a:txBody>
                    <a:bodyPr/>
                    <a:lstStyle/>
                    <a:p>
                      <a:pPr marL="342900" lvl="0" indent="-342900" algn="just">
                        <a:lnSpc>
                          <a:spcPct val="115000"/>
                        </a:lnSpc>
                        <a:spcAft>
                          <a:spcPts val="0"/>
                        </a:spcAft>
                        <a:buFont typeface="+mj-lt"/>
                        <a:buAutoNum type="alphaLcParenR"/>
                      </a:pPr>
                      <a:r>
                        <a:rPr lang="en-US" sz="1200" dirty="0">
                          <a:effectLst/>
                          <a:latin typeface="Bookman Old Style" panose="02050604050505020204" pitchFamily="18" charset="0"/>
                          <a:ea typeface="Times New Roman" panose="02020603050405020304" pitchFamily="18" charset="0"/>
                          <a:cs typeface="Times New Roman" panose="02020603050405020304" pitchFamily="18" charset="0"/>
                        </a:rPr>
                        <a:t>Sensitize staff and communities / clients on reduction of stigma and discrimination of PLHIV at the workplace and communities served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7456" marR="67456"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28575" cap="flat" cmpd="sng" algn="ctr">
                      <a:solidFill>
                        <a:srgbClr val="4BACC6"/>
                      </a:solidFill>
                      <a:prstDash val="solid"/>
                      <a:round/>
                      <a:headEnd type="none" w="med" len="med"/>
                      <a:tailEnd type="none" w="med" len="med"/>
                    </a:lnB>
                  </a:tcPr>
                </a:tc>
                <a:tc>
                  <a:txBody>
                    <a:bodyPr/>
                    <a:lstStyle/>
                    <a:p>
                      <a:pPr marL="342900" lvl="0" indent="-342900" algn="l">
                        <a:lnSpc>
                          <a:spcPct val="115000"/>
                        </a:lnSpc>
                        <a:spcAft>
                          <a:spcPts val="0"/>
                        </a:spcAft>
                        <a:buFont typeface="Symbol" panose="05050102010706020507" pitchFamily="18" charset="2"/>
                        <a:buChar char=""/>
                      </a:pPr>
                      <a:r>
                        <a:rPr lang="en-US" sz="1200">
                          <a:solidFill>
                            <a:srgbClr val="000000"/>
                          </a:solidFill>
                          <a:effectLst/>
                          <a:latin typeface="Bookman Old Style" panose="02050604050505020204" pitchFamily="18" charset="0"/>
                          <a:ea typeface="Times New Roman" panose="02020603050405020304" pitchFamily="18" charset="0"/>
                          <a:cs typeface="Times New Roman" panose="02020603050405020304" pitchFamily="18" charset="0"/>
                        </a:rPr>
                        <a:t>Number of staff and community members/clients reached with stigma and discrimination reduction sensitization programs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7456" marR="67456"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28575" cap="flat" cmpd="sng" algn="ctr">
                      <a:solidFill>
                        <a:srgbClr val="4BACC6"/>
                      </a:solidFill>
                      <a:prstDash val="solid"/>
                      <a:round/>
                      <a:headEnd type="none" w="med" len="med"/>
                      <a:tailEnd type="none" w="med" len="med"/>
                    </a:lnB>
                  </a:tcPr>
                </a:tc>
                <a:tc>
                  <a:txBody>
                    <a:bodyPr/>
                    <a:lstStyle/>
                    <a:p>
                      <a:pPr marL="342900" lvl="0" indent="-342900" algn="l">
                        <a:lnSpc>
                          <a:spcPct val="115000"/>
                        </a:lnSpc>
                        <a:spcAft>
                          <a:spcPts val="0"/>
                        </a:spcAft>
                        <a:buFont typeface="Symbol" panose="05050102010706020507" pitchFamily="18" charset="2"/>
                        <a:buChar char=""/>
                      </a:pPr>
                      <a:r>
                        <a:rPr lang="en-US" sz="1200">
                          <a:effectLst/>
                          <a:latin typeface="Bookman Old Style" panose="02050604050505020204" pitchFamily="18" charset="0"/>
                          <a:ea typeface="Times New Roman" panose="02020603050405020304" pitchFamily="18" charset="0"/>
                          <a:cs typeface="Times New Roman" panose="02020603050405020304" pitchFamily="18" charset="0"/>
                        </a:rPr>
                        <a:t>Inland transport </a:t>
                      </a:r>
                      <a:r>
                        <a:rPr lang="en-US" sz="1200" b="1">
                          <a:effectLst/>
                          <a:latin typeface="Bookman Old Style" panose="02050604050505020204" pitchFamily="18" charset="0"/>
                          <a:ea typeface="Times New Roman" panose="02020603050405020304" pitchFamily="18" charset="0"/>
                          <a:cs typeface="Times New Roman" panose="02020603050405020304" pitchFamily="18" charset="0"/>
                        </a:rPr>
                        <a:t>for facilitators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15000"/>
                        </a:lnSpc>
                        <a:spcAft>
                          <a:spcPts val="0"/>
                        </a:spcAft>
                        <a:buFont typeface="Symbol" panose="05050102010706020507" pitchFamily="18" charset="2"/>
                        <a:buChar char=""/>
                      </a:pPr>
                      <a:r>
                        <a:rPr lang="en-US" sz="1200">
                          <a:effectLst/>
                          <a:latin typeface="Bookman Old Style" panose="02050604050505020204" pitchFamily="18" charset="0"/>
                          <a:ea typeface="Times New Roman" panose="02020603050405020304" pitchFamily="18" charset="0"/>
                          <a:cs typeface="Times New Roman" panose="02020603050405020304" pitchFamily="18" charset="0"/>
                        </a:rPr>
                        <a:t>Fuel for outreaches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15000"/>
                        </a:lnSpc>
                        <a:spcAft>
                          <a:spcPts val="0"/>
                        </a:spcAft>
                        <a:buFont typeface="Symbol" panose="05050102010706020507" pitchFamily="18" charset="2"/>
                        <a:buChar char=""/>
                      </a:pPr>
                      <a:r>
                        <a:rPr lang="en-US" sz="1200">
                          <a:effectLst/>
                          <a:latin typeface="Bookman Old Style" panose="02050604050505020204" pitchFamily="18" charset="0"/>
                          <a:ea typeface="Times New Roman" panose="02020603050405020304" pitchFamily="18" charset="0"/>
                          <a:cs typeface="Times New Roman" panose="02020603050405020304" pitchFamily="18" charset="0"/>
                        </a:rPr>
                        <a:t>Refreshments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15000"/>
                        </a:lnSpc>
                        <a:spcAft>
                          <a:spcPts val="0"/>
                        </a:spcAft>
                        <a:buFont typeface="Symbol" panose="05050102010706020507" pitchFamily="18" charset="2"/>
                        <a:buChar char=""/>
                      </a:pPr>
                      <a:r>
                        <a:rPr lang="en-US" sz="1200">
                          <a:effectLst/>
                          <a:latin typeface="Bookman Old Style" panose="02050604050505020204" pitchFamily="18" charset="0"/>
                          <a:ea typeface="Times New Roman" panose="02020603050405020304" pitchFamily="18" charset="0"/>
                          <a:cs typeface="Times New Roman" panose="02020603050405020304" pitchFamily="18" charset="0"/>
                        </a:rPr>
                        <a:t>Advertising and public relations for community mobilization</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15000"/>
                        </a:lnSpc>
                        <a:spcAft>
                          <a:spcPts val="0"/>
                        </a:spcAft>
                        <a:buFont typeface="Symbol" panose="05050102010706020507" pitchFamily="18" charset="2"/>
                        <a:buChar char=""/>
                      </a:pPr>
                      <a:r>
                        <a:rPr lang="en-US" sz="1200">
                          <a:effectLst/>
                          <a:latin typeface="Bookman Old Style" panose="02050604050505020204" pitchFamily="18" charset="0"/>
                          <a:ea typeface="Times New Roman" panose="02020603050405020304" pitchFamily="18" charset="0"/>
                          <a:cs typeface="Times New Roman" panose="02020603050405020304" pitchFamily="18" charset="0"/>
                        </a:rPr>
                        <a:t>Printing of IEC materials for hand out</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en-US" sz="1200">
                          <a:effectLst/>
                          <a:latin typeface="Bookman Old Style" panose="02050604050505020204" pitchFamily="18" charset="0"/>
                          <a:ea typeface="Times New Roman" panose="02020603050405020304" pitchFamily="18" charset="0"/>
                          <a:cs typeface="Times New Roman" panose="02020603050405020304" pitchFamily="18" charset="0"/>
                        </a:rPr>
                        <a:t>Service provision facility/venue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en-US" sz="1200">
                          <a:effectLst/>
                          <a:latin typeface="Bookman Old Style" panose="02050604050505020204" pitchFamily="18" charset="0"/>
                          <a:ea typeface="Times New Roman" panose="02020603050405020304" pitchFamily="18" charset="0"/>
                          <a:cs typeface="Times New Roman" panose="02020603050405020304" pitchFamily="18" charset="0"/>
                        </a:rPr>
                        <a:t>Inland travel for   staff from hard to reach areas/upcountry</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7456" marR="67456"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28575" cap="flat" cmpd="sng" algn="ctr">
                      <a:solidFill>
                        <a:srgbClr val="4BACC6"/>
                      </a:solidFill>
                      <a:prstDash val="solid"/>
                      <a:round/>
                      <a:headEnd type="none" w="med" len="med"/>
                      <a:tailEnd type="none" w="med" len="med"/>
                    </a:lnB>
                  </a:tcPr>
                </a:tc>
                <a:tc>
                  <a:txBody>
                    <a:bodyPr/>
                    <a:lstStyle/>
                    <a:p>
                      <a:pPr marL="457200" algn="just">
                        <a:lnSpc>
                          <a:spcPct val="115000"/>
                        </a:lnSpc>
                        <a:spcAft>
                          <a:spcPts val="0"/>
                        </a:spcAft>
                      </a:pPr>
                      <a:r>
                        <a:rPr lang="en-US" sz="1200" dirty="0">
                          <a:solidFill>
                            <a:srgbClr val="000000"/>
                          </a:solidFill>
                          <a:effectLst/>
                          <a:latin typeface="Bookman Old Style" panose="02050604050505020204" pitchFamily="18" charset="0"/>
                          <a:ea typeface="Times New Roman" panose="02020603050405020304" pitchFamily="18" charset="0"/>
                          <a:cs typeface="Times New Roman" panose="02020603050405020304" pitchFamily="18" charset="0"/>
                        </a:rPr>
                        <a:t>Quarterly Progress reports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7456" marR="67456"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28575" cap="flat" cmpd="sng" algn="ctr">
                      <a:solidFill>
                        <a:srgbClr val="4BACC6"/>
                      </a:solidFill>
                      <a:prstDash val="solid"/>
                      <a:round/>
                      <a:headEnd type="none" w="med" len="med"/>
                      <a:tailEnd type="none" w="med" len="med"/>
                    </a:lnB>
                  </a:tcPr>
                </a:tc>
                <a:extLst>
                  <a:ext uri="{0D108BD9-81ED-4DB2-BD59-A6C34878D82A}">
                    <a16:rowId xmlns:a16="http://schemas.microsoft.com/office/drawing/2014/main" val="3001652639"/>
                  </a:ext>
                </a:extLst>
              </a:tr>
            </a:tbl>
          </a:graphicData>
        </a:graphic>
      </p:graphicFrame>
      <p:sp>
        <p:nvSpPr>
          <p:cNvPr id="8" name="Rectangle 2"/>
          <p:cNvSpPr>
            <a:spLocks noChangeArrowheads="1"/>
          </p:cNvSpPr>
          <p:nvPr/>
        </p:nvSpPr>
        <p:spPr bwMode="auto">
          <a:xfrm>
            <a:off x="361950" y="2661762"/>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145405990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01762"/>
          </a:xfrm>
        </p:spPr>
        <p:txBody>
          <a:bodyPr>
            <a:normAutofit fontScale="90000"/>
          </a:bodyPr>
          <a:lstStyle/>
          <a:p>
            <a:pPr algn="l"/>
            <a:r>
              <a:rPr lang="en-US" sz="3600" b="1" dirty="0" smtClean="0">
                <a:solidFill>
                  <a:srgbClr val="FF0000"/>
                </a:solidFill>
              </a:rPr>
              <a:t>Specific Guidelines on HIV &amp; AIDS Mainstreaming and utilization of 0.1 % allocation by MDALG ( cont..)</a:t>
            </a:r>
            <a:endParaRPr lang="en-US" sz="3600" b="1" dirty="0">
              <a:solidFill>
                <a:srgbClr val="FF0000"/>
              </a:solidFill>
            </a:endParaRPr>
          </a:p>
        </p:txBody>
      </p:sp>
      <p:sp>
        <p:nvSpPr>
          <p:cNvPr id="3" name="Content Placeholder 2"/>
          <p:cNvSpPr>
            <a:spLocks noGrp="1"/>
          </p:cNvSpPr>
          <p:nvPr>
            <p:ph idx="1"/>
          </p:nvPr>
        </p:nvSpPr>
        <p:spPr>
          <a:xfrm>
            <a:off x="381000" y="1676400"/>
            <a:ext cx="8305800" cy="4800600"/>
          </a:xfrm>
        </p:spPr>
        <p:txBody>
          <a:bodyPr>
            <a:normAutofit/>
          </a:bodyPr>
          <a:lstStyle/>
          <a:p>
            <a:endParaRPr lang="en-US" sz="2000" dirty="0"/>
          </a:p>
        </p:txBody>
      </p:sp>
      <p:sp>
        <p:nvSpPr>
          <p:cNvPr id="8" name="Rectangle 2"/>
          <p:cNvSpPr>
            <a:spLocks noChangeArrowheads="1"/>
          </p:cNvSpPr>
          <p:nvPr/>
        </p:nvSpPr>
        <p:spPr bwMode="auto">
          <a:xfrm>
            <a:off x="361950" y="2661762"/>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graphicFrame>
        <p:nvGraphicFramePr>
          <p:cNvPr id="4" name="Object 3"/>
          <p:cNvGraphicFramePr>
            <a:graphicFrameLocks noChangeAspect="1"/>
          </p:cNvGraphicFramePr>
          <p:nvPr>
            <p:extLst>
              <p:ext uri="{D42A27DB-BD31-4B8C-83A1-F6EECF244321}">
                <p14:modId xmlns:p14="http://schemas.microsoft.com/office/powerpoint/2010/main" val="1834390244"/>
              </p:ext>
            </p:extLst>
          </p:nvPr>
        </p:nvGraphicFramePr>
        <p:xfrm>
          <a:off x="361950" y="1752601"/>
          <a:ext cx="8607425" cy="5076824"/>
        </p:xfrm>
        <a:graphic>
          <a:graphicData uri="http://schemas.openxmlformats.org/presentationml/2006/ole">
            <mc:AlternateContent xmlns:mc="http://schemas.openxmlformats.org/markup-compatibility/2006">
              <mc:Choice xmlns:v="urn:schemas-microsoft-com:vml" Requires="v">
                <p:oleObj spid="_x0000_s8216" name="Document" r:id="rId3" imgW="8607290" imgH="5090537" progId="Word.Document.12">
                  <p:embed/>
                </p:oleObj>
              </mc:Choice>
              <mc:Fallback>
                <p:oleObj name="Document" r:id="rId3" imgW="8607290" imgH="5090537" progId="Word.Document.12">
                  <p:embed/>
                  <p:pic>
                    <p:nvPicPr>
                      <p:cNvPr id="0" name=""/>
                      <p:cNvPicPr/>
                      <p:nvPr/>
                    </p:nvPicPr>
                    <p:blipFill>
                      <a:blip r:embed="rId4"/>
                      <a:stretch>
                        <a:fillRect/>
                      </a:stretch>
                    </p:blipFill>
                    <p:spPr>
                      <a:xfrm>
                        <a:off x="361950" y="1752601"/>
                        <a:ext cx="8607425" cy="5076824"/>
                      </a:xfrm>
                      <a:prstGeom prst="rect">
                        <a:avLst/>
                      </a:prstGeom>
                    </p:spPr>
                  </p:pic>
                </p:oleObj>
              </mc:Fallback>
            </mc:AlternateContent>
          </a:graphicData>
        </a:graphic>
      </p:graphicFrame>
    </p:spTree>
    <p:extLst>
      <p:ext uri="{BB962C8B-B14F-4D97-AF65-F5344CB8AC3E}">
        <p14:creationId xmlns:p14="http://schemas.microsoft.com/office/powerpoint/2010/main" val="152845663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pPr algn="l"/>
            <a:r>
              <a:rPr lang="en-US" sz="3600" b="1" dirty="0" smtClean="0">
                <a:solidFill>
                  <a:srgbClr val="FF0000"/>
                </a:solidFill>
              </a:rPr>
              <a:t>Specific Guidelines on HIV &amp; AIDS Mainstreaming and utilization of 0.1 % allocation by MDALG ( cont..)</a:t>
            </a:r>
            <a:endParaRPr lang="en-US" sz="3600" b="1" dirty="0">
              <a:solidFill>
                <a:srgbClr val="FF0000"/>
              </a:solidFill>
            </a:endParaRPr>
          </a:p>
        </p:txBody>
      </p:sp>
      <p:sp>
        <p:nvSpPr>
          <p:cNvPr id="3" name="Content Placeholder 2"/>
          <p:cNvSpPr>
            <a:spLocks noGrp="1"/>
          </p:cNvSpPr>
          <p:nvPr>
            <p:ph idx="1"/>
          </p:nvPr>
        </p:nvSpPr>
        <p:spPr>
          <a:xfrm>
            <a:off x="381000" y="1524000"/>
            <a:ext cx="8305800" cy="4953000"/>
          </a:xfrm>
        </p:spPr>
        <p:txBody>
          <a:bodyPr>
            <a:normAutofit/>
          </a:bodyPr>
          <a:lstStyle/>
          <a:p>
            <a:pPr lvl="0"/>
            <a:endParaRPr lang="en-US" sz="2000" b="1" dirty="0" smtClean="0"/>
          </a:p>
          <a:p>
            <a:pPr lvl="0"/>
            <a:endParaRPr lang="en-GB" sz="2000" dirty="0"/>
          </a:p>
          <a:p>
            <a:endParaRPr lang="en-US" sz="2000" dirty="0"/>
          </a:p>
        </p:txBody>
      </p:sp>
      <p:sp>
        <p:nvSpPr>
          <p:cNvPr id="8" name="Rectangle 2"/>
          <p:cNvSpPr>
            <a:spLocks noChangeArrowheads="1"/>
          </p:cNvSpPr>
          <p:nvPr/>
        </p:nvSpPr>
        <p:spPr bwMode="auto">
          <a:xfrm>
            <a:off x="361950" y="2661762"/>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6" name="Rectangle 1"/>
          <p:cNvSpPr>
            <a:spLocks noChangeArrowheads="1"/>
          </p:cNvSpPr>
          <p:nvPr/>
        </p:nvSpPr>
        <p:spPr bwMode="auto">
          <a:xfrm>
            <a:off x="361406" y="2680812"/>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9" name="Picture 8"/>
          <p:cNvPicPr>
            <a:picLocks noChangeAspect="1"/>
          </p:cNvPicPr>
          <p:nvPr/>
        </p:nvPicPr>
        <p:blipFill>
          <a:blip r:embed="rId2"/>
          <a:stretch>
            <a:fillRect/>
          </a:stretch>
        </p:blipFill>
        <p:spPr>
          <a:xfrm>
            <a:off x="267126" y="599642"/>
            <a:ext cx="8609747" cy="5658716"/>
          </a:xfrm>
          <a:prstGeom prst="rect">
            <a:avLst/>
          </a:prstGeom>
        </p:spPr>
      </p:pic>
    </p:spTree>
    <p:extLst>
      <p:ext uri="{BB962C8B-B14F-4D97-AF65-F5344CB8AC3E}">
        <p14:creationId xmlns:p14="http://schemas.microsoft.com/office/powerpoint/2010/main" val="384808092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590800"/>
            <a:ext cx="8229600" cy="1143000"/>
          </a:xfrm>
        </p:spPr>
        <p:txBody>
          <a:bodyPr/>
          <a:lstStyle/>
          <a:p>
            <a:r>
              <a:rPr lang="en-US" dirty="0" smtClean="0"/>
              <a:t>Thank you</a:t>
            </a:r>
            <a:endParaRPr lang="en-US" dirty="0"/>
          </a:p>
        </p:txBody>
      </p:sp>
      <p:grpSp>
        <p:nvGrpSpPr>
          <p:cNvPr id="3" name="Group 2"/>
          <p:cNvGrpSpPr>
            <a:grpSpLocks/>
          </p:cNvGrpSpPr>
          <p:nvPr/>
        </p:nvGrpSpPr>
        <p:grpSpPr bwMode="auto">
          <a:xfrm>
            <a:off x="1676400" y="10551"/>
            <a:ext cx="5791200" cy="342900"/>
            <a:chOff x="54" y="540"/>
            <a:chExt cx="11790" cy="540"/>
          </a:xfrm>
        </p:grpSpPr>
        <p:sp>
          <p:nvSpPr>
            <p:cNvPr id="4" name="Rectangle 3"/>
            <p:cNvSpPr>
              <a:spLocks noChangeArrowheads="1"/>
            </p:cNvSpPr>
            <p:nvPr/>
          </p:nvSpPr>
          <p:spPr bwMode="auto">
            <a:xfrm>
              <a:off x="54" y="720"/>
              <a:ext cx="11790" cy="180"/>
            </a:xfrm>
            <a:prstGeom prst="rect">
              <a:avLst/>
            </a:prstGeom>
            <a:solidFill>
              <a:srgbClr val="FFFF00"/>
            </a:solidFill>
            <a:ln w="9525">
              <a:solidFill>
                <a:srgbClr val="FFFF00"/>
              </a:solidFill>
              <a:miter lim="800000"/>
              <a:headEnd/>
              <a:tailEnd/>
            </a:ln>
          </p:spPr>
          <p:txBody>
            <a:bodyPr rot="0" vert="horz" wrap="square" lIns="91440" tIns="45720" rIns="91440" bIns="45720" anchor="t" anchorCtr="0" upright="1">
              <a:noAutofit/>
            </a:bodyPr>
            <a:lstStyle/>
            <a:p>
              <a:endParaRPr lang="en-US" dirty="0"/>
            </a:p>
          </p:txBody>
        </p:sp>
        <p:grpSp>
          <p:nvGrpSpPr>
            <p:cNvPr id="5" name="Group 4"/>
            <p:cNvGrpSpPr>
              <a:grpSpLocks/>
            </p:cNvGrpSpPr>
            <p:nvPr/>
          </p:nvGrpSpPr>
          <p:grpSpPr bwMode="auto">
            <a:xfrm>
              <a:off x="54" y="540"/>
              <a:ext cx="11790" cy="540"/>
              <a:chOff x="54" y="540"/>
              <a:chExt cx="11790" cy="540"/>
            </a:xfrm>
          </p:grpSpPr>
          <p:sp>
            <p:nvSpPr>
              <p:cNvPr id="6" name="Rectangle 5"/>
              <p:cNvSpPr>
                <a:spLocks noChangeArrowheads="1"/>
              </p:cNvSpPr>
              <p:nvPr/>
            </p:nvSpPr>
            <p:spPr bwMode="auto">
              <a:xfrm>
                <a:off x="54" y="540"/>
                <a:ext cx="11790" cy="180"/>
              </a:xfrm>
              <a:prstGeom prst="rect">
                <a:avLst/>
              </a:prstGeom>
              <a:solidFill>
                <a:srgbClr val="000000"/>
              </a:solidFill>
              <a:ln w="9525">
                <a:solidFill>
                  <a:srgbClr val="000000"/>
                </a:solidFill>
                <a:miter lim="800000"/>
                <a:headEnd/>
                <a:tailEnd/>
              </a:ln>
            </p:spPr>
            <p:txBody>
              <a:bodyPr rot="0" vert="horz" wrap="square" lIns="91440" tIns="45720" rIns="91440" bIns="45720" anchor="t" anchorCtr="0" upright="1">
                <a:noAutofit/>
              </a:bodyPr>
              <a:lstStyle/>
              <a:p>
                <a:endParaRPr lang="en-US" dirty="0"/>
              </a:p>
            </p:txBody>
          </p:sp>
          <p:sp>
            <p:nvSpPr>
              <p:cNvPr id="7" name="Rectangle 6"/>
              <p:cNvSpPr>
                <a:spLocks noChangeArrowheads="1"/>
              </p:cNvSpPr>
              <p:nvPr/>
            </p:nvSpPr>
            <p:spPr bwMode="auto">
              <a:xfrm>
                <a:off x="54" y="900"/>
                <a:ext cx="11790" cy="180"/>
              </a:xfrm>
              <a:prstGeom prst="rect">
                <a:avLst/>
              </a:prstGeom>
              <a:solidFill>
                <a:srgbClr val="FF0000"/>
              </a:solidFill>
              <a:ln w="9525">
                <a:solidFill>
                  <a:srgbClr val="FF0000"/>
                </a:solidFill>
                <a:miter lim="800000"/>
                <a:headEnd/>
                <a:tailEnd/>
              </a:ln>
            </p:spPr>
            <p:txBody>
              <a:bodyPr rot="0" vert="horz" wrap="square" lIns="91440" tIns="45720" rIns="91440" bIns="45720" anchor="t" anchorCtr="0" upright="1">
                <a:noAutofit/>
              </a:bodyPr>
              <a:lstStyle/>
              <a:p>
                <a:endParaRPr lang="en-US" dirty="0"/>
              </a:p>
            </p:txBody>
          </p:sp>
        </p:grpSp>
      </p:grpSp>
      <p:pic>
        <p:nvPicPr>
          <p:cNvPr id="8" name="Picture 7"/>
          <p:cNvPicPr>
            <a:picLocks noChangeAspect="1"/>
          </p:cNvPicPr>
          <p:nvPr/>
        </p:nvPicPr>
        <p:blipFill>
          <a:blip r:embed="rId2"/>
          <a:stretch>
            <a:fillRect/>
          </a:stretch>
        </p:blipFill>
        <p:spPr>
          <a:xfrm>
            <a:off x="0" y="0"/>
            <a:ext cx="1341236" cy="1255885"/>
          </a:xfrm>
          <a:prstGeom prst="rect">
            <a:avLst/>
          </a:prstGeom>
        </p:spPr>
      </p:pic>
      <p:pic>
        <p:nvPicPr>
          <p:cNvPr id="9" name="Picture 8"/>
          <p:cNvPicPr>
            <a:picLocks noChangeAspect="1"/>
          </p:cNvPicPr>
          <p:nvPr/>
        </p:nvPicPr>
        <p:blipFill>
          <a:blip r:embed="rId3"/>
          <a:stretch>
            <a:fillRect/>
          </a:stretch>
        </p:blipFill>
        <p:spPr>
          <a:xfrm>
            <a:off x="7585243" y="-23936"/>
            <a:ext cx="1371719" cy="1255885"/>
          </a:xfrm>
          <a:prstGeom prst="rect">
            <a:avLst/>
          </a:prstGeom>
        </p:spPr>
      </p:pic>
    </p:spTree>
    <p:extLst>
      <p:ext uri="{BB962C8B-B14F-4D97-AF65-F5344CB8AC3E}">
        <p14:creationId xmlns:p14="http://schemas.microsoft.com/office/powerpoint/2010/main" val="19356710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Autofit/>
          </a:bodyPr>
          <a:lstStyle/>
          <a:p>
            <a:r>
              <a:rPr lang="en-US" sz="3600" dirty="0" smtClean="0"/>
              <a:t/>
            </a:r>
            <a:br>
              <a:rPr lang="en-US" sz="3600" dirty="0" smtClean="0"/>
            </a:br>
            <a:r>
              <a:rPr lang="en-US" sz="3600" b="1" dirty="0" smtClean="0">
                <a:solidFill>
                  <a:srgbClr val="FF0000"/>
                </a:solidFill>
              </a:rPr>
              <a:t>Introduction, </a:t>
            </a:r>
            <a:r>
              <a:rPr lang="en-US" sz="3600" b="1" dirty="0">
                <a:solidFill>
                  <a:srgbClr val="FF0000"/>
                </a:solidFill>
              </a:rPr>
              <a:t>C</a:t>
            </a:r>
            <a:r>
              <a:rPr lang="en-US" sz="3600" b="1" dirty="0" smtClean="0">
                <a:solidFill>
                  <a:srgbClr val="FF0000"/>
                </a:solidFill>
              </a:rPr>
              <a:t>ontext &amp; Purpose</a:t>
            </a:r>
            <a:br>
              <a:rPr lang="en-US" sz="3600" b="1" dirty="0" smtClean="0">
                <a:solidFill>
                  <a:srgbClr val="FF0000"/>
                </a:solidFill>
              </a:rPr>
            </a:br>
            <a:endParaRPr lang="en-US" sz="3600" b="1" dirty="0">
              <a:solidFill>
                <a:srgbClr val="FF0000"/>
              </a:solidFill>
            </a:endParaRPr>
          </a:p>
        </p:txBody>
      </p:sp>
      <p:sp>
        <p:nvSpPr>
          <p:cNvPr id="3" name="Content Placeholder 2"/>
          <p:cNvSpPr>
            <a:spLocks noGrp="1"/>
          </p:cNvSpPr>
          <p:nvPr>
            <p:ph idx="1"/>
          </p:nvPr>
        </p:nvSpPr>
        <p:spPr>
          <a:xfrm>
            <a:off x="0" y="838200"/>
            <a:ext cx="8866909" cy="6019800"/>
          </a:xfrm>
        </p:spPr>
        <p:txBody>
          <a:bodyPr>
            <a:normAutofit lnSpcReduction="10000"/>
          </a:bodyPr>
          <a:lstStyle/>
          <a:p>
            <a:pPr algn="just"/>
            <a:r>
              <a:rPr lang="en-US" dirty="0" smtClean="0"/>
              <a:t>Declining HIV prevalence (7.3% in 2011 &amp; 6% 2017)</a:t>
            </a:r>
          </a:p>
          <a:p>
            <a:pPr algn="just"/>
            <a:r>
              <a:rPr lang="en-US" dirty="0" smtClean="0"/>
              <a:t>HIV&amp;AIDS remains a substantial threat to Uganda’s socio-economic development.</a:t>
            </a:r>
          </a:p>
          <a:p>
            <a:pPr algn="just"/>
            <a:endParaRPr lang="en-US" sz="1300" dirty="0" smtClean="0"/>
          </a:p>
          <a:p>
            <a:pPr algn="just"/>
            <a:r>
              <a:rPr lang="en-US" dirty="0" smtClean="0"/>
              <a:t>Despite these successes, the  burden remains high especially among  certain subgroups showing increasing new HIV infections. E.g. Young girls </a:t>
            </a:r>
          </a:p>
          <a:p>
            <a:pPr algn="just"/>
            <a:r>
              <a:rPr lang="en-US" dirty="0" smtClean="0"/>
              <a:t>HIV/AIDS remains largely funded by  development partners. </a:t>
            </a:r>
          </a:p>
          <a:p>
            <a:pPr algn="just"/>
            <a:r>
              <a:rPr lang="en-US" dirty="0" smtClean="0"/>
              <a:t>Involvement of all sectors to address the causes, drivers and effects of HIV  is the sustainable approach</a:t>
            </a:r>
          </a:p>
          <a:p>
            <a:endParaRPr lang="en-US" sz="1300" dirty="0" smtClean="0"/>
          </a:p>
        </p:txBody>
      </p:sp>
      <p:pic>
        <p:nvPicPr>
          <p:cNvPr id="4" name="Picture 3"/>
          <p:cNvPicPr>
            <a:picLocks noChangeAspect="1"/>
          </p:cNvPicPr>
          <p:nvPr/>
        </p:nvPicPr>
        <p:blipFill>
          <a:blip r:embed="rId2"/>
          <a:stretch>
            <a:fillRect/>
          </a:stretch>
        </p:blipFill>
        <p:spPr>
          <a:xfrm>
            <a:off x="7585244" y="-85591"/>
            <a:ext cx="1371719" cy="1255885"/>
          </a:xfrm>
          <a:prstGeom prst="rect">
            <a:avLst/>
          </a:prstGeom>
        </p:spPr>
      </p:pic>
      <p:pic>
        <p:nvPicPr>
          <p:cNvPr id="5" name="Picture 4"/>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2828" y="-109037"/>
            <a:ext cx="1340485" cy="1257300"/>
          </a:xfrm>
          <a:prstGeom prst="rect">
            <a:avLst/>
          </a:prstGeom>
          <a:noFill/>
          <a:ln>
            <a:noFill/>
          </a:ln>
        </p:spPr>
      </p:pic>
      <p:grpSp>
        <p:nvGrpSpPr>
          <p:cNvPr id="6" name="Group 5"/>
          <p:cNvGrpSpPr>
            <a:grpSpLocks/>
          </p:cNvGrpSpPr>
          <p:nvPr/>
        </p:nvGrpSpPr>
        <p:grpSpPr bwMode="auto">
          <a:xfrm>
            <a:off x="1676400" y="10551"/>
            <a:ext cx="5791200" cy="264087"/>
            <a:chOff x="54" y="540"/>
            <a:chExt cx="11790" cy="540"/>
          </a:xfrm>
        </p:grpSpPr>
        <p:sp>
          <p:nvSpPr>
            <p:cNvPr id="7" name="Rectangle 6"/>
            <p:cNvSpPr>
              <a:spLocks noChangeArrowheads="1"/>
            </p:cNvSpPr>
            <p:nvPr/>
          </p:nvSpPr>
          <p:spPr bwMode="auto">
            <a:xfrm>
              <a:off x="54" y="720"/>
              <a:ext cx="11790" cy="180"/>
            </a:xfrm>
            <a:prstGeom prst="rect">
              <a:avLst/>
            </a:prstGeom>
            <a:solidFill>
              <a:srgbClr val="FFFF00"/>
            </a:solidFill>
            <a:ln w="9525">
              <a:solidFill>
                <a:srgbClr val="FFFF00"/>
              </a:solidFill>
              <a:miter lim="800000"/>
              <a:headEnd/>
              <a:tailEnd/>
            </a:ln>
          </p:spPr>
          <p:txBody>
            <a:bodyPr rot="0" vert="horz" wrap="square" lIns="91440" tIns="45720" rIns="91440" bIns="45720" anchor="t" anchorCtr="0" upright="1">
              <a:noAutofit/>
            </a:bodyPr>
            <a:lstStyle/>
            <a:p>
              <a:endParaRPr lang="en-US" dirty="0"/>
            </a:p>
          </p:txBody>
        </p:sp>
        <p:grpSp>
          <p:nvGrpSpPr>
            <p:cNvPr id="8" name="Group 7"/>
            <p:cNvGrpSpPr>
              <a:grpSpLocks/>
            </p:cNvGrpSpPr>
            <p:nvPr/>
          </p:nvGrpSpPr>
          <p:grpSpPr bwMode="auto">
            <a:xfrm>
              <a:off x="54" y="540"/>
              <a:ext cx="11790" cy="540"/>
              <a:chOff x="54" y="540"/>
              <a:chExt cx="11790" cy="540"/>
            </a:xfrm>
          </p:grpSpPr>
          <p:sp>
            <p:nvSpPr>
              <p:cNvPr id="9" name="Rectangle 8"/>
              <p:cNvSpPr>
                <a:spLocks noChangeArrowheads="1"/>
              </p:cNvSpPr>
              <p:nvPr/>
            </p:nvSpPr>
            <p:spPr bwMode="auto">
              <a:xfrm>
                <a:off x="54" y="540"/>
                <a:ext cx="11790" cy="180"/>
              </a:xfrm>
              <a:prstGeom prst="rect">
                <a:avLst/>
              </a:prstGeom>
              <a:solidFill>
                <a:srgbClr val="000000"/>
              </a:solidFill>
              <a:ln w="9525">
                <a:solidFill>
                  <a:srgbClr val="000000"/>
                </a:solidFill>
                <a:miter lim="800000"/>
                <a:headEnd/>
                <a:tailEnd/>
              </a:ln>
            </p:spPr>
            <p:txBody>
              <a:bodyPr rot="0" vert="horz" wrap="square" lIns="91440" tIns="45720" rIns="91440" bIns="45720" anchor="t" anchorCtr="0" upright="1">
                <a:noAutofit/>
              </a:bodyPr>
              <a:lstStyle/>
              <a:p>
                <a:endParaRPr lang="en-US" dirty="0"/>
              </a:p>
            </p:txBody>
          </p:sp>
          <p:sp>
            <p:nvSpPr>
              <p:cNvPr id="10" name="Rectangle 9"/>
              <p:cNvSpPr>
                <a:spLocks noChangeArrowheads="1"/>
              </p:cNvSpPr>
              <p:nvPr/>
            </p:nvSpPr>
            <p:spPr bwMode="auto">
              <a:xfrm>
                <a:off x="54" y="900"/>
                <a:ext cx="11790" cy="180"/>
              </a:xfrm>
              <a:prstGeom prst="rect">
                <a:avLst/>
              </a:prstGeom>
              <a:solidFill>
                <a:srgbClr val="FF0000"/>
              </a:solidFill>
              <a:ln w="9525">
                <a:solidFill>
                  <a:srgbClr val="FF0000"/>
                </a:solidFill>
                <a:miter lim="800000"/>
                <a:headEnd/>
                <a:tailEnd/>
              </a:ln>
            </p:spPr>
            <p:txBody>
              <a:bodyPr rot="0" vert="horz" wrap="square" lIns="91440" tIns="45720" rIns="91440" bIns="45720" anchor="t" anchorCtr="0" upright="1">
                <a:noAutofit/>
              </a:bodyPr>
              <a:lstStyle/>
              <a:p>
                <a:endParaRPr lang="en-US" dirty="0"/>
              </a:p>
            </p:txBody>
          </p:sp>
        </p:grpSp>
      </p:grpSp>
    </p:spTree>
    <p:extLst>
      <p:ext uri="{BB962C8B-B14F-4D97-AF65-F5344CB8AC3E}">
        <p14:creationId xmlns:p14="http://schemas.microsoft.com/office/powerpoint/2010/main" val="29824312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15962"/>
          </a:xfrm>
        </p:spPr>
        <p:txBody>
          <a:bodyPr>
            <a:normAutofit/>
          </a:bodyPr>
          <a:lstStyle/>
          <a:p>
            <a:r>
              <a:rPr lang="en-US" sz="3200" b="1" dirty="0" smtClean="0">
                <a:solidFill>
                  <a:srgbClr val="FF0000"/>
                </a:solidFill>
              </a:rPr>
              <a:t>Existing Policy and Guidelines </a:t>
            </a:r>
            <a:endParaRPr lang="en-US" sz="3200" b="1" dirty="0">
              <a:solidFill>
                <a:srgbClr val="FF0000"/>
              </a:solidFill>
            </a:endParaRPr>
          </a:p>
        </p:txBody>
      </p:sp>
      <p:sp>
        <p:nvSpPr>
          <p:cNvPr id="3" name="Content Placeholder 2"/>
          <p:cNvSpPr>
            <a:spLocks noGrp="1"/>
          </p:cNvSpPr>
          <p:nvPr>
            <p:ph idx="1"/>
          </p:nvPr>
        </p:nvSpPr>
        <p:spPr>
          <a:xfrm>
            <a:off x="228600" y="838200"/>
            <a:ext cx="8534400" cy="5867400"/>
          </a:xfrm>
        </p:spPr>
        <p:txBody>
          <a:bodyPr>
            <a:normAutofit fontScale="92500" lnSpcReduction="20000"/>
          </a:bodyPr>
          <a:lstStyle/>
          <a:p>
            <a:pPr algn="just"/>
            <a:r>
              <a:rPr lang="en-US" dirty="0" smtClean="0"/>
              <a:t>HIV&amp;AIDS Mainstreaming Policy 2008 and  guidelines 2018  to mainstream HIV and AIDS in all sectoral plans/programs and budgets.</a:t>
            </a:r>
          </a:p>
          <a:p>
            <a:pPr algn="just"/>
            <a:r>
              <a:rPr lang="en-US" dirty="0"/>
              <a:t>MOFPED has consistently instructed </a:t>
            </a:r>
            <a:r>
              <a:rPr lang="en-US" dirty="0" smtClean="0"/>
              <a:t>sectors/MDA-LG </a:t>
            </a:r>
            <a:r>
              <a:rPr lang="en-US" dirty="0"/>
              <a:t>to include HIV AIDS in their planning and </a:t>
            </a:r>
            <a:r>
              <a:rPr lang="en-US" dirty="0" smtClean="0"/>
              <a:t>budgeting.</a:t>
            </a:r>
            <a:endParaRPr lang="en-US" dirty="0"/>
          </a:p>
          <a:p>
            <a:pPr marL="0" indent="0" algn="just">
              <a:buNone/>
            </a:pPr>
            <a:endParaRPr lang="en-US" sz="1300" dirty="0" smtClean="0"/>
          </a:p>
          <a:p>
            <a:pPr algn="just"/>
            <a:r>
              <a:rPr lang="en-US" dirty="0" smtClean="0"/>
              <a:t>There are however notable gaps that hinder the full realization of mainstreaming goals. </a:t>
            </a:r>
          </a:p>
          <a:p>
            <a:pPr lvl="1" algn="just">
              <a:buFont typeface="Wingdings" panose="05000000000000000000" pitchFamily="2" charset="2"/>
              <a:buChar char="ü"/>
            </a:pPr>
            <a:r>
              <a:rPr lang="en-US" dirty="0" smtClean="0"/>
              <a:t>mainstreaming  by sectors not to scale &amp;  hence the impact of  these sector HIV&amp;AIDS  interventions not fully realized. </a:t>
            </a:r>
          </a:p>
          <a:p>
            <a:pPr lvl="1" algn="just">
              <a:buFont typeface="Wingdings" panose="05000000000000000000" pitchFamily="2" charset="2"/>
              <a:buChar char="ü"/>
            </a:pPr>
            <a:r>
              <a:rPr lang="en-US" dirty="0" smtClean="0"/>
              <a:t>Fragmented mainstreaming efforts, &amp; not standardized with adhoc implementation in sectors </a:t>
            </a:r>
          </a:p>
          <a:p>
            <a:pPr lvl="1" algn="just">
              <a:buFont typeface="Wingdings" panose="05000000000000000000" pitchFamily="2" charset="2"/>
              <a:buChar char="ü"/>
            </a:pPr>
            <a:r>
              <a:rPr lang="en-US" dirty="0" smtClean="0"/>
              <a:t>Allocation and appropriation of resources for HIV&amp;AIDS mainstreaming not standardized.</a:t>
            </a:r>
          </a:p>
          <a:p>
            <a:pPr>
              <a:buNone/>
            </a:pPr>
            <a:endParaRPr lang="en-US" dirty="0"/>
          </a:p>
        </p:txBody>
      </p:sp>
      <p:grpSp>
        <p:nvGrpSpPr>
          <p:cNvPr id="4" name="Group 3"/>
          <p:cNvGrpSpPr>
            <a:grpSpLocks/>
          </p:cNvGrpSpPr>
          <p:nvPr/>
        </p:nvGrpSpPr>
        <p:grpSpPr bwMode="auto">
          <a:xfrm>
            <a:off x="1676400" y="152401"/>
            <a:ext cx="5791200" cy="76200"/>
            <a:chOff x="54" y="540"/>
            <a:chExt cx="11790" cy="540"/>
          </a:xfrm>
        </p:grpSpPr>
        <p:sp>
          <p:nvSpPr>
            <p:cNvPr id="5" name="Rectangle 4"/>
            <p:cNvSpPr>
              <a:spLocks noChangeArrowheads="1"/>
            </p:cNvSpPr>
            <p:nvPr/>
          </p:nvSpPr>
          <p:spPr bwMode="auto">
            <a:xfrm>
              <a:off x="54" y="720"/>
              <a:ext cx="11790" cy="180"/>
            </a:xfrm>
            <a:prstGeom prst="rect">
              <a:avLst/>
            </a:prstGeom>
            <a:solidFill>
              <a:srgbClr val="FFFF00"/>
            </a:solidFill>
            <a:ln w="9525">
              <a:solidFill>
                <a:srgbClr val="FFFF00"/>
              </a:solidFill>
              <a:miter lim="800000"/>
              <a:headEnd/>
              <a:tailEnd/>
            </a:ln>
          </p:spPr>
          <p:txBody>
            <a:bodyPr rot="0" vert="horz" wrap="square" lIns="91440" tIns="45720" rIns="91440" bIns="45720" anchor="t" anchorCtr="0" upright="1">
              <a:noAutofit/>
            </a:bodyPr>
            <a:lstStyle/>
            <a:p>
              <a:endParaRPr lang="en-US" dirty="0"/>
            </a:p>
          </p:txBody>
        </p:sp>
        <p:grpSp>
          <p:nvGrpSpPr>
            <p:cNvPr id="6" name="Group 5"/>
            <p:cNvGrpSpPr>
              <a:grpSpLocks/>
            </p:cNvGrpSpPr>
            <p:nvPr/>
          </p:nvGrpSpPr>
          <p:grpSpPr bwMode="auto">
            <a:xfrm>
              <a:off x="54" y="540"/>
              <a:ext cx="11790" cy="540"/>
              <a:chOff x="54" y="540"/>
              <a:chExt cx="11790" cy="540"/>
            </a:xfrm>
          </p:grpSpPr>
          <p:sp>
            <p:nvSpPr>
              <p:cNvPr id="7" name="Rectangle 6"/>
              <p:cNvSpPr>
                <a:spLocks noChangeArrowheads="1"/>
              </p:cNvSpPr>
              <p:nvPr/>
            </p:nvSpPr>
            <p:spPr bwMode="auto">
              <a:xfrm>
                <a:off x="54" y="540"/>
                <a:ext cx="11790" cy="180"/>
              </a:xfrm>
              <a:prstGeom prst="rect">
                <a:avLst/>
              </a:prstGeom>
              <a:solidFill>
                <a:srgbClr val="000000"/>
              </a:solidFill>
              <a:ln w="9525">
                <a:solidFill>
                  <a:srgbClr val="000000"/>
                </a:solidFill>
                <a:miter lim="800000"/>
                <a:headEnd/>
                <a:tailEnd/>
              </a:ln>
            </p:spPr>
            <p:txBody>
              <a:bodyPr rot="0" vert="horz" wrap="square" lIns="91440" tIns="45720" rIns="91440" bIns="45720" anchor="t" anchorCtr="0" upright="1">
                <a:noAutofit/>
              </a:bodyPr>
              <a:lstStyle/>
              <a:p>
                <a:endParaRPr lang="en-US" dirty="0"/>
              </a:p>
            </p:txBody>
          </p:sp>
          <p:sp>
            <p:nvSpPr>
              <p:cNvPr id="8" name="Rectangle 7"/>
              <p:cNvSpPr>
                <a:spLocks noChangeArrowheads="1"/>
              </p:cNvSpPr>
              <p:nvPr/>
            </p:nvSpPr>
            <p:spPr bwMode="auto">
              <a:xfrm>
                <a:off x="54" y="900"/>
                <a:ext cx="11790" cy="180"/>
              </a:xfrm>
              <a:prstGeom prst="rect">
                <a:avLst/>
              </a:prstGeom>
              <a:solidFill>
                <a:srgbClr val="FF0000"/>
              </a:solidFill>
              <a:ln w="9525">
                <a:solidFill>
                  <a:srgbClr val="FF0000"/>
                </a:solidFill>
                <a:miter lim="800000"/>
                <a:headEnd/>
                <a:tailEnd/>
              </a:ln>
            </p:spPr>
            <p:txBody>
              <a:bodyPr rot="0" vert="horz" wrap="square" lIns="91440" tIns="45720" rIns="91440" bIns="45720" anchor="t" anchorCtr="0" upright="1">
                <a:noAutofit/>
              </a:bodyPr>
              <a:lstStyle/>
              <a:p>
                <a:endParaRPr lang="en-US" dirty="0"/>
              </a:p>
            </p:txBody>
          </p:sp>
        </p:grpSp>
      </p:grpSp>
      <p:pic>
        <p:nvPicPr>
          <p:cNvPr id="9" name="Picture 8"/>
          <p:cNvPicPr>
            <a:picLocks noChangeAspect="1"/>
          </p:cNvPicPr>
          <p:nvPr/>
        </p:nvPicPr>
        <p:blipFill>
          <a:blip r:embed="rId2"/>
          <a:stretch>
            <a:fillRect/>
          </a:stretch>
        </p:blipFill>
        <p:spPr>
          <a:xfrm>
            <a:off x="7585244" y="-85591"/>
            <a:ext cx="1371719" cy="1255885"/>
          </a:xfrm>
          <a:prstGeom prst="rect">
            <a:avLst/>
          </a:prstGeom>
        </p:spPr>
      </p:pic>
      <p:pic>
        <p:nvPicPr>
          <p:cNvPr id="10" name="Picture 9"/>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2828" y="-109037"/>
            <a:ext cx="1340485" cy="1257300"/>
          </a:xfrm>
          <a:prstGeom prst="rect">
            <a:avLst/>
          </a:prstGeom>
          <a:noFill/>
          <a:ln>
            <a:noFill/>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US" sz="3600" b="1" dirty="0" smtClean="0">
                <a:solidFill>
                  <a:srgbClr val="FF0000"/>
                </a:solidFill>
              </a:rPr>
              <a:t>HIV&amp;AIDS Mainstreaming</a:t>
            </a:r>
            <a:endParaRPr lang="en-US" sz="3600" b="1" dirty="0">
              <a:solidFill>
                <a:srgbClr val="FF0000"/>
              </a:solidFill>
            </a:endParaRPr>
          </a:p>
        </p:txBody>
      </p:sp>
      <p:sp>
        <p:nvSpPr>
          <p:cNvPr id="3" name="Content Placeholder 2"/>
          <p:cNvSpPr>
            <a:spLocks noGrp="1"/>
          </p:cNvSpPr>
          <p:nvPr>
            <p:ph idx="1"/>
          </p:nvPr>
        </p:nvSpPr>
        <p:spPr>
          <a:xfrm>
            <a:off x="152400" y="914400"/>
            <a:ext cx="8915400" cy="5715000"/>
          </a:xfrm>
        </p:spPr>
        <p:txBody>
          <a:bodyPr>
            <a:normAutofit/>
          </a:bodyPr>
          <a:lstStyle/>
          <a:p>
            <a:r>
              <a:rPr lang="en-US" dirty="0" smtClean="0">
                <a:solidFill>
                  <a:srgbClr val="FF0000"/>
                </a:solidFill>
              </a:rPr>
              <a:t>Definition</a:t>
            </a:r>
            <a:r>
              <a:rPr lang="en-US" dirty="0" smtClean="0"/>
              <a:t>: A process that enables management of sectors and institutions to address the causes and effects of HIV and AIDS in an effective and sustained manner, both through their usual work and within their workplace (UNAIDS, 2005)</a:t>
            </a:r>
          </a:p>
          <a:p>
            <a:pPr marL="0" indent="0">
              <a:buNone/>
            </a:pPr>
            <a:endParaRPr lang="en-US" sz="1000" dirty="0" smtClean="0"/>
          </a:p>
          <a:p>
            <a:pPr marL="0" indent="0">
              <a:buNone/>
            </a:pPr>
            <a:r>
              <a:rPr lang="en-US" dirty="0" smtClean="0"/>
              <a:t>Mainstreaming is in two key domains:</a:t>
            </a:r>
          </a:p>
          <a:p>
            <a:pPr lvl="2"/>
            <a:r>
              <a:rPr lang="en-US" b="1" dirty="0" smtClean="0">
                <a:solidFill>
                  <a:srgbClr val="0070C0"/>
                </a:solidFill>
              </a:rPr>
              <a:t>The Internal </a:t>
            </a:r>
            <a:r>
              <a:rPr lang="en-US" b="1" dirty="0">
                <a:solidFill>
                  <a:srgbClr val="0070C0"/>
                </a:solidFill>
              </a:rPr>
              <a:t>(</a:t>
            </a:r>
            <a:r>
              <a:rPr lang="en-US" b="1" dirty="0" smtClean="0">
                <a:solidFill>
                  <a:srgbClr val="0070C0"/>
                </a:solidFill>
              </a:rPr>
              <a:t>workplace)</a:t>
            </a:r>
            <a:r>
              <a:rPr lang="en-US" dirty="0" smtClean="0"/>
              <a:t>: - to reduce vulnerability of employees </a:t>
            </a:r>
          </a:p>
          <a:p>
            <a:pPr lvl="2"/>
            <a:r>
              <a:rPr lang="en-US" b="1" dirty="0" smtClean="0">
                <a:solidFill>
                  <a:srgbClr val="0070C0"/>
                </a:solidFill>
              </a:rPr>
              <a:t>The External (linked to the core function of a sector)</a:t>
            </a:r>
            <a:r>
              <a:rPr lang="en-US" dirty="0" smtClean="0"/>
              <a:t>: - taking action to contain the threats posed by the epidemic to the achievement of the sector goals, as well as ensuring that the sector’s practices do not exacerbate the epidemic.</a:t>
            </a:r>
            <a:endParaRPr lang="en-US" dirty="0"/>
          </a:p>
        </p:txBody>
      </p:sp>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2828" y="-109037"/>
            <a:ext cx="1340485" cy="1257300"/>
          </a:xfrm>
          <a:prstGeom prst="rect">
            <a:avLst/>
          </a:prstGeom>
          <a:noFill/>
          <a:ln>
            <a:noFill/>
          </a:ln>
        </p:spPr>
      </p:pic>
      <p:pic>
        <p:nvPicPr>
          <p:cNvPr id="5" name="Picture 4"/>
          <p:cNvPicPr>
            <a:picLocks noChangeAspect="1"/>
          </p:cNvPicPr>
          <p:nvPr/>
        </p:nvPicPr>
        <p:blipFill>
          <a:blip r:embed="rId3"/>
          <a:stretch>
            <a:fillRect/>
          </a:stretch>
        </p:blipFill>
        <p:spPr>
          <a:xfrm>
            <a:off x="7505581" y="-107622"/>
            <a:ext cx="1371719" cy="1255885"/>
          </a:xfrm>
          <a:prstGeom prst="rect">
            <a:avLst/>
          </a:prstGeom>
        </p:spPr>
      </p:pic>
      <p:grpSp>
        <p:nvGrpSpPr>
          <p:cNvPr id="6" name="Group 5"/>
          <p:cNvGrpSpPr>
            <a:grpSpLocks/>
          </p:cNvGrpSpPr>
          <p:nvPr/>
        </p:nvGrpSpPr>
        <p:grpSpPr bwMode="auto">
          <a:xfrm>
            <a:off x="1676400" y="10551"/>
            <a:ext cx="5791200" cy="342900"/>
            <a:chOff x="54" y="540"/>
            <a:chExt cx="11790" cy="540"/>
          </a:xfrm>
        </p:grpSpPr>
        <p:sp>
          <p:nvSpPr>
            <p:cNvPr id="7" name="Rectangle 6"/>
            <p:cNvSpPr>
              <a:spLocks noChangeArrowheads="1"/>
            </p:cNvSpPr>
            <p:nvPr/>
          </p:nvSpPr>
          <p:spPr bwMode="auto">
            <a:xfrm>
              <a:off x="54" y="720"/>
              <a:ext cx="11790" cy="180"/>
            </a:xfrm>
            <a:prstGeom prst="rect">
              <a:avLst/>
            </a:prstGeom>
            <a:solidFill>
              <a:srgbClr val="FFFF00"/>
            </a:solidFill>
            <a:ln w="9525">
              <a:solidFill>
                <a:srgbClr val="FFFF00"/>
              </a:solidFill>
              <a:miter lim="800000"/>
              <a:headEnd/>
              <a:tailEnd/>
            </a:ln>
          </p:spPr>
          <p:txBody>
            <a:bodyPr rot="0" vert="horz" wrap="square" lIns="91440" tIns="45720" rIns="91440" bIns="45720" anchor="t" anchorCtr="0" upright="1">
              <a:noAutofit/>
            </a:bodyPr>
            <a:lstStyle/>
            <a:p>
              <a:endParaRPr lang="en-US" dirty="0"/>
            </a:p>
          </p:txBody>
        </p:sp>
        <p:grpSp>
          <p:nvGrpSpPr>
            <p:cNvPr id="8" name="Group 7"/>
            <p:cNvGrpSpPr>
              <a:grpSpLocks/>
            </p:cNvGrpSpPr>
            <p:nvPr/>
          </p:nvGrpSpPr>
          <p:grpSpPr bwMode="auto">
            <a:xfrm>
              <a:off x="54" y="540"/>
              <a:ext cx="11790" cy="540"/>
              <a:chOff x="54" y="540"/>
              <a:chExt cx="11790" cy="540"/>
            </a:xfrm>
          </p:grpSpPr>
          <p:sp>
            <p:nvSpPr>
              <p:cNvPr id="9" name="Rectangle 8"/>
              <p:cNvSpPr>
                <a:spLocks noChangeArrowheads="1"/>
              </p:cNvSpPr>
              <p:nvPr/>
            </p:nvSpPr>
            <p:spPr bwMode="auto">
              <a:xfrm>
                <a:off x="54" y="540"/>
                <a:ext cx="11790" cy="180"/>
              </a:xfrm>
              <a:prstGeom prst="rect">
                <a:avLst/>
              </a:prstGeom>
              <a:solidFill>
                <a:srgbClr val="000000"/>
              </a:solidFill>
              <a:ln w="9525">
                <a:solidFill>
                  <a:srgbClr val="000000"/>
                </a:solidFill>
                <a:miter lim="800000"/>
                <a:headEnd/>
                <a:tailEnd/>
              </a:ln>
            </p:spPr>
            <p:txBody>
              <a:bodyPr rot="0" vert="horz" wrap="square" lIns="91440" tIns="45720" rIns="91440" bIns="45720" anchor="t" anchorCtr="0" upright="1">
                <a:noAutofit/>
              </a:bodyPr>
              <a:lstStyle/>
              <a:p>
                <a:endParaRPr lang="en-US" dirty="0"/>
              </a:p>
            </p:txBody>
          </p:sp>
          <p:sp>
            <p:nvSpPr>
              <p:cNvPr id="10" name="Rectangle 9"/>
              <p:cNvSpPr>
                <a:spLocks noChangeArrowheads="1"/>
              </p:cNvSpPr>
              <p:nvPr/>
            </p:nvSpPr>
            <p:spPr bwMode="auto">
              <a:xfrm>
                <a:off x="54" y="900"/>
                <a:ext cx="11790" cy="180"/>
              </a:xfrm>
              <a:prstGeom prst="rect">
                <a:avLst/>
              </a:prstGeom>
              <a:solidFill>
                <a:srgbClr val="FF0000"/>
              </a:solidFill>
              <a:ln w="9525">
                <a:solidFill>
                  <a:srgbClr val="FF0000"/>
                </a:solidFill>
                <a:miter lim="800000"/>
                <a:headEnd/>
                <a:tailEnd/>
              </a:ln>
            </p:spPr>
            <p:txBody>
              <a:bodyPr rot="0" vert="horz" wrap="square" lIns="91440" tIns="45720" rIns="91440" bIns="45720" anchor="t" anchorCtr="0" upright="1">
                <a:noAutofit/>
              </a:bodyPr>
              <a:lstStyle/>
              <a:p>
                <a:endParaRPr lang="en-US" dirty="0"/>
              </a:p>
            </p:txBody>
          </p:sp>
        </p:grpSp>
      </p:grpSp>
    </p:spTree>
    <p:extLst>
      <p:ext uri="{BB962C8B-B14F-4D97-AF65-F5344CB8AC3E}">
        <p14:creationId xmlns:p14="http://schemas.microsoft.com/office/powerpoint/2010/main" val="39855416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868362"/>
          </a:xfrm>
        </p:spPr>
        <p:txBody>
          <a:bodyPr>
            <a:noAutofit/>
          </a:bodyPr>
          <a:lstStyle/>
          <a:p>
            <a:r>
              <a:rPr lang="en-US" sz="2800" b="1" dirty="0" smtClean="0">
                <a:solidFill>
                  <a:srgbClr val="FF0000"/>
                </a:solidFill>
              </a:rPr>
              <a:t>Overview of Presidential Fast Track initiative </a:t>
            </a:r>
            <a:endParaRPr lang="en-US" sz="2800" b="1" dirty="0">
              <a:solidFill>
                <a:srgbClr val="FF0000"/>
              </a:solidFill>
            </a:endParaRPr>
          </a:p>
        </p:txBody>
      </p:sp>
      <p:sp>
        <p:nvSpPr>
          <p:cNvPr id="3" name="Content Placeholder 2"/>
          <p:cNvSpPr>
            <a:spLocks noGrp="1"/>
          </p:cNvSpPr>
          <p:nvPr>
            <p:ph idx="1"/>
          </p:nvPr>
        </p:nvSpPr>
        <p:spPr>
          <a:xfrm>
            <a:off x="457200" y="914400"/>
            <a:ext cx="8229600" cy="5562600"/>
          </a:xfrm>
        </p:spPr>
        <p:txBody>
          <a:bodyPr>
            <a:normAutofit fontScale="92500" lnSpcReduction="10000"/>
          </a:bodyPr>
          <a:lstStyle/>
          <a:p>
            <a:pPr marL="514350" lvl="0" indent="-514350">
              <a:buFont typeface="+mj-lt"/>
              <a:buAutoNum type="arabicPeriod"/>
            </a:pPr>
            <a:r>
              <a:rPr lang="en-GB" dirty="0" smtClean="0"/>
              <a:t>Engage men in HIV Prevention and close the tap on new infections Particularly among adolescent girls and young women</a:t>
            </a:r>
            <a:endParaRPr lang="en-US" dirty="0" smtClean="0"/>
          </a:p>
          <a:p>
            <a:pPr marL="514350" lvl="0" indent="-514350">
              <a:buFont typeface="+mj-lt"/>
              <a:buAutoNum type="arabicPeriod"/>
            </a:pPr>
            <a:r>
              <a:rPr lang="en-GB" dirty="0" smtClean="0"/>
              <a:t>Accelerate Implementation and Treat and attainment of the fast track 90-90-90 targets particularly among men and young people</a:t>
            </a:r>
            <a:endParaRPr lang="en-US" dirty="0" smtClean="0"/>
          </a:p>
          <a:p>
            <a:pPr marL="514350" lvl="0" indent="-514350">
              <a:buFont typeface="+mj-lt"/>
              <a:buAutoNum type="arabicPeriod"/>
            </a:pPr>
            <a:r>
              <a:rPr lang="en-GB" dirty="0" smtClean="0"/>
              <a:t>Consolidate progress on elimination of mother-to-child-transmission of HIV</a:t>
            </a:r>
            <a:endParaRPr lang="en-US" dirty="0" smtClean="0"/>
          </a:p>
          <a:p>
            <a:pPr marL="514350" lvl="0" indent="-514350">
              <a:buFont typeface="+mj-lt"/>
              <a:buAutoNum type="arabicPeriod"/>
            </a:pPr>
            <a:r>
              <a:rPr lang="en-GB" dirty="0" smtClean="0">
                <a:solidFill>
                  <a:srgbClr val="0070C0"/>
                </a:solidFill>
              </a:rPr>
              <a:t>Ensure financial sustainability for the HIV response</a:t>
            </a:r>
            <a:endParaRPr lang="en-US" dirty="0" smtClean="0">
              <a:solidFill>
                <a:srgbClr val="0070C0"/>
              </a:solidFill>
            </a:endParaRPr>
          </a:p>
          <a:p>
            <a:pPr marL="514350" lvl="0" indent="-514350">
              <a:buFont typeface="+mj-lt"/>
              <a:buAutoNum type="arabicPeriod"/>
            </a:pPr>
            <a:r>
              <a:rPr lang="en-GB" dirty="0" smtClean="0">
                <a:solidFill>
                  <a:srgbClr val="0070C0"/>
                </a:solidFill>
              </a:rPr>
              <a:t>Ensure institutional effectiveness for a well-coordinated multi-sector response</a:t>
            </a:r>
            <a:r>
              <a:rPr lang="en-GB" dirty="0" smtClean="0"/>
              <a:t>.</a:t>
            </a:r>
            <a:endParaRPr lang="en-US" dirty="0" smtClean="0"/>
          </a:p>
          <a:p>
            <a:endParaRPr lang="en-US" dirty="0"/>
          </a:p>
        </p:txBody>
      </p:sp>
      <p:pic>
        <p:nvPicPr>
          <p:cNvPr id="4" name="Picture 3"/>
          <p:cNvPicPr>
            <a:picLocks noChangeAspect="1"/>
          </p:cNvPicPr>
          <p:nvPr/>
        </p:nvPicPr>
        <p:blipFill>
          <a:blip r:embed="rId2"/>
          <a:stretch>
            <a:fillRect/>
          </a:stretch>
        </p:blipFill>
        <p:spPr>
          <a:xfrm>
            <a:off x="-213418" y="-342975"/>
            <a:ext cx="1341236" cy="1255885"/>
          </a:xfrm>
          <a:prstGeom prst="rect">
            <a:avLst/>
          </a:prstGeom>
        </p:spPr>
      </p:pic>
      <p:pic>
        <p:nvPicPr>
          <p:cNvPr id="5" name="Picture 4"/>
          <p:cNvPicPr>
            <a:picLocks noChangeAspect="1"/>
          </p:cNvPicPr>
          <p:nvPr/>
        </p:nvPicPr>
        <p:blipFill>
          <a:blip r:embed="rId3"/>
          <a:stretch>
            <a:fillRect/>
          </a:stretch>
        </p:blipFill>
        <p:spPr>
          <a:xfrm>
            <a:off x="7585244" y="-85591"/>
            <a:ext cx="1371719" cy="1255885"/>
          </a:xfrm>
          <a:prstGeom prst="rect">
            <a:avLst/>
          </a:prstGeom>
        </p:spPr>
      </p:pic>
      <p:grpSp>
        <p:nvGrpSpPr>
          <p:cNvPr id="6" name="Group 5"/>
          <p:cNvGrpSpPr>
            <a:grpSpLocks/>
          </p:cNvGrpSpPr>
          <p:nvPr/>
        </p:nvGrpSpPr>
        <p:grpSpPr bwMode="auto">
          <a:xfrm>
            <a:off x="1127818" y="-23936"/>
            <a:ext cx="6457425" cy="342900"/>
            <a:chOff x="54" y="540"/>
            <a:chExt cx="11790" cy="540"/>
          </a:xfrm>
        </p:grpSpPr>
        <p:sp>
          <p:nvSpPr>
            <p:cNvPr id="7" name="Rectangle 6"/>
            <p:cNvSpPr>
              <a:spLocks noChangeArrowheads="1"/>
            </p:cNvSpPr>
            <p:nvPr/>
          </p:nvSpPr>
          <p:spPr bwMode="auto">
            <a:xfrm>
              <a:off x="54" y="720"/>
              <a:ext cx="11790" cy="180"/>
            </a:xfrm>
            <a:prstGeom prst="rect">
              <a:avLst/>
            </a:prstGeom>
            <a:solidFill>
              <a:srgbClr val="FFFF00"/>
            </a:solidFill>
            <a:ln w="9525">
              <a:solidFill>
                <a:srgbClr val="FFFF00"/>
              </a:solidFill>
              <a:miter lim="800000"/>
              <a:headEnd/>
              <a:tailEnd/>
            </a:ln>
          </p:spPr>
          <p:txBody>
            <a:bodyPr rot="0" vert="horz" wrap="square" lIns="91440" tIns="45720" rIns="91440" bIns="45720" anchor="t" anchorCtr="0" upright="1">
              <a:noAutofit/>
            </a:bodyPr>
            <a:lstStyle/>
            <a:p>
              <a:endParaRPr lang="en-US" dirty="0"/>
            </a:p>
          </p:txBody>
        </p:sp>
        <p:grpSp>
          <p:nvGrpSpPr>
            <p:cNvPr id="8" name="Group 7"/>
            <p:cNvGrpSpPr>
              <a:grpSpLocks/>
            </p:cNvGrpSpPr>
            <p:nvPr/>
          </p:nvGrpSpPr>
          <p:grpSpPr bwMode="auto">
            <a:xfrm>
              <a:off x="54" y="540"/>
              <a:ext cx="11790" cy="540"/>
              <a:chOff x="54" y="540"/>
              <a:chExt cx="11790" cy="540"/>
            </a:xfrm>
          </p:grpSpPr>
          <p:sp>
            <p:nvSpPr>
              <p:cNvPr id="9" name="Rectangle 8"/>
              <p:cNvSpPr>
                <a:spLocks noChangeArrowheads="1"/>
              </p:cNvSpPr>
              <p:nvPr/>
            </p:nvSpPr>
            <p:spPr bwMode="auto">
              <a:xfrm>
                <a:off x="54" y="540"/>
                <a:ext cx="11790" cy="180"/>
              </a:xfrm>
              <a:prstGeom prst="rect">
                <a:avLst/>
              </a:prstGeom>
              <a:solidFill>
                <a:srgbClr val="000000"/>
              </a:solidFill>
              <a:ln w="9525">
                <a:solidFill>
                  <a:srgbClr val="000000"/>
                </a:solidFill>
                <a:miter lim="800000"/>
                <a:headEnd/>
                <a:tailEnd/>
              </a:ln>
            </p:spPr>
            <p:txBody>
              <a:bodyPr rot="0" vert="horz" wrap="square" lIns="91440" tIns="45720" rIns="91440" bIns="45720" anchor="t" anchorCtr="0" upright="1">
                <a:noAutofit/>
              </a:bodyPr>
              <a:lstStyle/>
              <a:p>
                <a:endParaRPr lang="en-US" dirty="0"/>
              </a:p>
            </p:txBody>
          </p:sp>
          <p:sp>
            <p:nvSpPr>
              <p:cNvPr id="10" name="Rectangle 9"/>
              <p:cNvSpPr>
                <a:spLocks noChangeArrowheads="1"/>
              </p:cNvSpPr>
              <p:nvPr/>
            </p:nvSpPr>
            <p:spPr bwMode="auto">
              <a:xfrm>
                <a:off x="54" y="900"/>
                <a:ext cx="11790" cy="180"/>
              </a:xfrm>
              <a:prstGeom prst="rect">
                <a:avLst/>
              </a:prstGeom>
              <a:solidFill>
                <a:srgbClr val="FF0000"/>
              </a:solidFill>
              <a:ln w="9525">
                <a:solidFill>
                  <a:srgbClr val="FF0000"/>
                </a:solidFill>
                <a:miter lim="800000"/>
                <a:headEnd/>
                <a:tailEnd/>
              </a:ln>
            </p:spPr>
            <p:txBody>
              <a:bodyPr rot="0" vert="horz" wrap="square" lIns="91440" tIns="45720" rIns="91440" bIns="45720" anchor="t" anchorCtr="0" upright="1">
                <a:noAutofit/>
              </a:bodyPr>
              <a:lstStyle/>
              <a:p>
                <a:endParaRPr lang="en-US" dirty="0"/>
              </a:p>
            </p:txBody>
          </p:sp>
        </p:grpSp>
      </p:grpSp>
      <p:pic>
        <p:nvPicPr>
          <p:cNvPr id="11" name="Picture 10"/>
          <p:cNvPicPr>
            <a:picLocks noChangeAspect="1"/>
          </p:cNvPicPr>
          <p:nvPr/>
        </p:nvPicPr>
        <p:blipFill>
          <a:blip r:embed="rId3"/>
          <a:stretch>
            <a:fillRect/>
          </a:stretch>
        </p:blipFill>
        <p:spPr>
          <a:xfrm>
            <a:off x="7585243" y="-23936"/>
            <a:ext cx="1371719" cy="1255885"/>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Autofit/>
          </a:bodyPr>
          <a:lstStyle/>
          <a:p>
            <a:r>
              <a:rPr lang="en-US" sz="3600" b="1" dirty="0" smtClean="0">
                <a:solidFill>
                  <a:srgbClr val="FF0000"/>
                </a:solidFill>
              </a:rPr>
              <a:t>Objectives of the Guidelines</a:t>
            </a:r>
            <a:endParaRPr lang="en-US" sz="3600" b="1" dirty="0">
              <a:solidFill>
                <a:srgbClr val="FF0000"/>
              </a:solidFill>
            </a:endParaRPr>
          </a:p>
        </p:txBody>
      </p:sp>
      <p:sp>
        <p:nvSpPr>
          <p:cNvPr id="3" name="Content Placeholder 2"/>
          <p:cNvSpPr>
            <a:spLocks noGrp="1"/>
          </p:cNvSpPr>
          <p:nvPr>
            <p:ph idx="1"/>
          </p:nvPr>
        </p:nvSpPr>
        <p:spPr>
          <a:xfrm>
            <a:off x="152400" y="990600"/>
            <a:ext cx="8534400" cy="5638800"/>
          </a:xfrm>
        </p:spPr>
        <p:txBody>
          <a:bodyPr>
            <a:normAutofit fontScale="77500" lnSpcReduction="20000"/>
          </a:bodyPr>
          <a:lstStyle/>
          <a:p>
            <a:pPr marL="514350" indent="-514350">
              <a:buAutoNum type="arabicPeriod"/>
            </a:pPr>
            <a:r>
              <a:rPr lang="en-US" sz="3400" dirty="0"/>
              <a:t>To provide a clear understanding of HIV and AIDS </a:t>
            </a:r>
            <a:r>
              <a:rPr lang="en-US" sz="3400" dirty="0" smtClean="0"/>
              <a:t>mainstreaming in MDAs/LGs. </a:t>
            </a:r>
            <a:endParaRPr lang="en-US" sz="3400" dirty="0"/>
          </a:p>
          <a:p>
            <a:pPr marL="514350" indent="-514350">
              <a:buAutoNum type="arabicPeriod"/>
            </a:pPr>
            <a:endParaRPr lang="en-US" sz="1400" dirty="0"/>
          </a:p>
          <a:p>
            <a:pPr marL="514350" indent="-514350">
              <a:buAutoNum type="arabicPeriod"/>
            </a:pPr>
            <a:r>
              <a:rPr lang="en-US" sz="3400" dirty="0"/>
              <a:t>To provide guidance on the step-by-step  process to HIV and AIDS mainstreaming in </a:t>
            </a:r>
            <a:r>
              <a:rPr lang="en-US" sz="3400" dirty="0" smtClean="0"/>
              <a:t>MDAs/LGs </a:t>
            </a:r>
            <a:endParaRPr lang="en-US" sz="3400" dirty="0"/>
          </a:p>
          <a:p>
            <a:pPr marL="514350" indent="-514350">
              <a:buAutoNum type="arabicPeriod"/>
            </a:pPr>
            <a:endParaRPr lang="en-US" sz="1400" dirty="0"/>
          </a:p>
          <a:p>
            <a:pPr marL="514350" indent="-514350">
              <a:buAutoNum type="arabicPeriod"/>
            </a:pPr>
            <a:r>
              <a:rPr lang="en-US" sz="3400" dirty="0"/>
              <a:t>To provide tools to guide the implementation and monitoring of the HIV and AIDS mainstreaming </a:t>
            </a:r>
            <a:r>
              <a:rPr lang="en-US" sz="3400" dirty="0" smtClean="0"/>
              <a:t>interventions. </a:t>
            </a:r>
            <a:endParaRPr lang="en-US" sz="3400" dirty="0"/>
          </a:p>
          <a:p>
            <a:pPr marL="514350" indent="-514350">
              <a:buAutoNum type="arabicPeriod"/>
            </a:pPr>
            <a:endParaRPr lang="en-US" sz="1400" dirty="0"/>
          </a:p>
          <a:p>
            <a:pPr marL="514350" indent="-514350">
              <a:buAutoNum type="arabicPeriod"/>
            </a:pPr>
            <a:r>
              <a:rPr lang="en-US" sz="3400" dirty="0"/>
              <a:t>To provide institutional framework for coordination of HIV&amp;AIDS response in public and non-public </a:t>
            </a:r>
            <a:r>
              <a:rPr lang="en-US" sz="3400" dirty="0" smtClean="0"/>
              <a:t>sector.</a:t>
            </a:r>
          </a:p>
          <a:p>
            <a:pPr marL="514350" indent="-514350">
              <a:buAutoNum type="arabicPeriod"/>
            </a:pPr>
            <a:r>
              <a:rPr lang="en-US" sz="3400" dirty="0" smtClean="0"/>
              <a:t>Align all sector HIV and AIDS activities to the Presidential fast track initiative to end AIDs as a public health threat by 2030 and NDP cross-cutting issues. </a:t>
            </a:r>
            <a:endParaRPr lang="en-US" sz="3400" dirty="0"/>
          </a:p>
          <a:p>
            <a:pPr marL="0" indent="0">
              <a:buNone/>
            </a:pPr>
            <a:endParaRPr lang="en-US" sz="3400" dirty="0" smtClean="0"/>
          </a:p>
          <a:p>
            <a:endParaRPr lang="en-US" dirty="0"/>
          </a:p>
        </p:txBody>
      </p:sp>
      <p:grpSp>
        <p:nvGrpSpPr>
          <p:cNvPr id="4" name="Group 3"/>
          <p:cNvGrpSpPr>
            <a:grpSpLocks/>
          </p:cNvGrpSpPr>
          <p:nvPr/>
        </p:nvGrpSpPr>
        <p:grpSpPr bwMode="auto">
          <a:xfrm>
            <a:off x="1676400" y="10551"/>
            <a:ext cx="5791200" cy="342900"/>
            <a:chOff x="54" y="540"/>
            <a:chExt cx="11790" cy="540"/>
          </a:xfrm>
        </p:grpSpPr>
        <p:sp>
          <p:nvSpPr>
            <p:cNvPr id="5" name="Rectangle 4"/>
            <p:cNvSpPr>
              <a:spLocks noChangeArrowheads="1"/>
            </p:cNvSpPr>
            <p:nvPr/>
          </p:nvSpPr>
          <p:spPr bwMode="auto">
            <a:xfrm>
              <a:off x="54" y="720"/>
              <a:ext cx="11790" cy="180"/>
            </a:xfrm>
            <a:prstGeom prst="rect">
              <a:avLst/>
            </a:prstGeom>
            <a:solidFill>
              <a:srgbClr val="FFFF00"/>
            </a:solidFill>
            <a:ln w="9525">
              <a:solidFill>
                <a:srgbClr val="FFFF00"/>
              </a:solidFill>
              <a:miter lim="800000"/>
              <a:headEnd/>
              <a:tailEnd/>
            </a:ln>
          </p:spPr>
          <p:txBody>
            <a:bodyPr rot="0" vert="horz" wrap="square" lIns="91440" tIns="45720" rIns="91440" bIns="45720" anchor="t" anchorCtr="0" upright="1">
              <a:noAutofit/>
            </a:bodyPr>
            <a:lstStyle/>
            <a:p>
              <a:endParaRPr lang="en-US" dirty="0"/>
            </a:p>
          </p:txBody>
        </p:sp>
        <p:grpSp>
          <p:nvGrpSpPr>
            <p:cNvPr id="6" name="Group 5"/>
            <p:cNvGrpSpPr>
              <a:grpSpLocks/>
            </p:cNvGrpSpPr>
            <p:nvPr/>
          </p:nvGrpSpPr>
          <p:grpSpPr bwMode="auto">
            <a:xfrm>
              <a:off x="54" y="540"/>
              <a:ext cx="11790" cy="540"/>
              <a:chOff x="54" y="540"/>
              <a:chExt cx="11790" cy="540"/>
            </a:xfrm>
          </p:grpSpPr>
          <p:sp>
            <p:nvSpPr>
              <p:cNvPr id="7" name="Rectangle 6"/>
              <p:cNvSpPr>
                <a:spLocks noChangeArrowheads="1"/>
              </p:cNvSpPr>
              <p:nvPr/>
            </p:nvSpPr>
            <p:spPr bwMode="auto">
              <a:xfrm>
                <a:off x="54" y="540"/>
                <a:ext cx="11790" cy="180"/>
              </a:xfrm>
              <a:prstGeom prst="rect">
                <a:avLst/>
              </a:prstGeom>
              <a:solidFill>
                <a:srgbClr val="000000"/>
              </a:solidFill>
              <a:ln w="9525">
                <a:solidFill>
                  <a:srgbClr val="000000"/>
                </a:solidFill>
                <a:miter lim="800000"/>
                <a:headEnd/>
                <a:tailEnd/>
              </a:ln>
            </p:spPr>
            <p:txBody>
              <a:bodyPr rot="0" vert="horz" wrap="square" lIns="91440" tIns="45720" rIns="91440" bIns="45720" anchor="t" anchorCtr="0" upright="1">
                <a:noAutofit/>
              </a:bodyPr>
              <a:lstStyle/>
              <a:p>
                <a:endParaRPr lang="en-US" dirty="0"/>
              </a:p>
            </p:txBody>
          </p:sp>
          <p:sp>
            <p:nvSpPr>
              <p:cNvPr id="8" name="Rectangle 7"/>
              <p:cNvSpPr>
                <a:spLocks noChangeArrowheads="1"/>
              </p:cNvSpPr>
              <p:nvPr/>
            </p:nvSpPr>
            <p:spPr bwMode="auto">
              <a:xfrm>
                <a:off x="54" y="900"/>
                <a:ext cx="11790" cy="180"/>
              </a:xfrm>
              <a:prstGeom prst="rect">
                <a:avLst/>
              </a:prstGeom>
              <a:solidFill>
                <a:srgbClr val="FF0000"/>
              </a:solidFill>
              <a:ln w="9525">
                <a:solidFill>
                  <a:srgbClr val="FF0000"/>
                </a:solidFill>
                <a:miter lim="800000"/>
                <a:headEnd/>
                <a:tailEnd/>
              </a:ln>
            </p:spPr>
            <p:txBody>
              <a:bodyPr rot="0" vert="horz" wrap="square" lIns="91440" tIns="45720" rIns="91440" bIns="45720" anchor="t" anchorCtr="0" upright="1">
                <a:noAutofit/>
              </a:bodyPr>
              <a:lstStyle/>
              <a:p>
                <a:endParaRPr lang="en-US" dirty="0"/>
              </a:p>
            </p:txBody>
          </p:sp>
        </p:grpSp>
      </p:grpSp>
      <p:pic>
        <p:nvPicPr>
          <p:cNvPr id="9" name="Picture 8"/>
          <p:cNvPicPr>
            <a:picLocks noChangeAspect="1"/>
          </p:cNvPicPr>
          <p:nvPr/>
        </p:nvPicPr>
        <p:blipFill>
          <a:blip r:embed="rId2"/>
          <a:stretch>
            <a:fillRect/>
          </a:stretch>
        </p:blipFill>
        <p:spPr>
          <a:xfrm>
            <a:off x="7585243" y="-23936"/>
            <a:ext cx="1371719" cy="1255885"/>
          </a:xfrm>
          <a:prstGeom prst="rect">
            <a:avLst/>
          </a:prstGeom>
        </p:spPr>
      </p:pic>
      <p:pic>
        <p:nvPicPr>
          <p:cNvPr id="10" name="Picture 9"/>
          <p:cNvPicPr>
            <a:picLocks noChangeAspect="1"/>
          </p:cNvPicPr>
          <p:nvPr/>
        </p:nvPicPr>
        <p:blipFill>
          <a:blip r:embed="rId3"/>
          <a:stretch>
            <a:fillRect/>
          </a:stretch>
        </p:blipFill>
        <p:spPr>
          <a:xfrm>
            <a:off x="225727" y="-1758"/>
            <a:ext cx="1341236" cy="1255885"/>
          </a:xfrm>
          <a:prstGeom prst="rect">
            <a:avLst/>
          </a:prstGeom>
        </p:spPr>
      </p:pic>
    </p:spTree>
    <p:extLst>
      <p:ext uri="{BB962C8B-B14F-4D97-AF65-F5344CB8AC3E}">
        <p14:creationId xmlns:p14="http://schemas.microsoft.com/office/powerpoint/2010/main" val="20207103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7"/>
            <a:ext cx="8610600" cy="981247"/>
          </a:xfrm>
        </p:spPr>
        <p:txBody>
          <a:bodyPr>
            <a:normAutofit fontScale="90000"/>
          </a:bodyPr>
          <a:lstStyle/>
          <a:p>
            <a:r>
              <a:rPr lang="en-US" sz="3600" b="1" dirty="0" smtClean="0">
                <a:solidFill>
                  <a:srgbClr val="FF0000"/>
                </a:solidFill>
              </a:rPr>
              <a:t>Users of HIV Mainstreaming guidelines</a:t>
            </a:r>
            <a:r>
              <a:rPr lang="en-US" b="1" dirty="0" smtClean="0">
                <a:solidFill>
                  <a:srgbClr val="FF0000"/>
                </a:solidFill>
              </a:rPr>
              <a:t/>
            </a:r>
            <a:br>
              <a:rPr lang="en-US" b="1" dirty="0" smtClean="0">
                <a:solidFill>
                  <a:srgbClr val="FF0000"/>
                </a:solidFill>
              </a:rPr>
            </a:br>
            <a:endParaRPr lang="en-US" dirty="0">
              <a:solidFill>
                <a:srgbClr val="FF0000"/>
              </a:solidFill>
            </a:endParaRPr>
          </a:p>
        </p:txBody>
      </p:sp>
      <p:sp>
        <p:nvSpPr>
          <p:cNvPr id="3" name="Content Placeholder 2"/>
          <p:cNvSpPr>
            <a:spLocks noGrp="1"/>
          </p:cNvSpPr>
          <p:nvPr>
            <p:ph idx="1"/>
          </p:nvPr>
        </p:nvSpPr>
        <p:spPr>
          <a:xfrm>
            <a:off x="457200" y="762000"/>
            <a:ext cx="8229600" cy="5364163"/>
          </a:xfrm>
        </p:spPr>
        <p:txBody>
          <a:bodyPr/>
          <a:lstStyle/>
          <a:p>
            <a:r>
              <a:rPr lang="en-US" dirty="0" smtClean="0"/>
              <a:t>Managers, Decision-makers and Planners in all Government Ministries, Departments and Agencies, and Local Governments. </a:t>
            </a:r>
          </a:p>
          <a:p>
            <a:r>
              <a:rPr lang="en-US" dirty="0" smtClean="0"/>
              <a:t>HIV/AIDS Focal Points within sectors.</a:t>
            </a:r>
          </a:p>
          <a:p>
            <a:r>
              <a:rPr lang="en-US" dirty="0" smtClean="0"/>
              <a:t>Development/Donor Agencies.</a:t>
            </a:r>
          </a:p>
          <a:p>
            <a:r>
              <a:rPr lang="en-US" dirty="0" smtClean="0"/>
              <a:t>Private sector and Civil Society Organization/ NGO personnel.</a:t>
            </a:r>
          </a:p>
          <a:p>
            <a:endParaRPr lang="en-US" dirty="0"/>
          </a:p>
        </p:txBody>
      </p:sp>
      <p:pic>
        <p:nvPicPr>
          <p:cNvPr id="4" name="Picture 3"/>
          <p:cNvPicPr>
            <a:picLocks noChangeAspect="1"/>
          </p:cNvPicPr>
          <p:nvPr/>
        </p:nvPicPr>
        <p:blipFill>
          <a:blip r:embed="rId2"/>
          <a:stretch>
            <a:fillRect/>
          </a:stretch>
        </p:blipFill>
        <p:spPr>
          <a:xfrm>
            <a:off x="0" y="0"/>
            <a:ext cx="1341236" cy="1255885"/>
          </a:xfrm>
          <a:prstGeom prst="rect">
            <a:avLst/>
          </a:prstGeom>
        </p:spPr>
      </p:pic>
      <p:pic>
        <p:nvPicPr>
          <p:cNvPr id="5" name="Picture 4"/>
          <p:cNvPicPr>
            <a:picLocks noChangeAspect="1"/>
          </p:cNvPicPr>
          <p:nvPr/>
        </p:nvPicPr>
        <p:blipFill>
          <a:blip r:embed="rId3"/>
          <a:stretch>
            <a:fillRect/>
          </a:stretch>
        </p:blipFill>
        <p:spPr>
          <a:xfrm>
            <a:off x="7585243" y="-23936"/>
            <a:ext cx="1371719" cy="1255885"/>
          </a:xfrm>
          <a:prstGeom prst="rect">
            <a:avLst/>
          </a:prstGeom>
        </p:spPr>
      </p:pic>
      <p:grpSp>
        <p:nvGrpSpPr>
          <p:cNvPr id="6" name="Group 5"/>
          <p:cNvGrpSpPr>
            <a:grpSpLocks/>
          </p:cNvGrpSpPr>
          <p:nvPr/>
        </p:nvGrpSpPr>
        <p:grpSpPr bwMode="auto">
          <a:xfrm>
            <a:off x="1676400" y="-102054"/>
            <a:ext cx="5791200" cy="342900"/>
            <a:chOff x="54" y="540"/>
            <a:chExt cx="11790" cy="540"/>
          </a:xfrm>
        </p:grpSpPr>
        <p:sp>
          <p:nvSpPr>
            <p:cNvPr id="7" name="Rectangle 6"/>
            <p:cNvSpPr>
              <a:spLocks noChangeArrowheads="1"/>
            </p:cNvSpPr>
            <p:nvPr/>
          </p:nvSpPr>
          <p:spPr bwMode="auto">
            <a:xfrm>
              <a:off x="54" y="720"/>
              <a:ext cx="11790" cy="180"/>
            </a:xfrm>
            <a:prstGeom prst="rect">
              <a:avLst/>
            </a:prstGeom>
            <a:solidFill>
              <a:srgbClr val="FFFF00"/>
            </a:solidFill>
            <a:ln w="9525">
              <a:solidFill>
                <a:srgbClr val="FFFF00"/>
              </a:solidFill>
              <a:miter lim="800000"/>
              <a:headEnd/>
              <a:tailEnd/>
            </a:ln>
          </p:spPr>
          <p:txBody>
            <a:bodyPr rot="0" vert="horz" wrap="square" lIns="91440" tIns="45720" rIns="91440" bIns="45720" anchor="t" anchorCtr="0" upright="1">
              <a:noAutofit/>
            </a:bodyPr>
            <a:lstStyle/>
            <a:p>
              <a:endParaRPr lang="en-US" dirty="0"/>
            </a:p>
          </p:txBody>
        </p:sp>
        <p:grpSp>
          <p:nvGrpSpPr>
            <p:cNvPr id="8" name="Group 7"/>
            <p:cNvGrpSpPr>
              <a:grpSpLocks/>
            </p:cNvGrpSpPr>
            <p:nvPr/>
          </p:nvGrpSpPr>
          <p:grpSpPr bwMode="auto">
            <a:xfrm>
              <a:off x="54" y="540"/>
              <a:ext cx="11790" cy="540"/>
              <a:chOff x="54" y="540"/>
              <a:chExt cx="11790" cy="540"/>
            </a:xfrm>
          </p:grpSpPr>
          <p:sp>
            <p:nvSpPr>
              <p:cNvPr id="9" name="Rectangle 8"/>
              <p:cNvSpPr>
                <a:spLocks noChangeArrowheads="1"/>
              </p:cNvSpPr>
              <p:nvPr/>
            </p:nvSpPr>
            <p:spPr bwMode="auto">
              <a:xfrm>
                <a:off x="54" y="540"/>
                <a:ext cx="11790" cy="180"/>
              </a:xfrm>
              <a:prstGeom prst="rect">
                <a:avLst/>
              </a:prstGeom>
              <a:solidFill>
                <a:srgbClr val="000000"/>
              </a:solidFill>
              <a:ln w="9525">
                <a:solidFill>
                  <a:srgbClr val="000000"/>
                </a:solidFill>
                <a:miter lim="800000"/>
                <a:headEnd/>
                <a:tailEnd/>
              </a:ln>
            </p:spPr>
            <p:txBody>
              <a:bodyPr rot="0" vert="horz" wrap="square" lIns="91440" tIns="45720" rIns="91440" bIns="45720" anchor="t" anchorCtr="0" upright="1">
                <a:noAutofit/>
              </a:bodyPr>
              <a:lstStyle/>
              <a:p>
                <a:endParaRPr lang="en-US" dirty="0"/>
              </a:p>
            </p:txBody>
          </p:sp>
          <p:sp>
            <p:nvSpPr>
              <p:cNvPr id="10" name="Rectangle 9"/>
              <p:cNvSpPr>
                <a:spLocks noChangeArrowheads="1"/>
              </p:cNvSpPr>
              <p:nvPr/>
            </p:nvSpPr>
            <p:spPr bwMode="auto">
              <a:xfrm>
                <a:off x="54" y="900"/>
                <a:ext cx="11790" cy="180"/>
              </a:xfrm>
              <a:prstGeom prst="rect">
                <a:avLst/>
              </a:prstGeom>
              <a:solidFill>
                <a:srgbClr val="FF0000"/>
              </a:solidFill>
              <a:ln w="9525">
                <a:solidFill>
                  <a:srgbClr val="FF0000"/>
                </a:solidFill>
                <a:miter lim="800000"/>
                <a:headEnd/>
                <a:tailEnd/>
              </a:ln>
            </p:spPr>
            <p:txBody>
              <a:bodyPr rot="0" vert="horz" wrap="square" lIns="91440" tIns="45720" rIns="91440" bIns="45720" anchor="t" anchorCtr="0" upright="1">
                <a:noAutofit/>
              </a:bodyPr>
              <a:lstStyle/>
              <a:p>
                <a:endParaRPr lang="en-US" dirty="0"/>
              </a:p>
            </p:txBody>
          </p:sp>
        </p:grpSp>
      </p:gr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txBody>
          <a:bodyPr>
            <a:normAutofit/>
          </a:bodyPr>
          <a:lstStyle/>
          <a:p>
            <a:r>
              <a:rPr lang="en-US" sz="3600" b="1" dirty="0">
                <a:solidFill>
                  <a:srgbClr val="FF0000"/>
                </a:solidFill>
              </a:rPr>
              <a:t>HIV and AIDS Mainstreaming Process </a:t>
            </a:r>
            <a:endParaRPr lang="en-US" b="1" dirty="0">
              <a:solidFill>
                <a:srgbClr val="FF0000"/>
              </a:solidFill>
            </a:endParaRPr>
          </a:p>
        </p:txBody>
      </p:sp>
      <p:sp>
        <p:nvSpPr>
          <p:cNvPr id="3" name="Content Placeholder 2"/>
          <p:cNvSpPr>
            <a:spLocks noGrp="1"/>
          </p:cNvSpPr>
          <p:nvPr>
            <p:ph idx="1"/>
          </p:nvPr>
        </p:nvSpPr>
        <p:spPr>
          <a:xfrm>
            <a:off x="228600" y="1143000"/>
            <a:ext cx="8458200" cy="5486400"/>
          </a:xfrm>
        </p:spPr>
        <p:txBody>
          <a:bodyPr>
            <a:normAutofit fontScale="77500" lnSpcReduction="20000"/>
          </a:bodyPr>
          <a:lstStyle/>
          <a:p>
            <a:pPr marL="514350" indent="-514350">
              <a:buFont typeface="+mj-lt"/>
              <a:buAutoNum type="arabicPeriod"/>
            </a:pPr>
            <a:r>
              <a:rPr lang="en-US" dirty="0" smtClean="0"/>
              <a:t>Set up HIV/AIDS Committee in the MDA/LG</a:t>
            </a:r>
          </a:p>
          <a:p>
            <a:pPr marL="514350" indent="-514350">
              <a:buFont typeface="+mj-lt"/>
              <a:buAutoNum type="arabicPeriod"/>
            </a:pPr>
            <a:r>
              <a:rPr lang="en-US" dirty="0" smtClean="0"/>
              <a:t>Conduct </a:t>
            </a:r>
            <a:r>
              <a:rPr lang="en-US" dirty="0"/>
              <a:t>a situational analysis on HIV&amp;AIDS in the sector/institution and prepare an HIV&amp;AIDS institutional </a:t>
            </a:r>
            <a:r>
              <a:rPr lang="en-US" dirty="0" smtClean="0"/>
              <a:t>profile</a:t>
            </a:r>
          </a:p>
          <a:p>
            <a:pPr marL="514350" indent="-514350">
              <a:buFont typeface="+mj-lt"/>
              <a:buAutoNum type="arabicPeriod"/>
            </a:pPr>
            <a:r>
              <a:rPr lang="en-US" dirty="0" smtClean="0"/>
              <a:t>Develop HIV &amp;AIDS strategic interventions in the sector/institution strategy/programmes in line with NSP</a:t>
            </a:r>
          </a:p>
          <a:p>
            <a:pPr marL="514350" indent="-514350">
              <a:buFont typeface="+mj-lt"/>
              <a:buAutoNum type="arabicPeriod"/>
            </a:pPr>
            <a:r>
              <a:rPr lang="en-US" dirty="0" smtClean="0"/>
              <a:t>Develop </a:t>
            </a:r>
            <a:r>
              <a:rPr lang="en-US" dirty="0"/>
              <a:t>an activity/action plan for HIV and AIDS mainstreaming into the core business of the </a:t>
            </a:r>
            <a:r>
              <a:rPr lang="en-US" dirty="0" smtClean="0"/>
              <a:t>sector/institution/organization/company.</a:t>
            </a:r>
          </a:p>
          <a:p>
            <a:pPr marL="514350" indent="-514350">
              <a:buFont typeface="+mj-lt"/>
              <a:buAutoNum type="arabicPeriod"/>
            </a:pPr>
            <a:r>
              <a:rPr lang="en-US" dirty="0" smtClean="0"/>
              <a:t>Cost </a:t>
            </a:r>
            <a:r>
              <a:rPr lang="en-US" dirty="0"/>
              <a:t>and allocate resources for HIV and AIDS mainstreaming </a:t>
            </a:r>
            <a:r>
              <a:rPr lang="en-US" dirty="0" smtClean="0"/>
              <a:t>activities.</a:t>
            </a:r>
          </a:p>
          <a:p>
            <a:pPr marL="514350" indent="-514350">
              <a:buFont typeface="+mj-lt"/>
              <a:buAutoNum type="arabicPeriod"/>
            </a:pPr>
            <a:r>
              <a:rPr lang="en-US" dirty="0" smtClean="0"/>
              <a:t>Implement </a:t>
            </a:r>
            <a:r>
              <a:rPr lang="en-US" dirty="0"/>
              <a:t>and document planned activities on HIV and AIDS </a:t>
            </a:r>
            <a:r>
              <a:rPr lang="en-US" dirty="0" smtClean="0"/>
              <a:t>mainstreaming.</a:t>
            </a:r>
          </a:p>
          <a:p>
            <a:pPr marL="514350" indent="-514350">
              <a:buFont typeface="+mj-lt"/>
              <a:buAutoNum type="arabicPeriod"/>
            </a:pPr>
            <a:r>
              <a:rPr lang="en-US" dirty="0" smtClean="0"/>
              <a:t>Monitor </a:t>
            </a:r>
            <a:r>
              <a:rPr lang="en-US" dirty="0"/>
              <a:t>and evaluate the HIV and AIDS mainstreaming </a:t>
            </a:r>
            <a:r>
              <a:rPr lang="en-US" dirty="0" smtClean="0"/>
              <a:t>plan.</a:t>
            </a:r>
            <a:endParaRPr lang="en-US" dirty="0"/>
          </a:p>
          <a:p>
            <a:endParaRPr lang="en-US" dirty="0"/>
          </a:p>
        </p:txBody>
      </p:sp>
      <p:grpSp>
        <p:nvGrpSpPr>
          <p:cNvPr id="4" name="Group 3"/>
          <p:cNvGrpSpPr>
            <a:grpSpLocks/>
          </p:cNvGrpSpPr>
          <p:nvPr/>
        </p:nvGrpSpPr>
        <p:grpSpPr bwMode="auto">
          <a:xfrm>
            <a:off x="1676400" y="10551"/>
            <a:ext cx="5791200" cy="342900"/>
            <a:chOff x="54" y="540"/>
            <a:chExt cx="11790" cy="540"/>
          </a:xfrm>
        </p:grpSpPr>
        <p:sp>
          <p:nvSpPr>
            <p:cNvPr id="5" name="Rectangle 4"/>
            <p:cNvSpPr>
              <a:spLocks noChangeArrowheads="1"/>
            </p:cNvSpPr>
            <p:nvPr/>
          </p:nvSpPr>
          <p:spPr bwMode="auto">
            <a:xfrm>
              <a:off x="54" y="720"/>
              <a:ext cx="11790" cy="180"/>
            </a:xfrm>
            <a:prstGeom prst="rect">
              <a:avLst/>
            </a:prstGeom>
            <a:solidFill>
              <a:srgbClr val="FFFF00"/>
            </a:solidFill>
            <a:ln w="9525">
              <a:solidFill>
                <a:srgbClr val="FFFF00"/>
              </a:solidFill>
              <a:miter lim="800000"/>
              <a:headEnd/>
              <a:tailEnd/>
            </a:ln>
          </p:spPr>
          <p:txBody>
            <a:bodyPr rot="0" vert="horz" wrap="square" lIns="91440" tIns="45720" rIns="91440" bIns="45720" anchor="t" anchorCtr="0" upright="1">
              <a:noAutofit/>
            </a:bodyPr>
            <a:lstStyle/>
            <a:p>
              <a:endParaRPr lang="en-US" dirty="0"/>
            </a:p>
          </p:txBody>
        </p:sp>
        <p:grpSp>
          <p:nvGrpSpPr>
            <p:cNvPr id="6" name="Group 5"/>
            <p:cNvGrpSpPr>
              <a:grpSpLocks/>
            </p:cNvGrpSpPr>
            <p:nvPr/>
          </p:nvGrpSpPr>
          <p:grpSpPr bwMode="auto">
            <a:xfrm>
              <a:off x="54" y="540"/>
              <a:ext cx="11790" cy="540"/>
              <a:chOff x="54" y="540"/>
              <a:chExt cx="11790" cy="540"/>
            </a:xfrm>
          </p:grpSpPr>
          <p:sp>
            <p:nvSpPr>
              <p:cNvPr id="7" name="Rectangle 6"/>
              <p:cNvSpPr>
                <a:spLocks noChangeArrowheads="1"/>
              </p:cNvSpPr>
              <p:nvPr/>
            </p:nvSpPr>
            <p:spPr bwMode="auto">
              <a:xfrm>
                <a:off x="54" y="540"/>
                <a:ext cx="11790" cy="180"/>
              </a:xfrm>
              <a:prstGeom prst="rect">
                <a:avLst/>
              </a:prstGeom>
              <a:solidFill>
                <a:srgbClr val="000000"/>
              </a:solidFill>
              <a:ln w="9525">
                <a:solidFill>
                  <a:srgbClr val="000000"/>
                </a:solidFill>
                <a:miter lim="800000"/>
                <a:headEnd/>
                <a:tailEnd/>
              </a:ln>
            </p:spPr>
            <p:txBody>
              <a:bodyPr rot="0" vert="horz" wrap="square" lIns="91440" tIns="45720" rIns="91440" bIns="45720" anchor="t" anchorCtr="0" upright="1">
                <a:noAutofit/>
              </a:bodyPr>
              <a:lstStyle/>
              <a:p>
                <a:endParaRPr lang="en-US" dirty="0"/>
              </a:p>
            </p:txBody>
          </p:sp>
          <p:sp>
            <p:nvSpPr>
              <p:cNvPr id="8" name="Rectangle 7"/>
              <p:cNvSpPr>
                <a:spLocks noChangeArrowheads="1"/>
              </p:cNvSpPr>
              <p:nvPr/>
            </p:nvSpPr>
            <p:spPr bwMode="auto">
              <a:xfrm>
                <a:off x="54" y="900"/>
                <a:ext cx="11790" cy="180"/>
              </a:xfrm>
              <a:prstGeom prst="rect">
                <a:avLst/>
              </a:prstGeom>
              <a:solidFill>
                <a:srgbClr val="FF0000"/>
              </a:solidFill>
              <a:ln w="9525">
                <a:solidFill>
                  <a:srgbClr val="FF0000"/>
                </a:solidFill>
                <a:miter lim="800000"/>
                <a:headEnd/>
                <a:tailEnd/>
              </a:ln>
            </p:spPr>
            <p:txBody>
              <a:bodyPr rot="0" vert="horz" wrap="square" lIns="91440" tIns="45720" rIns="91440" bIns="45720" anchor="t" anchorCtr="0" upright="1">
                <a:noAutofit/>
              </a:bodyPr>
              <a:lstStyle/>
              <a:p>
                <a:endParaRPr lang="en-US" dirty="0"/>
              </a:p>
            </p:txBody>
          </p:sp>
        </p:grpSp>
      </p:grpSp>
      <p:pic>
        <p:nvPicPr>
          <p:cNvPr id="9" name="Picture 8"/>
          <p:cNvPicPr>
            <a:picLocks noChangeAspect="1"/>
          </p:cNvPicPr>
          <p:nvPr/>
        </p:nvPicPr>
        <p:blipFill>
          <a:blip r:embed="rId2"/>
          <a:stretch>
            <a:fillRect/>
          </a:stretch>
        </p:blipFill>
        <p:spPr>
          <a:xfrm>
            <a:off x="7585243" y="-23936"/>
            <a:ext cx="1371719" cy="1255885"/>
          </a:xfrm>
          <a:prstGeom prst="rect">
            <a:avLst/>
          </a:prstGeom>
        </p:spPr>
      </p:pic>
      <p:pic>
        <p:nvPicPr>
          <p:cNvPr id="10" name="Picture 9"/>
          <p:cNvPicPr>
            <a:picLocks noChangeAspect="1"/>
          </p:cNvPicPr>
          <p:nvPr/>
        </p:nvPicPr>
        <p:blipFill>
          <a:blip r:embed="rId3"/>
          <a:stretch>
            <a:fillRect/>
          </a:stretch>
        </p:blipFill>
        <p:spPr>
          <a:xfrm>
            <a:off x="0" y="0"/>
            <a:ext cx="1341236" cy="1255885"/>
          </a:xfrm>
          <a:prstGeom prst="rect">
            <a:avLst/>
          </a:prstGeom>
        </p:spPr>
      </p:pic>
    </p:spTree>
    <p:extLst>
      <p:ext uri="{BB962C8B-B14F-4D97-AF65-F5344CB8AC3E}">
        <p14:creationId xmlns:p14="http://schemas.microsoft.com/office/powerpoint/2010/main" val="395354769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7809</TotalTime>
  <Words>1710</Words>
  <Application>Microsoft Office PowerPoint</Application>
  <PresentationFormat>On-screen Show (4:3)</PresentationFormat>
  <Paragraphs>174</Paragraphs>
  <Slides>28</Slides>
  <Notes>1</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28</vt:i4>
      </vt:variant>
    </vt:vector>
  </HeadingPairs>
  <TitlesOfParts>
    <vt:vector size="38" baseType="lpstr">
      <vt:lpstr>Arial</vt:lpstr>
      <vt:lpstr>Arial Unicode MS</vt:lpstr>
      <vt:lpstr>Baskerville Old Face</vt:lpstr>
      <vt:lpstr>Bookman Old Style</vt:lpstr>
      <vt:lpstr>Calibri</vt:lpstr>
      <vt:lpstr>Symbol</vt:lpstr>
      <vt:lpstr>Times New Roman</vt:lpstr>
      <vt:lpstr>Wingdings</vt:lpstr>
      <vt:lpstr>Office Theme</vt:lpstr>
      <vt:lpstr>Document</vt:lpstr>
      <vt:lpstr>  NATIONAL GUIDELINES FOR MAINSTREAMING HIV AND AIDS IN ALL SECTORS IN UGANDA  Presentation by Quinto Rwotoyera DFA, UAC 9th September 2020  </vt:lpstr>
      <vt:lpstr> Presentation Outline </vt:lpstr>
      <vt:lpstr> Introduction, Context &amp; Purpose </vt:lpstr>
      <vt:lpstr>Existing Policy and Guidelines </vt:lpstr>
      <vt:lpstr>HIV&amp;AIDS Mainstreaming</vt:lpstr>
      <vt:lpstr>Overview of Presidential Fast Track initiative </vt:lpstr>
      <vt:lpstr>Objectives of the Guidelines</vt:lpstr>
      <vt:lpstr>Users of HIV Mainstreaming guidelines </vt:lpstr>
      <vt:lpstr>HIV and AIDS Mainstreaming Process </vt:lpstr>
      <vt:lpstr>Priority Areas for HIV&amp;AIDS mainstreaming in all sectors</vt:lpstr>
      <vt:lpstr>Priority Areas cont.….</vt:lpstr>
      <vt:lpstr>Priority Areas cont….</vt:lpstr>
      <vt:lpstr>Budget Allocation by Sectors/MDs for HIV&amp;AIDS Mainstreaming</vt:lpstr>
      <vt:lpstr>Expected results of mainstreaming HIV&amp;AIDS in all Sectors in Uganda</vt:lpstr>
      <vt:lpstr>Expected results of mainstreaming HIV&amp;AIDS in all Sectors in Uganda</vt:lpstr>
      <vt:lpstr>Coordination &amp; Management</vt:lpstr>
      <vt:lpstr>Coordination &amp; Management…..</vt:lpstr>
      <vt:lpstr>Monitoring and evaluation</vt:lpstr>
      <vt:lpstr>Specific Guidelines on HIV &amp; AIDS Mainstreaming and utilization of 0.1 % allocation by MDALG Steps in Mainstreaming HIV&amp;AIDS </vt:lpstr>
      <vt:lpstr>Specific Guidelines on HIV &amp; AIDS Mainstreaming and utilization of 0.1 % allocation by MDALG ( cont..)</vt:lpstr>
      <vt:lpstr>Specific Guidelines on HIV &amp; AIDS Mainstreaming and utilization of 0.1 % allocation by MDALG ( cont..)</vt:lpstr>
      <vt:lpstr>Specific Guidelines on HIV &amp; AIDS Mainstreaming and utilization of 0.1 % allocation by MDALG ( cont..)</vt:lpstr>
      <vt:lpstr>Specific Guidelines on HIV &amp; AIDS Mainstreaming and utilization of 0.1 % allocation by MDALG ( cont..)</vt:lpstr>
      <vt:lpstr>Specific Guidelines on HIV &amp; AIDS Mainstreaming and utilization of 0.1 % allocation by MDALG ( cont..)</vt:lpstr>
      <vt:lpstr>Specific Guidelines on HIV &amp; AIDS Mainstreaming and utilization of 0.1 % allocation by MDALG ( cont..)</vt:lpstr>
      <vt:lpstr>Specific Guidelines on HIV &amp; AIDS Mainstreaming and utilization of 0.1 % allocation by MDALG ( cont..)</vt:lpstr>
      <vt:lpstr>Specific Guidelines on HIV &amp; AIDS Mainstreaming and utilization of 0.1 % allocation by MDALG ( cont..)</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GUIDELINES ON MAINSTREAMING HIV AND AIDS IN UGANDA</dc:title>
  <dc:creator>Charles Otai</dc:creator>
  <cp:lastModifiedBy>Judith Namusisi</cp:lastModifiedBy>
  <cp:revision>118</cp:revision>
  <cp:lastPrinted>2017-10-26T05:05:01Z</cp:lastPrinted>
  <dcterms:created xsi:type="dcterms:W3CDTF">2017-10-12T11:16:38Z</dcterms:created>
  <dcterms:modified xsi:type="dcterms:W3CDTF">2020-09-16T12:25:16Z</dcterms:modified>
</cp:coreProperties>
</file>