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  <p:sldMasterId id="2147483660" r:id="rId2"/>
  </p:sldMasterIdLst>
  <p:notesMasterIdLst>
    <p:notesMasterId r:id="rId28"/>
  </p:notesMasterIdLst>
  <p:handoutMasterIdLst>
    <p:handoutMasterId r:id="rId29"/>
  </p:handoutMasterIdLst>
  <p:sldIdLst>
    <p:sldId id="333" r:id="rId3"/>
    <p:sldId id="485" r:id="rId4"/>
    <p:sldId id="360" r:id="rId5"/>
    <p:sldId id="286" r:id="rId6"/>
    <p:sldId id="343" r:id="rId7"/>
    <p:sldId id="276" r:id="rId8"/>
    <p:sldId id="287" r:id="rId9"/>
    <p:sldId id="265" r:id="rId10"/>
    <p:sldId id="285" r:id="rId11"/>
    <p:sldId id="291" r:id="rId12"/>
    <p:sldId id="294" r:id="rId13"/>
    <p:sldId id="293" r:id="rId14"/>
    <p:sldId id="292" r:id="rId15"/>
    <p:sldId id="295" r:id="rId16"/>
    <p:sldId id="296" r:id="rId17"/>
    <p:sldId id="487" r:id="rId18"/>
    <p:sldId id="283" r:id="rId19"/>
    <p:sldId id="284" r:id="rId20"/>
    <p:sldId id="268" r:id="rId21"/>
    <p:sldId id="269" r:id="rId22"/>
    <p:sldId id="275" r:id="rId23"/>
    <p:sldId id="297" r:id="rId24"/>
    <p:sldId id="264" r:id="rId25"/>
    <p:sldId id="273" r:id="rId26"/>
    <p:sldId id="274" r:id="rId2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F872336-777A-4426-963D-372E7E80D4E6}">
          <p14:sldIdLst>
            <p14:sldId id="333"/>
            <p14:sldId id="485"/>
            <p14:sldId id="360"/>
            <p14:sldId id="286"/>
            <p14:sldId id="343"/>
            <p14:sldId id="276"/>
            <p14:sldId id="287"/>
            <p14:sldId id="265"/>
            <p14:sldId id="285"/>
            <p14:sldId id="291"/>
            <p14:sldId id="294"/>
            <p14:sldId id="293"/>
            <p14:sldId id="292"/>
            <p14:sldId id="295"/>
            <p14:sldId id="296"/>
            <p14:sldId id="487"/>
            <p14:sldId id="283"/>
            <p14:sldId id="284"/>
            <p14:sldId id="268"/>
            <p14:sldId id="269"/>
            <p14:sldId id="275"/>
            <p14:sldId id="297"/>
            <p14:sldId id="264"/>
            <p14:sldId id="273"/>
            <p14:sldId id="27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E7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58" autoAdjust="0"/>
    <p:restoredTop sz="87624" autoAdjust="0"/>
  </p:normalViewPr>
  <p:slideViewPr>
    <p:cSldViewPr snapToGrid="0">
      <p:cViewPr>
        <p:scale>
          <a:sx n="55" d="100"/>
          <a:sy n="55" d="100"/>
        </p:scale>
        <p:origin x="1128" y="1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4146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1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D97191-73B7-4991-993E-FD9A9112D7EC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8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8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2B44AD-9F88-49FF-B24F-4518BF197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4193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1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5A11A1-6F4C-4AC5-B2BB-90F544C87297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5963" y="1162050"/>
            <a:ext cx="5578475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73892"/>
            <a:ext cx="5608320" cy="366045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8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2054F2-2CC1-4B3B-8610-B7CD524D8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639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A5F553-7BEF-3048-9215-DF65EF9FE393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5348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054F2-2CC1-4B3B-8610-B7CD524D8FA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1287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054F2-2CC1-4B3B-8610-B7CD524D8FA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4485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FB30-76B4-46A8-A5E6-BF190D179954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8BFA-9E6E-4F7E-AD06-0A8D82D6C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255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FB30-76B4-46A8-A5E6-BF190D179954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8BFA-9E6E-4F7E-AD06-0A8D82D6C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904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FB30-76B4-46A8-A5E6-BF190D179954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8BFA-9E6E-4F7E-AD06-0A8D82D6C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7473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38201" y="6361115"/>
          <a:ext cx="10515600" cy="360363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363"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charset="0"/>
                        <a:defRPr sz="13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T="45760" marB="4576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charset="0"/>
                        <a:defRPr sz="13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T="45760" marB="4576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charset="0"/>
                        <a:defRPr sz="13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T="45760" marB="4576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6" name="Picture 6" descr="C:\Users\Appolonia\Desktop\Government_of_Uganda_Emble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7669" y="0"/>
            <a:ext cx="1236662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1" y="1214327"/>
            <a:ext cx="10515600" cy="47636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 baseline="0"/>
            </a:lvl1pPr>
            <a:lvl2pPr marL="278606" indent="0">
              <a:buNone/>
              <a:defRPr/>
            </a:lvl2pPr>
            <a:lvl3pPr marL="557213" indent="0">
              <a:buNone/>
              <a:defRPr/>
            </a:lvl3pPr>
            <a:lvl4pPr marL="835819" indent="0">
              <a:buNone/>
              <a:defRPr/>
            </a:lvl4pPr>
            <a:lvl5pPr marL="1114425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6F54F-4BC0-F740-A0D4-0086F184DFCD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E0703-B39D-4846-8CD5-B6040F37EEC4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05651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E779-A097-334E-933B-7A8B0CC49E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494A-2885-3644-BBE5-D5FBE671608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30777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E779-A097-334E-933B-7A8B0CC49E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494A-2885-3644-BBE5-D5FBE671608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94510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2" y="1709741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2" y="4589466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E779-A097-334E-933B-7A8B0CC49E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494A-2885-3644-BBE5-D5FBE671608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177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E779-A097-334E-933B-7A8B0CC49E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494A-2885-3644-BBE5-D5FBE671608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239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365128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90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90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E779-A097-334E-933B-7A8B0CC49E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494A-2885-3644-BBE5-D5FBE671608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371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E779-A097-334E-933B-7A8B0CC49E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494A-2885-3644-BBE5-D5FBE671608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213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E779-A097-334E-933B-7A8B0CC49E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494A-2885-3644-BBE5-D5FBE671608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4013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FB30-76B4-46A8-A5E6-BF190D179954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8BFA-9E6E-4F7E-AD06-0A8D82D6C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0088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8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E779-A097-334E-933B-7A8B0CC49E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494A-2885-3644-BBE5-D5FBE671608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2547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8"/>
            <a:ext cx="6172201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E779-A097-334E-933B-7A8B0CC49E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494A-2885-3644-BBE5-D5FBE671608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83509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E779-A097-334E-933B-7A8B0CC49E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494A-2885-3644-BBE5-D5FBE671608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05762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E779-A097-334E-933B-7A8B0CC49E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494A-2885-3644-BBE5-D5FBE671608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29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FB30-76B4-46A8-A5E6-BF190D179954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8BFA-9E6E-4F7E-AD06-0A8D82D6C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19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FB30-76B4-46A8-A5E6-BF190D179954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8BFA-9E6E-4F7E-AD06-0A8D82D6C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192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FB30-76B4-46A8-A5E6-BF190D179954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8BFA-9E6E-4F7E-AD06-0A8D82D6C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69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FB30-76B4-46A8-A5E6-BF190D179954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8BFA-9E6E-4F7E-AD06-0A8D82D6C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25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FB30-76B4-46A8-A5E6-BF190D179954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8BFA-9E6E-4F7E-AD06-0A8D82D6C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250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FB30-76B4-46A8-A5E6-BF190D179954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8BFA-9E6E-4F7E-AD06-0A8D82D6C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163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FB30-76B4-46A8-A5E6-BF190D179954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8BFA-9E6E-4F7E-AD06-0A8D82D6C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228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46FB30-76B4-46A8-A5E6-BF190D179954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8B8BFA-9E6E-4F7E-AD06-0A8D82D6C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5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36512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33E779-A097-334E-933B-7A8B0CC49E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1" y="63563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D494A-2885-3644-BBE5-D5FBE671608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218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otims.finance.go.ug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1709" y="1463437"/>
            <a:ext cx="10512941" cy="2712762"/>
          </a:xfrm>
        </p:spPr>
        <p:txBody>
          <a:bodyPr anchor="t">
            <a:noAutofit/>
          </a:bodyPr>
          <a:lstStyle/>
          <a:p>
            <a:pPr algn="ctr" eaLnBrk="1" fontAlgn="auto" hangingPunct="1">
              <a:spcAft>
                <a:spcPts val="0"/>
              </a:spcAft>
              <a:buFont typeface="Arial"/>
              <a:buNone/>
              <a:defRPr/>
            </a:pPr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Local Government Management of Service Delivery (LGMSD)</a:t>
            </a: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Performance Assessment 2022</a:t>
            </a: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Highlights of the Results</a:t>
            </a: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400" dirty="0"/>
            </a:br>
            <a:r>
              <a:rPr lang="en-US" sz="2400" dirty="0"/>
              <a:t> </a:t>
            </a:r>
            <a:r>
              <a:rPr lang="en-US" sz="1600" dirty="0"/>
              <a:t> 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Presentation to the Fiscal Decentralization Technical Committee</a:t>
            </a:r>
            <a:b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en-US" sz="2400" dirty="0"/>
            </a:br>
            <a:br>
              <a:rPr lang="en-US" sz="2400" i="1" dirty="0"/>
            </a:br>
            <a:r>
              <a:rPr lang="en-US" sz="2800" b="1" dirty="0"/>
              <a:t>7</a:t>
            </a:r>
            <a:r>
              <a:rPr lang="en-US" sz="2800" b="1" baseline="30000" dirty="0"/>
              <a:t>th</a:t>
            </a:r>
            <a:r>
              <a:rPr lang="en-US" sz="2800" b="1" dirty="0"/>
              <a:t> February, 2023</a:t>
            </a:r>
            <a:br>
              <a:rPr lang="en-US" sz="2400" i="1" dirty="0"/>
            </a:b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7449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83324" y="248194"/>
            <a:ext cx="11220995" cy="1411016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en-US" altLang="en-US" sz="4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Best &amp; Worst 10 LGs under Crosscutting Assessment Area</a:t>
            </a:r>
          </a:p>
        </p:txBody>
      </p:sp>
      <p:sp>
        <p:nvSpPr>
          <p:cNvPr id="11267" name="Text Placeholder 2"/>
          <p:cNvSpPr>
            <a:spLocks noGrp="1"/>
          </p:cNvSpPr>
          <p:nvPr>
            <p:ph type="body" idx="1"/>
          </p:nvPr>
        </p:nvSpPr>
        <p:spPr>
          <a:xfrm>
            <a:off x="606425" y="1567770"/>
            <a:ext cx="5054600" cy="522287"/>
          </a:xfrm>
        </p:spPr>
        <p:txBody>
          <a:bodyPr/>
          <a:lstStyle/>
          <a:p>
            <a:pPr algn="ctr" eaLnBrk="1" hangingPunct="1"/>
            <a:r>
              <a:rPr lang="en-US" altLang="en-US" sz="2800" dirty="0"/>
              <a:t>A. Top 10 Performers </a:t>
            </a:r>
          </a:p>
        </p:txBody>
      </p:sp>
      <p:sp>
        <p:nvSpPr>
          <p:cNvPr id="11268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8432" y="1626783"/>
            <a:ext cx="5057775" cy="514350"/>
          </a:xfrm>
        </p:spPr>
        <p:txBody>
          <a:bodyPr/>
          <a:lstStyle/>
          <a:p>
            <a:pPr algn="ctr" eaLnBrk="1" hangingPunct="1"/>
            <a:r>
              <a:rPr lang="en-US" altLang="en-US" sz="2800" dirty="0"/>
              <a:t>B. Worst 10 Performers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274452904"/>
              </p:ext>
            </p:extLst>
          </p:nvPr>
        </p:nvGraphicFramePr>
        <p:xfrm>
          <a:off x="483325" y="2090057"/>
          <a:ext cx="5612675" cy="4519746"/>
        </p:xfrm>
        <a:graphic>
          <a:graphicData uri="http://schemas.openxmlformats.org/drawingml/2006/table">
            <a:tbl>
              <a:tblPr firstRow="1" firstCol="1" bandRow="1"/>
              <a:tblGrid>
                <a:gridCol w="1375738">
                  <a:extLst>
                    <a:ext uri="{9D8B030D-6E8A-4147-A177-3AD203B41FA5}">
                      <a16:colId xmlns:a16="http://schemas.microsoft.com/office/drawing/2014/main" val="2842003060"/>
                    </a:ext>
                  </a:extLst>
                </a:gridCol>
                <a:gridCol w="2793065">
                  <a:extLst>
                    <a:ext uri="{9D8B030D-6E8A-4147-A177-3AD203B41FA5}">
                      <a16:colId xmlns:a16="http://schemas.microsoft.com/office/drawing/2014/main" val="1592159494"/>
                    </a:ext>
                  </a:extLst>
                </a:gridCol>
                <a:gridCol w="1443872">
                  <a:extLst>
                    <a:ext uri="{9D8B030D-6E8A-4147-A177-3AD203B41FA5}">
                      <a16:colId xmlns:a16="http://schemas.microsoft.com/office/drawing/2014/main" val="4121155342"/>
                    </a:ext>
                  </a:extLst>
                </a:gridCol>
              </a:tblGrid>
              <a:tr h="76996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Rank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03" marR="3380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Vote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03" marR="3380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Score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03" marR="3380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5881915"/>
                  </a:ext>
                </a:extLst>
              </a:tr>
              <a:tr h="3749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Isingiro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90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1775974"/>
                  </a:ext>
                </a:extLst>
              </a:tr>
              <a:tr h="3749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Ibanda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84</a:t>
                      </a:r>
                      <a:endParaRPr lang="en-US" sz="18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8596274"/>
                  </a:ext>
                </a:extLst>
              </a:tr>
              <a:tr h="3749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Bushenyi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80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2318552"/>
                  </a:ext>
                </a:extLst>
              </a:tr>
              <a:tr h="3749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Mayuge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76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8162912"/>
                  </a:ext>
                </a:extLst>
              </a:tr>
              <a:tr h="3749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Sembabule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73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261621"/>
                  </a:ext>
                </a:extLst>
              </a:tr>
              <a:tr h="3749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Kiruhura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71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1771227"/>
                  </a:ext>
                </a:extLst>
              </a:tr>
              <a:tr h="3749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Rubirizi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69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9173736"/>
                  </a:ext>
                </a:extLst>
              </a:tr>
              <a:tr h="3749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Namayingo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67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3779616"/>
                  </a:ext>
                </a:extLst>
              </a:tr>
              <a:tr h="3749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Lwengo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67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489705"/>
                  </a:ext>
                </a:extLst>
              </a:tr>
              <a:tr h="3749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Kamwenge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67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8526930"/>
                  </a:ext>
                </a:extLst>
              </a:tr>
            </a:tbl>
          </a:graphicData>
        </a:graphic>
      </p:graphicFrame>
      <p:graphicFrame>
        <p:nvGraphicFramePr>
          <p:cNvPr id="12" name="Content Placeholder 11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562035575"/>
              </p:ext>
            </p:extLst>
          </p:nvPr>
        </p:nvGraphicFramePr>
        <p:xfrm>
          <a:off x="6382647" y="2093911"/>
          <a:ext cx="5489211" cy="4527674"/>
        </p:xfrm>
        <a:graphic>
          <a:graphicData uri="http://schemas.openxmlformats.org/drawingml/2006/table">
            <a:tbl>
              <a:tblPr firstRow="1" firstCol="1" bandRow="1"/>
              <a:tblGrid>
                <a:gridCol w="1528191">
                  <a:extLst>
                    <a:ext uri="{9D8B030D-6E8A-4147-A177-3AD203B41FA5}">
                      <a16:colId xmlns:a16="http://schemas.microsoft.com/office/drawing/2014/main" val="858108006"/>
                    </a:ext>
                  </a:extLst>
                </a:gridCol>
                <a:gridCol w="2465408">
                  <a:extLst>
                    <a:ext uri="{9D8B030D-6E8A-4147-A177-3AD203B41FA5}">
                      <a16:colId xmlns:a16="http://schemas.microsoft.com/office/drawing/2014/main" val="784866790"/>
                    </a:ext>
                  </a:extLst>
                </a:gridCol>
                <a:gridCol w="1495612">
                  <a:extLst>
                    <a:ext uri="{9D8B030D-6E8A-4147-A177-3AD203B41FA5}">
                      <a16:colId xmlns:a16="http://schemas.microsoft.com/office/drawing/2014/main" val="4104041379"/>
                    </a:ext>
                  </a:extLst>
                </a:gridCol>
              </a:tblGrid>
              <a:tr h="7364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Rank 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03" marR="3380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Vote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03" marR="3380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Score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03" marR="3380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8324"/>
                  </a:ext>
                </a:extLst>
              </a:tr>
              <a:tr h="3791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145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Karenga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23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139655"/>
                  </a:ext>
                </a:extLst>
              </a:tr>
              <a:tr h="3791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145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Obongi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23</a:t>
                      </a:r>
                      <a:endParaRPr lang="en-US" sz="18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9137262"/>
                  </a:ext>
                </a:extLst>
              </a:tr>
              <a:tr h="3791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145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Bugweri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23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294072"/>
                  </a:ext>
                </a:extLst>
              </a:tr>
              <a:tr h="3791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145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Buhweju District</a:t>
                      </a:r>
                      <a:endParaRPr lang="en-US" sz="18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23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5643074"/>
                  </a:ext>
                </a:extLst>
              </a:tr>
              <a:tr h="3791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149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Amuria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22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5573081"/>
                  </a:ext>
                </a:extLst>
              </a:tr>
              <a:tr h="3791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150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Kapelebyong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21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8288743"/>
                  </a:ext>
                </a:extLst>
              </a:tr>
              <a:tr h="3791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151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Nwoya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1358402"/>
                  </a:ext>
                </a:extLst>
              </a:tr>
              <a:tr h="3791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152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Abim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19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507116"/>
                  </a:ext>
                </a:extLst>
              </a:tr>
              <a:tr h="3791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153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Ngora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18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498862"/>
                  </a:ext>
                </a:extLst>
              </a:tr>
              <a:tr h="3791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154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Namisindwa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170805"/>
                  </a:ext>
                </a:extLst>
              </a:tr>
            </a:tbl>
          </a:graphicData>
        </a:graphic>
      </p:graphicFrame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5CE14AAB-B9A2-7746-81C9-6169902DF8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176370" y="6451085"/>
            <a:ext cx="1015629" cy="341000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10</a:t>
            </a:fld>
            <a:endParaRPr lang="en-US" altLang="en-US" sz="2400" b="1"/>
          </a:p>
        </p:txBody>
      </p:sp>
    </p:spTree>
    <p:extLst>
      <p:ext uri="{BB962C8B-B14F-4D97-AF65-F5344CB8AC3E}">
        <p14:creationId xmlns:p14="http://schemas.microsoft.com/office/powerpoint/2010/main" val="8196918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83324" y="248194"/>
            <a:ext cx="11082883" cy="1411016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en-US" altLang="en-US" sz="4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Best &amp; Worst 10 LGs under Education Assessment Area</a:t>
            </a:r>
          </a:p>
        </p:txBody>
      </p:sp>
      <p:sp>
        <p:nvSpPr>
          <p:cNvPr id="11267" name="Text Placeholder 2"/>
          <p:cNvSpPr>
            <a:spLocks noGrp="1"/>
          </p:cNvSpPr>
          <p:nvPr>
            <p:ph type="body" idx="1"/>
          </p:nvPr>
        </p:nvSpPr>
        <p:spPr>
          <a:xfrm>
            <a:off x="606425" y="1567770"/>
            <a:ext cx="5054600" cy="522287"/>
          </a:xfrm>
        </p:spPr>
        <p:txBody>
          <a:bodyPr/>
          <a:lstStyle/>
          <a:p>
            <a:pPr algn="ctr" eaLnBrk="1" hangingPunct="1"/>
            <a:r>
              <a:rPr lang="en-US" altLang="en-US" sz="2800" dirty="0"/>
              <a:t>A. Top 10 Performers </a:t>
            </a:r>
          </a:p>
        </p:txBody>
      </p:sp>
      <p:sp>
        <p:nvSpPr>
          <p:cNvPr id="11268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8432" y="1626783"/>
            <a:ext cx="5057775" cy="514350"/>
          </a:xfrm>
        </p:spPr>
        <p:txBody>
          <a:bodyPr/>
          <a:lstStyle/>
          <a:p>
            <a:pPr algn="ctr" eaLnBrk="1" hangingPunct="1"/>
            <a:r>
              <a:rPr lang="en-US" altLang="en-US" sz="2800" dirty="0"/>
              <a:t>B. Worst 10 Performers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084013422"/>
              </p:ext>
            </p:extLst>
          </p:nvPr>
        </p:nvGraphicFramePr>
        <p:xfrm>
          <a:off x="483326" y="2082125"/>
          <a:ext cx="5435198" cy="4570878"/>
        </p:xfrm>
        <a:graphic>
          <a:graphicData uri="http://schemas.openxmlformats.org/drawingml/2006/table">
            <a:tbl>
              <a:tblPr firstRow="1" firstCol="1" bandRow="1"/>
              <a:tblGrid>
                <a:gridCol w="1717651">
                  <a:extLst>
                    <a:ext uri="{9D8B030D-6E8A-4147-A177-3AD203B41FA5}">
                      <a16:colId xmlns:a16="http://schemas.microsoft.com/office/drawing/2014/main" val="2842003060"/>
                    </a:ext>
                  </a:extLst>
                </a:gridCol>
                <a:gridCol w="2118441">
                  <a:extLst>
                    <a:ext uri="{9D8B030D-6E8A-4147-A177-3AD203B41FA5}">
                      <a16:colId xmlns:a16="http://schemas.microsoft.com/office/drawing/2014/main" val="2802506899"/>
                    </a:ext>
                  </a:extLst>
                </a:gridCol>
                <a:gridCol w="1599106">
                  <a:extLst>
                    <a:ext uri="{9D8B030D-6E8A-4147-A177-3AD203B41FA5}">
                      <a16:colId xmlns:a16="http://schemas.microsoft.com/office/drawing/2014/main" val="3889346998"/>
                    </a:ext>
                  </a:extLst>
                </a:gridCol>
              </a:tblGrid>
              <a:tr h="7442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Rank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03" marR="3380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Vote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03" marR="3380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Score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03" marR="3380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5881915"/>
                  </a:ext>
                </a:extLst>
              </a:tr>
              <a:tr h="3624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Luuka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90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1775974"/>
                  </a:ext>
                </a:extLst>
              </a:tr>
              <a:tr h="3624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Kamwenge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89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8596274"/>
                  </a:ext>
                </a:extLst>
              </a:tr>
              <a:tr h="3624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Kiruhura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88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2318552"/>
                  </a:ext>
                </a:extLst>
              </a:tr>
              <a:tr h="3624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Isingiro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88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8162912"/>
                  </a:ext>
                </a:extLst>
              </a:tr>
              <a:tr h="3624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Ibanda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87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261621"/>
                  </a:ext>
                </a:extLst>
              </a:tr>
              <a:tr h="3624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Manafwa District</a:t>
                      </a:r>
                      <a:endParaRPr lang="en-US" sz="18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86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1771227"/>
                  </a:ext>
                </a:extLst>
              </a:tr>
              <a:tr h="3624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Kibuku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86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9173736"/>
                  </a:ext>
                </a:extLst>
              </a:tr>
              <a:tr h="3624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Maracha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85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3779616"/>
                  </a:ext>
                </a:extLst>
              </a:tr>
              <a:tr h="3624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Bukedea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85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489705"/>
                  </a:ext>
                </a:extLst>
              </a:tr>
              <a:tr h="3624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Kibaale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84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8526930"/>
                  </a:ext>
                </a:extLst>
              </a:tr>
            </a:tbl>
          </a:graphicData>
        </a:graphic>
      </p:graphicFrame>
      <p:graphicFrame>
        <p:nvGraphicFramePr>
          <p:cNvPr id="12" name="Content Placeholder 11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568102442"/>
              </p:ext>
            </p:extLst>
          </p:nvPr>
        </p:nvGraphicFramePr>
        <p:xfrm>
          <a:off x="6208936" y="2090060"/>
          <a:ext cx="5435198" cy="4577620"/>
        </p:xfrm>
        <a:graphic>
          <a:graphicData uri="http://schemas.openxmlformats.org/drawingml/2006/table">
            <a:tbl>
              <a:tblPr firstRow="1" firstCol="1" bandRow="1"/>
              <a:tblGrid>
                <a:gridCol w="1330080">
                  <a:extLst>
                    <a:ext uri="{9D8B030D-6E8A-4147-A177-3AD203B41FA5}">
                      <a16:colId xmlns:a16="http://schemas.microsoft.com/office/drawing/2014/main" val="858108006"/>
                    </a:ext>
                  </a:extLst>
                </a:gridCol>
                <a:gridCol w="2632376">
                  <a:extLst>
                    <a:ext uri="{9D8B030D-6E8A-4147-A177-3AD203B41FA5}">
                      <a16:colId xmlns:a16="http://schemas.microsoft.com/office/drawing/2014/main" val="784866790"/>
                    </a:ext>
                  </a:extLst>
                </a:gridCol>
                <a:gridCol w="1472742">
                  <a:extLst>
                    <a:ext uri="{9D8B030D-6E8A-4147-A177-3AD203B41FA5}">
                      <a16:colId xmlns:a16="http://schemas.microsoft.com/office/drawing/2014/main" val="701095372"/>
                    </a:ext>
                  </a:extLst>
                </a:gridCol>
              </a:tblGrid>
              <a:tr h="69993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Rank 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03" marR="3380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Vote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03" marR="3380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Score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03" marR="3380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8324"/>
                  </a:ext>
                </a:extLst>
              </a:tr>
              <a:tr h="3681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145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Kisoro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25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139655"/>
                  </a:ext>
                </a:extLst>
              </a:tr>
              <a:tr h="3681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146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Butebo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23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9137262"/>
                  </a:ext>
                </a:extLst>
              </a:tr>
              <a:tr h="3681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147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Kapelebyong District</a:t>
                      </a:r>
                      <a:endParaRPr lang="en-US" sz="18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294072"/>
                  </a:ext>
                </a:extLst>
              </a:tr>
              <a:tr h="3681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147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Nakapiripirit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5643074"/>
                  </a:ext>
                </a:extLst>
              </a:tr>
              <a:tr h="3681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147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Abim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5573081"/>
                  </a:ext>
                </a:extLst>
              </a:tr>
              <a:tr h="5497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150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Kumi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Municipal Council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19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8288743"/>
                  </a:ext>
                </a:extLst>
              </a:tr>
              <a:tr h="3681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151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Namisindwa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18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1358402"/>
                  </a:ext>
                </a:extLst>
              </a:tr>
              <a:tr h="3681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152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Kween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507116"/>
                  </a:ext>
                </a:extLst>
              </a:tr>
              <a:tr h="3681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153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Kwania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498862"/>
                  </a:ext>
                </a:extLst>
              </a:tr>
              <a:tr h="3681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153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Kalaki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170805"/>
                  </a:ext>
                </a:extLst>
              </a:tr>
            </a:tbl>
          </a:graphicData>
        </a:graphic>
      </p:graphicFrame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9E43FDCF-B763-772D-C3B5-6F92D77E17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176370" y="6451085"/>
            <a:ext cx="1015629" cy="341000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11</a:t>
            </a:fld>
            <a:endParaRPr lang="en-US" altLang="en-US" sz="2400" b="1"/>
          </a:p>
        </p:txBody>
      </p:sp>
    </p:spTree>
    <p:extLst>
      <p:ext uri="{BB962C8B-B14F-4D97-AF65-F5344CB8AC3E}">
        <p14:creationId xmlns:p14="http://schemas.microsoft.com/office/powerpoint/2010/main" val="39166816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83324" y="248194"/>
            <a:ext cx="11234059" cy="1411016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en-US" altLang="en-US" sz="4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Best &amp; Worst 10 LGs under Health Assessment  </a:t>
            </a:r>
            <a:br>
              <a:rPr lang="en-US" altLang="en-US" sz="4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</a:br>
            <a:r>
              <a:rPr lang="en-US" altLang="en-US" sz="4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Area</a:t>
            </a:r>
          </a:p>
        </p:txBody>
      </p:sp>
      <p:sp>
        <p:nvSpPr>
          <p:cNvPr id="11267" name="Text Placeholder 2"/>
          <p:cNvSpPr>
            <a:spLocks noGrp="1"/>
          </p:cNvSpPr>
          <p:nvPr>
            <p:ph type="body" idx="1"/>
          </p:nvPr>
        </p:nvSpPr>
        <p:spPr>
          <a:xfrm>
            <a:off x="606425" y="1567770"/>
            <a:ext cx="5054600" cy="522287"/>
          </a:xfrm>
        </p:spPr>
        <p:txBody>
          <a:bodyPr/>
          <a:lstStyle/>
          <a:p>
            <a:pPr algn="ctr" eaLnBrk="1" hangingPunct="1"/>
            <a:r>
              <a:rPr lang="en-US" altLang="en-US" sz="2800" dirty="0"/>
              <a:t>A. Top 10 Performers </a:t>
            </a:r>
          </a:p>
        </p:txBody>
      </p:sp>
      <p:sp>
        <p:nvSpPr>
          <p:cNvPr id="11268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8432" y="1626783"/>
            <a:ext cx="5057775" cy="514350"/>
          </a:xfrm>
        </p:spPr>
        <p:txBody>
          <a:bodyPr/>
          <a:lstStyle/>
          <a:p>
            <a:pPr algn="ctr" eaLnBrk="1" hangingPunct="1"/>
            <a:r>
              <a:rPr lang="en-US" altLang="en-US" sz="2800" dirty="0"/>
              <a:t>B. Worst 10 Performers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944739957"/>
              </p:ext>
            </p:extLst>
          </p:nvPr>
        </p:nvGraphicFramePr>
        <p:xfrm>
          <a:off x="483324" y="2082125"/>
          <a:ext cx="5612675" cy="4342235"/>
        </p:xfrm>
        <a:graphic>
          <a:graphicData uri="http://schemas.openxmlformats.org/drawingml/2006/table">
            <a:tbl>
              <a:tblPr firstRow="1" firstCol="1" bandRow="1"/>
              <a:tblGrid>
                <a:gridCol w="1523200">
                  <a:extLst>
                    <a:ext uri="{9D8B030D-6E8A-4147-A177-3AD203B41FA5}">
                      <a16:colId xmlns:a16="http://schemas.microsoft.com/office/drawing/2014/main" val="2842003060"/>
                    </a:ext>
                  </a:extLst>
                </a:gridCol>
                <a:gridCol w="2621384">
                  <a:extLst>
                    <a:ext uri="{9D8B030D-6E8A-4147-A177-3AD203B41FA5}">
                      <a16:colId xmlns:a16="http://schemas.microsoft.com/office/drawing/2014/main" val="2802506899"/>
                    </a:ext>
                  </a:extLst>
                </a:gridCol>
                <a:gridCol w="1468091">
                  <a:extLst>
                    <a:ext uri="{9D8B030D-6E8A-4147-A177-3AD203B41FA5}">
                      <a16:colId xmlns:a16="http://schemas.microsoft.com/office/drawing/2014/main" val="1645399489"/>
                    </a:ext>
                  </a:extLst>
                </a:gridCol>
              </a:tblGrid>
              <a:tr h="7397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Rank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03" marR="3380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Vote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03" marR="3380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Score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03" marR="3380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5881915"/>
                  </a:ext>
                </a:extLst>
              </a:tr>
              <a:tr h="3602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Isingiro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95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1775974"/>
                  </a:ext>
                </a:extLst>
              </a:tr>
              <a:tr h="3602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Kiruhura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92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8596274"/>
                  </a:ext>
                </a:extLst>
              </a:tr>
              <a:tr h="3602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Ibanda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91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2318552"/>
                  </a:ext>
                </a:extLst>
              </a:tr>
              <a:tr h="3602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Kamwenge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90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8162912"/>
                  </a:ext>
                </a:extLst>
              </a:tr>
              <a:tr h="3602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Kibuku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83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261621"/>
                  </a:ext>
                </a:extLst>
              </a:tr>
              <a:tr h="3602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Maracha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79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1771227"/>
                  </a:ext>
                </a:extLst>
              </a:tr>
              <a:tr h="3602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Mbarara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78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9173736"/>
                  </a:ext>
                </a:extLst>
              </a:tr>
              <a:tr h="3602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Rubanda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78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3779616"/>
                  </a:ext>
                </a:extLst>
              </a:tr>
              <a:tr h="3602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Namayingo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76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489705"/>
                  </a:ext>
                </a:extLst>
              </a:tr>
              <a:tr h="3602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Rukiga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75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8526930"/>
                  </a:ext>
                </a:extLst>
              </a:tr>
            </a:tbl>
          </a:graphicData>
        </a:graphic>
      </p:graphicFrame>
      <p:graphicFrame>
        <p:nvGraphicFramePr>
          <p:cNvPr id="12" name="Content Placeholder 11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429912587"/>
              </p:ext>
            </p:extLst>
          </p:nvPr>
        </p:nvGraphicFramePr>
        <p:xfrm>
          <a:off x="6377652" y="2090060"/>
          <a:ext cx="5339733" cy="4349089"/>
        </p:xfrm>
        <a:graphic>
          <a:graphicData uri="http://schemas.openxmlformats.org/drawingml/2006/table">
            <a:tbl>
              <a:tblPr firstRow="1" firstCol="1" bandRow="1"/>
              <a:tblGrid>
                <a:gridCol w="1295054">
                  <a:extLst>
                    <a:ext uri="{9D8B030D-6E8A-4147-A177-3AD203B41FA5}">
                      <a16:colId xmlns:a16="http://schemas.microsoft.com/office/drawing/2014/main" val="858108006"/>
                    </a:ext>
                  </a:extLst>
                </a:gridCol>
                <a:gridCol w="2618381">
                  <a:extLst>
                    <a:ext uri="{9D8B030D-6E8A-4147-A177-3AD203B41FA5}">
                      <a16:colId xmlns:a16="http://schemas.microsoft.com/office/drawing/2014/main" val="784866790"/>
                    </a:ext>
                  </a:extLst>
                </a:gridCol>
                <a:gridCol w="1426298">
                  <a:extLst>
                    <a:ext uri="{9D8B030D-6E8A-4147-A177-3AD203B41FA5}">
                      <a16:colId xmlns:a16="http://schemas.microsoft.com/office/drawing/2014/main" val="342003885"/>
                    </a:ext>
                  </a:extLst>
                </a:gridCol>
              </a:tblGrid>
              <a:tr h="6703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Rank 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03" marR="3380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Vote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03" marR="3380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Score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03" marR="3380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8324"/>
                  </a:ext>
                </a:extLst>
              </a:tr>
              <a:tr h="3460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145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Kyotera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139655"/>
                  </a:ext>
                </a:extLst>
              </a:tr>
              <a:tr h="3460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146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Bukwo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19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9137262"/>
                  </a:ext>
                </a:extLst>
              </a:tr>
              <a:tr h="3460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147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Ntoroko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18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294072"/>
                  </a:ext>
                </a:extLst>
              </a:tr>
              <a:tr h="3460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148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Pader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17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5643074"/>
                  </a:ext>
                </a:extLst>
              </a:tr>
              <a:tr h="3460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149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Kalaki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16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5573081"/>
                  </a:ext>
                </a:extLst>
              </a:tr>
              <a:tr h="3460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150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Kapelebyong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8288743"/>
                  </a:ext>
                </a:extLst>
              </a:tr>
              <a:tr h="3460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151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Lamwo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1358402"/>
                  </a:ext>
                </a:extLst>
              </a:tr>
              <a:tr h="3460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151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Bulambuli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507116"/>
                  </a:ext>
                </a:extLst>
              </a:tr>
              <a:tr h="54960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153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Nebbi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Municipal Council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498862"/>
                  </a:ext>
                </a:extLst>
              </a:tr>
              <a:tr h="3460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153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Bugweri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170805"/>
                  </a:ext>
                </a:extLst>
              </a:tr>
            </a:tbl>
          </a:graphicData>
        </a:graphic>
      </p:graphicFrame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2BC22525-A758-04EB-F1AD-737CFE0F48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176370" y="6451085"/>
            <a:ext cx="1015629" cy="341000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12</a:t>
            </a:fld>
            <a:endParaRPr lang="en-US" altLang="en-US" sz="2400" b="1"/>
          </a:p>
        </p:txBody>
      </p:sp>
    </p:spTree>
    <p:extLst>
      <p:ext uri="{BB962C8B-B14F-4D97-AF65-F5344CB8AC3E}">
        <p14:creationId xmlns:p14="http://schemas.microsoft.com/office/powerpoint/2010/main" val="16669069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83324" y="248194"/>
            <a:ext cx="11234059" cy="1411016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en-US" altLang="en-US" sz="4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Best &amp; Worst 10 LGs under Water &amp; Environment Assessment Area</a:t>
            </a:r>
          </a:p>
        </p:txBody>
      </p:sp>
      <p:sp>
        <p:nvSpPr>
          <p:cNvPr id="11267" name="Text Placeholder 2"/>
          <p:cNvSpPr>
            <a:spLocks noGrp="1"/>
          </p:cNvSpPr>
          <p:nvPr>
            <p:ph type="body" idx="1"/>
          </p:nvPr>
        </p:nvSpPr>
        <p:spPr>
          <a:xfrm>
            <a:off x="606425" y="1567770"/>
            <a:ext cx="5054600" cy="522287"/>
          </a:xfrm>
        </p:spPr>
        <p:txBody>
          <a:bodyPr/>
          <a:lstStyle/>
          <a:p>
            <a:pPr algn="ctr" eaLnBrk="1" hangingPunct="1"/>
            <a:r>
              <a:rPr lang="en-US" altLang="en-US" sz="2800" dirty="0"/>
              <a:t>A. Top 10 Performers </a:t>
            </a:r>
          </a:p>
        </p:txBody>
      </p:sp>
      <p:sp>
        <p:nvSpPr>
          <p:cNvPr id="11268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8432" y="1626783"/>
            <a:ext cx="5057775" cy="514350"/>
          </a:xfrm>
        </p:spPr>
        <p:txBody>
          <a:bodyPr/>
          <a:lstStyle/>
          <a:p>
            <a:pPr algn="ctr" eaLnBrk="1" hangingPunct="1"/>
            <a:r>
              <a:rPr lang="en-US" altLang="en-US" sz="2800" dirty="0"/>
              <a:t>B. Worst 10 Performers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176662371"/>
              </p:ext>
            </p:extLst>
          </p:nvPr>
        </p:nvGraphicFramePr>
        <p:xfrm>
          <a:off x="483325" y="2082125"/>
          <a:ext cx="5639683" cy="4274230"/>
        </p:xfrm>
        <a:graphic>
          <a:graphicData uri="http://schemas.openxmlformats.org/drawingml/2006/table">
            <a:tbl>
              <a:tblPr firstRow="1" firstCol="1" bandRow="1"/>
              <a:tblGrid>
                <a:gridCol w="1318871">
                  <a:extLst>
                    <a:ext uri="{9D8B030D-6E8A-4147-A177-3AD203B41FA5}">
                      <a16:colId xmlns:a16="http://schemas.microsoft.com/office/drawing/2014/main" val="2842003060"/>
                    </a:ext>
                  </a:extLst>
                </a:gridCol>
                <a:gridCol w="2830073">
                  <a:extLst>
                    <a:ext uri="{9D8B030D-6E8A-4147-A177-3AD203B41FA5}">
                      <a16:colId xmlns:a16="http://schemas.microsoft.com/office/drawing/2014/main" val="2802506899"/>
                    </a:ext>
                  </a:extLst>
                </a:gridCol>
                <a:gridCol w="1490739">
                  <a:extLst>
                    <a:ext uri="{9D8B030D-6E8A-4147-A177-3AD203B41FA5}">
                      <a16:colId xmlns:a16="http://schemas.microsoft.com/office/drawing/2014/main" val="1129035033"/>
                    </a:ext>
                  </a:extLst>
                </a:gridCol>
              </a:tblGrid>
              <a:tr h="7281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Rank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03" marR="3380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Vote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03" marR="3380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Score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03" marR="3380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5881915"/>
                  </a:ext>
                </a:extLst>
              </a:tr>
              <a:tr h="35460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Mayuge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88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1775974"/>
                  </a:ext>
                </a:extLst>
              </a:tr>
              <a:tr h="35460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Isingiro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84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8596274"/>
                  </a:ext>
                </a:extLst>
              </a:tr>
              <a:tr h="35460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Gulu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80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2318552"/>
                  </a:ext>
                </a:extLst>
              </a:tr>
              <a:tr h="35460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Sembabule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76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8162912"/>
                  </a:ext>
                </a:extLst>
              </a:tr>
              <a:tr h="35460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Namayingo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71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261621"/>
                  </a:ext>
                </a:extLst>
              </a:tr>
              <a:tr h="35460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Mpigi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70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1771227"/>
                  </a:ext>
                </a:extLst>
              </a:tr>
              <a:tr h="35460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Dokolo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70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9173736"/>
                  </a:ext>
                </a:extLst>
              </a:tr>
              <a:tr h="35460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Kamwenge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69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3779616"/>
                  </a:ext>
                </a:extLst>
              </a:tr>
              <a:tr h="35460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Kiruhura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68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489705"/>
                  </a:ext>
                </a:extLst>
              </a:tr>
              <a:tr h="35460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Zombo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67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8526930"/>
                  </a:ext>
                </a:extLst>
              </a:tr>
            </a:tbl>
          </a:graphicData>
        </a:graphic>
      </p:graphicFrame>
      <p:graphicFrame>
        <p:nvGraphicFramePr>
          <p:cNvPr id="12" name="Content Placeholder 11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96392470"/>
              </p:ext>
            </p:extLst>
          </p:nvPr>
        </p:nvGraphicFramePr>
        <p:xfrm>
          <a:off x="6412375" y="2090059"/>
          <a:ext cx="5305007" cy="4274229"/>
        </p:xfrm>
        <a:graphic>
          <a:graphicData uri="http://schemas.openxmlformats.org/drawingml/2006/table">
            <a:tbl>
              <a:tblPr firstRow="1" firstCol="1" bandRow="1"/>
              <a:tblGrid>
                <a:gridCol w="1163502">
                  <a:extLst>
                    <a:ext uri="{9D8B030D-6E8A-4147-A177-3AD203B41FA5}">
                      <a16:colId xmlns:a16="http://schemas.microsoft.com/office/drawing/2014/main" val="858108006"/>
                    </a:ext>
                  </a:extLst>
                </a:gridCol>
                <a:gridCol w="2487295">
                  <a:extLst>
                    <a:ext uri="{9D8B030D-6E8A-4147-A177-3AD203B41FA5}">
                      <a16:colId xmlns:a16="http://schemas.microsoft.com/office/drawing/2014/main" val="784866790"/>
                    </a:ext>
                  </a:extLst>
                </a:gridCol>
                <a:gridCol w="1654210">
                  <a:extLst>
                    <a:ext uri="{9D8B030D-6E8A-4147-A177-3AD203B41FA5}">
                      <a16:colId xmlns:a16="http://schemas.microsoft.com/office/drawing/2014/main" val="1650414465"/>
                    </a:ext>
                  </a:extLst>
                </a:gridCol>
              </a:tblGrid>
              <a:tr h="6803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Rank 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03" marR="3380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Vote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03" marR="3380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Score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03" marR="3380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8324"/>
                  </a:ext>
                </a:extLst>
              </a:tr>
              <a:tr h="3271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125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Buliisa District</a:t>
                      </a:r>
                      <a:endParaRPr lang="en-US" sz="18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139655"/>
                  </a:ext>
                </a:extLst>
              </a:tr>
              <a:tr h="4884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127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Kapelebyong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19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9137262"/>
                  </a:ext>
                </a:extLst>
              </a:tr>
              <a:tr h="3271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128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Kayunga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18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294072"/>
                  </a:ext>
                </a:extLst>
              </a:tr>
              <a:tr h="3271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129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Oyam District</a:t>
                      </a:r>
                      <a:endParaRPr lang="en-US" sz="18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17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5643074"/>
                  </a:ext>
                </a:extLst>
              </a:tr>
              <a:tr h="4884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130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Butambala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16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5573081"/>
                  </a:ext>
                </a:extLst>
              </a:tr>
              <a:tr h="3271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130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Buvuma District</a:t>
                      </a:r>
                      <a:endParaRPr lang="en-US" sz="18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16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8288743"/>
                  </a:ext>
                </a:extLst>
              </a:tr>
              <a:tr h="3271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132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Amuria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1358402"/>
                  </a:ext>
                </a:extLst>
              </a:tr>
              <a:tr h="3271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133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Obongi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507116"/>
                  </a:ext>
                </a:extLst>
              </a:tr>
              <a:tr h="3271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134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Mukono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498862"/>
                  </a:ext>
                </a:extLst>
              </a:tr>
              <a:tr h="3271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135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Ntoroko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170805"/>
                  </a:ext>
                </a:extLst>
              </a:tr>
            </a:tbl>
          </a:graphicData>
        </a:graphic>
      </p:graphicFrame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FD5F648C-E3FD-978F-DB40-436E20F001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176370" y="6451085"/>
            <a:ext cx="1015629" cy="341000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13</a:t>
            </a:fld>
            <a:endParaRPr lang="en-US" altLang="en-US" sz="2400" b="1"/>
          </a:p>
        </p:txBody>
      </p:sp>
    </p:spTree>
    <p:extLst>
      <p:ext uri="{BB962C8B-B14F-4D97-AF65-F5344CB8AC3E}">
        <p14:creationId xmlns:p14="http://schemas.microsoft.com/office/powerpoint/2010/main" val="15692684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83324" y="248194"/>
            <a:ext cx="11234059" cy="1411016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en-US" altLang="en-US" sz="4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Best &amp; Worst 10 LGs under Microscale Irrigation Assessment Area</a:t>
            </a:r>
          </a:p>
        </p:txBody>
      </p:sp>
      <p:sp>
        <p:nvSpPr>
          <p:cNvPr id="11267" name="Text Placeholder 2"/>
          <p:cNvSpPr>
            <a:spLocks noGrp="1"/>
          </p:cNvSpPr>
          <p:nvPr>
            <p:ph type="body" idx="1"/>
          </p:nvPr>
        </p:nvSpPr>
        <p:spPr>
          <a:xfrm>
            <a:off x="606425" y="1567770"/>
            <a:ext cx="5054600" cy="522287"/>
          </a:xfrm>
        </p:spPr>
        <p:txBody>
          <a:bodyPr/>
          <a:lstStyle/>
          <a:p>
            <a:pPr algn="ctr" eaLnBrk="1" hangingPunct="1"/>
            <a:r>
              <a:rPr lang="en-US" altLang="en-US" sz="2800" dirty="0"/>
              <a:t>A. Top 10 Performers </a:t>
            </a:r>
          </a:p>
        </p:txBody>
      </p:sp>
      <p:sp>
        <p:nvSpPr>
          <p:cNvPr id="11268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8432" y="1626783"/>
            <a:ext cx="5057775" cy="514350"/>
          </a:xfrm>
        </p:spPr>
        <p:txBody>
          <a:bodyPr/>
          <a:lstStyle/>
          <a:p>
            <a:pPr algn="ctr" eaLnBrk="1" hangingPunct="1"/>
            <a:r>
              <a:rPr lang="en-US" altLang="en-US" sz="2800" dirty="0"/>
              <a:t>B. Worst 10 Performers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75056711"/>
              </p:ext>
            </p:extLst>
          </p:nvPr>
        </p:nvGraphicFramePr>
        <p:xfrm>
          <a:off x="483324" y="2082124"/>
          <a:ext cx="5612674" cy="4368959"/>
        </p:xfrm>
        <a:graphic>
          <a:graphicData uri="http://schemas.openxmlformats.org/drawingml/2006/table">
            <a:tbl>
              <a:tblPr firstRow="1" firstCol="1" bandRow="1"/>
              <a:tblGrid>
                <a:gridCol w="1495947">
                  <a:extLst>
                    <a:ext uri="{9D8B030D-6E8A-4147-A177-3AD203B41FA5}">
                      <a16:colId xmlns:a16="http://schemas.microsoft.com/office/drawing/2014/main" val="2842003060"/>
                    </a:ext>
                  </a:extLst>
                </a:gridCol>
                <a:gridCol w="2592729">
                  <a:extLst>
                    <a:ext uri="{9D8B030D-6E8A-4147-A177-3AD203B41FA5}">
                      <a16:colId xmlns:a16="http://schemas.microsoft.com/office/drawing/2014/main" val="2802506899"/>
                    </a:ext>
                  </a:extLst>
                </a:gridCol>
                <a:gridCol w="1523998">
                  <a:extLst>
                    <a:ext uri="{9D8B030D-6E8A-4147-A177-3AD203B41FA5}">
                      <a16:colId xmlns:a16="http://schemas.microsoft.com/office/drawing/2014/main" val="3742036422"/>
                    </a:ext>
                  </a:extLst>
                </a:gridCol>
              </a:tblGrid>
              <a:tr h="74427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Rank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03" marR="3380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Vote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03" marR="3380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Score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03" marR="3380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5881915"/>
                  </a:ext>
                </a:extLst>
              </a:tr>
              <a:tr h="3624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Kyegegwa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89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1775974"/>
                  </a:ext>
                </a:extLst>
              </a:tr>
              <a:tr h="3624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Ibanda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89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8596274"/>
                  </a:ext>
                </a:extLst>
              </a:tr>
              <a:tr h="3624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Mbale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85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2318552"/>
                  </a:ext>
                </a:extLst>
              </a:tr>
              <a:tr h="3624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Luwero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85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8162912"/>
                  </a:ext>
                </a:extLst>
              </a:tr>
              <a:tr h="3624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Butambala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83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261621"/>
                  </a:ext>
                </a:extLst>
              </a:tr>
              <a:tr h="3624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Wakiso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82</a:t>
                      </a:r>
                      <a:endParaRPr lang="en-US" sz="18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1771227"/>
                  </a:ext>
                </a:extLst>
              </a:tr>
              <a:tr h="3624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Nakaseke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81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9173736"/>
                  </a:ext>
                </a:extLst>
              </a:tr>
              <a:tr h="3624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Kamwenge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80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3779616"/>
                  </a:ext>
                </a:extLst>
              </a:tr>
              <a:tr h="3624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Rukungiri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77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489705"/>
                  </a:ext>
                </a:extLst>
              </a:tr>
              <a:tr h="3624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Mityana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76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8526930"/>
                  </a:ext>
                </a:extLst>
              </a:tr>
            </a:tbl>
          </a:graphicData>
        </a:graphic>
      </p:graphicFrame>
      <p:graphicFrame>
        <p:nvGraphicFramePr>
          <p:cNvPr id="12" name="Content Placeholder 11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162104001"/>
              </p:ext>
            </p:extLst>
          </p:nvPr>
        </p:nvGraphicFramePr>
        <p:xfrm>
          <a:off x="6342927" y="2090060"/>
          <a:ext cx="5365749" cy="4361020"/>
        </p:xfrm>
        <a:graphic>
          <a:graphicData uri="http://schemas.openxmlformats.org/drawingml/2006/table">
            <a:tbl>
              <a:tblPr firstRow="1" firstCol="1" bandRow="1"/>
              <a:tblGrid>
                <a:gridCol w="1178794">
                  <a:extLst>
                    <a:ext uri="{9D8B030D-6E8A-4147-A177-3AD203B41FA5}">
                      <a16:colId xmlns:a16="http://schemas.microsoft.com/office/drawing/2014/main" val="858108006"/>
                    </a:ext>
                  </a:extLst>
                </a:gridCol>
                <a:gridCol w="2902164">
                  <a:extLst>
                    <a:ext uri="{9D8B030D-6E8A-4147-A177-3AD203B41FA5}">
                      <a16:colId xmlns:a16="http://schemas.microsoft.com/office/drawing/2014/main" val="784866790"/>
                    </a:ext>
                  </a:extLst>
                </a:gridCol>
                <a:gridCol w="1284791">
                  <a:extLst>
                    <a:ext uri="{9D8B030D-6E8A-4147-A177-3AD203B41FA5}">
                      <a16:colId xmlns:a16="http://schemas.microsoft.com/office/drawing/2014/main" val="596945210"/>
                    </a:ext>
                  </a:extLst>
                </a:gridCol>
              </a:tblGrid>
              <a:tr h="6975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Rank 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03" marR="3380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Vote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03" marR="3380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Score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03" marR="3380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8324"/>
                  </a:ext>
                </a:extLst>
              </a:tr>
              <a:tr h="36634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31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Ntungamo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47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139655"/>
                  </a:ext>
                </a:extLst>
              </a:tr>
              <a:tr h="36634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31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Kamuli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47</a:t>
                      </a:r>
                      <a:endParaRPr lang="en-US" sz="18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9137262"/>
                  </a:ext>
                </a:extLst>
              </a:tr>
              <a:tr h="36634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33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Luuka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31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294072"/>
                  </a:ext>
                </a:extLst>
              </a:tr>
              <a:tr h="36634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34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Mubende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26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5643074"/>
                  </a:ext>
                </a:extLst>
              </a:tr>
              <a:tr h="36634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35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Mukono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25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5573081"/>
                  </a:ext>
                </a:extLst>
              </a:tr>
              <a:tr h="36634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36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Kayunga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23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8288743"/>
                  </a:ext>
                </a:extLst>
              </a:tr>
              <a:tr h="36634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37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Kitagwenda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21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1358402"/>
                  </a:ext>
                </a:extLst>
              </a:tr>
              <a:tr h="36634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38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Masaka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507116"/>
                  </a:ext>
                </a:extLst>
              </a:tr>
              <a:tr h="36634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39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Bududa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18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498862"/>
                  </a:ext>
                </a:extLst>
              </a:tr>
              <a:tr h="36634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40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Amuru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170805"/>
                  </a:ext>
                </a:extLst>
              </a:tr>
            </a:tbl>
          </a:graphicData>
        </a:graphic>
      </p:graphicFrame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BD2F2852-22A0-FFDF-1467-F342834BC9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176370" y="6451085"/>
            <a:ext cx="1015629" cy="341000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14</a:t>
            </a:fld>
            <a:endParaRPr lang="en-US" altLang="en-US" sz="2400" b="1"/>
          </a:p>
        </p:txBody>
      </p:sp>
    </p:spTree>
    <p:extLst>
      <p:ext uri="{BB962C8B-B14F-4D97-AF65-F5344CB8AC3E}">
        <p14:creationId xmlns:p14="http://schemas.microsoft.com/office/powerpoint/2010/main" val="7529995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83324" y="248194"/>
            <a:ext cx="11234059" cy="1411016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en-US" altLang="en-US" sz="4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Overall  Composite/Combined Scores: Best &amp; Worst 10 LGs</a:t>
            </a:r>
          </a:p>
        </p:txBody>
      </p:sp>
      <p:sp>
        <p:nvSpPr>
          <p:cNvPr id="11267" name="Text Placeholder 2"/>
          <p:cNvSpPr>
            <a:spLocks noGrp="1"/>
          </p:cNvSpPr>
          <p:nvPr>
            <p:ph type="body" idx="1"/>
          </p:nvPr>
        </p:nvSpPr>
        <p:spPr>
          <a:xfrm>
            <a:off x="606425" y="1567770"/>
            <a:ext cx="5054600" cy="522287"/>
          </a:xfrm>
        </p:spPr>
        <p:txBody>
          <a:bodyPr/>
          <a:lstStyle/>
          <a:p>
            <a:pPr algn="ctr" eaLnBrk="1" hangingPunct="1"/>
            <a:r>
              <a:rPr lang="en-US" altLang="en-US" sz="2800" dirty="0"/>
              <a:t>A. Top 10 Performers </a:t>
            </a:r>
          </a:p>
        </p:txBody>
      </p:sp>
      <p:sp>
        <p:nvSpPr>
          <p:cNvPr id="11268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8432" y="1626783"/>
            <a:ext cx="5057775" cy="514350"/>
          </a:xfrm>
        </p:spPr>
        <p:txBody>
          <a:bodyPr/>
          <a:lstStyle/>
          <a:p>
            <a:pPr algn="ctr" eaLnBrk="1" hangingPunct="1"/>
            <a:r>
              <a:rPr lang="en-US" altLang="en-US" sz="2800" dirty="0"/>
              <a:t>B. Worst 10 Performers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4000425756"/>
              </p:ext>
            </p:extLst>
          </p:nvPr>
        </p:nvGraphicFramePr>
        <p:xfrm>
          <a:off x="483324" y="2082125"/>
          <a:ext cx="5755430" cy="4484005"/>
        </p:xfrm>
        <a:graphic>
          <a:graphicData uri="http://schemas.openxmlformats.org/drawingml/2006/table">
            <a:tbl>
              <a:tblPr firstRow="1" firstCol="1" bandRow="1"/>
              <a:tblGrid>
                <a:gridCol w="1179117">
                  <a:extLst>
                    <a:ext uri="{9D8B030D-6E8A-4147-A177-3AD203B41FA5}">
                      <a16:colId xmlns:a16="http://schemas.microsoft.com/office/drawing/2014/main" val="2842003060"/>
                    </a:ext>
                  </a:extLst>
                </a:gridCol>
                <a:gridCol w="3296821">
                  <a:extLst>
                    <a:ext uri="{9D8B030D-6E8A-4147-A177-3AD203B41FA5}">
                      <a16:colId xmlns:a16="http://schemas.microsoft.com/office/drawing/2014/main" val="2802506899"/>
                    </a:ext>
                  </a:extLst>
                </a:gridCol>
                <a:gridCol w="1279492">
                  <a:extLst>
                    <a:ext uri="{9D8B030D-6E8A-4147-A177-3AD203B41FA5}">
                      <a16:colId xmlns:a16="http://schemas.microsoft.com/office/drawing/2014/main" val="2918669682"/>
                    </a:ext>
                  </a:extLst>
                </a:gridCol>
              </a:tblGrid>
              <a:tr h="6810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Rank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03" marR="3380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Vote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03" marR="3380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Score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03" marR="3380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5881915"/>
                  </a:ext>
                </a:extLst>
              </a:tr>
              <a:tr h="3590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Isingiro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89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1775974"/>
                  </a:ext>
                </a:extLst>
              </a:tr>
              <a:tr h="3590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Kiruhura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80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8596274"/>
                  </a:ext>
                </a:extLst>
              </a:tr>
              <a:tr h="3590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Ibanda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79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2318552"/>
                  </a:ext>
                </a:extLst>
              </a:tr>
              <a:tr h="3590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Kamwenge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79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8162912"/>
                  </a:ext>
                </a:extLst>
              </a:tr>
              <a:tr h="3590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Mayuge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73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261621"/>
                  </a:ext>
                </a:extLst>
              </a:tr>
              <a:tr h="3590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Bushenyi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72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1771227"/>
                  </a:ext>
                </a:extLst>
              </a:tr>
              <a:tr h="3590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Ibanda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Municipal Council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71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9173736"/>
                  </a:ext>
                </a:extLst>
              </a:tr>
              <a:tr h="3590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Kibuku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69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3779616"/>
                  </a:ext>
                </a:extLst>
              </a:tr>
              <a:tr h="57145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Bushenyi-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Ishaka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Municipal Council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68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489705"/>
                  </a:ext>
                </a:extLst>
              </a:tr>
              <a:tr h="3590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Gulu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68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8526930"/>
                  </a:ext>
                </a:extLst>
              </a:tr>
            </a:tbl>
          </a:graphicData>
        </a:graphic>
      </p:graphicFrame>
      <p:graphicFrame>
        <p:nvGraphicFramePr>
          <p:cNvPr id="12" name="Content Placeholder 11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545329474"/>
              </p:ext>
            </p:extLst>
          </p:nvPr>
        </p:nvGraphicFramePr>
        <p:xfrm>
          <a:off x="6508431" y="2090057"/>
          <a:ext cx="5327453" cy="4476077"/>
        </p:xfrm>
        <a:graphic>
          <a:graphicData uri="http://schemas.openxmlformats.org/drawingml/2006/table">
            <a:tbl>
              <a:tblPr firstRow="1" firstCol="1" bandRow="1"/>
              <a:tblGrid>
                <a:gridCol w="1246607">
                  <a:extLst>
                    <a:ext uri="{9D8B030D-6E8A-4147-A177-3AD203B41FA5}">
                      <a16:colId xmlns:a16="http://schemas.microsoft.com/office/drawing/2014/main" val="858108006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784866790"/>
                    </a:ext>
                  </a:extLst>
                </a:gridCol>
                <a:gridCol w="1337646">
                  <a:extLst>
                    <a:ext uri="{9D8B030D-6E8A-4147-A177-3AD203B41FA5}">
                      <a16:colId xmlns:a16="http://schemas.microsoft.com/office/drawing/2014/main" val="4224834737"/>
                    </a:ext>
                  </a:extLst>
                </a:gridCol>
              </a:tblGrid>
              <a:tr h="6832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Rank 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03" marR="3380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Vote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03" marR="3380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Score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03" marR="3380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8324"/>
                  </a:ext>
                </a:extLst>
              </a:tr>
              <a:tr h="37928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145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Kween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30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139655"/>
                  </a:ext>
                </a:extLst>
              </a:tr>
              <a:tr h="37928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146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Serere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29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9137262"/>
                  </a:ext>
                </a:extLst>
              </a:tr>
              <a:tr h="37928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146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Bugweri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29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294072"/>
                  </a:ext>
                </a:extLst>
              </a:tr>
              <a:tr h="37928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146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Kumi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Municipal Council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29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5643074"/>
                  </a:ext>
                </a:extLst>
              </a:tr>
              <a:tr h="37928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149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Kwania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27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5573081"/>
                  </a:ext>
                </a:extLst>
              </a:tr>
              <a:tr h="37928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Amuria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26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8288743"/>
                  </a:ext>
                </a:extLst>
              </a:tr>
              <a:tr h="37928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151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Ntoroko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23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1358402"/>
                  </a:ext>
                </a:extLst>
              </a:tr>
              <a:tr h="37928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152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Namisindwa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21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507116"/>
                  </a:ext>
                </a:extLst>
              </a:tr>
              <a:tr h="37928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153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Kapelebyong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498862"/>
                  </a:ext>
                </a:extLst>
              </a:tr>
              <a:tr h="37928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153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Kalaki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District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170805"/>
                  </a:ext>
                </a:extLst>
              </a:tr>
            </a:tbl>
          </a:graphicData>
        </a:graphic>
      </p:graphicFrame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E3116247-FE05-84EF-30E3-DCD24EBCD1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176370" y="6566131"/>
            <a:ext cx="1015629" cy="225953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15</a:t>
            </a:fld>
            <a:endParaRPr lang="en-US" altLang="en-US" sz="2400" b="1"/>
          </a:p>
        </p:txBody>
      </p:sp>
    </p:spTree>
    <p:extLst>
      <p:ext uri="{BB962C8B-B14F-4D97-AF65-F5344CB8AC3E}">
        <p14:creationId xmlns:p14="http://schemas.microsoft.com/office/powerpoint/2010/main" val="39629447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629" y="111951"/>
            <a:ext cx="12061370" cy="1325563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Overall Average Score Per Assessment Area for USMID Cities and MLGs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CFA09B-F209-6FA6-E767-73C3927A16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176370" y="6451085"/>
            <a:ext cx="1015629" cy="341000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16</a:t>
            </a:fld>
            <a:endParaRPr lang="en-US" altLang="en-US" sz="2400" b="1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55F50E1-4A7E-FBB9-3EB0-401C0E4FA4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567" y="1759352"/>
            <a:ext cx="6543013" cy="474937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F07466D-F12A-B148-7F05-24E22A0F9F3F}"/>
              </a:ext>
            </a:extLst>
          </p:cNvPr>
          <p:cNvSpPr txBox="1"/>
          <p:nvPr/>
        </p:nvSpPr>
        <p:spPr>
          <a:xfrm>
            <a:off x="7488820" y="1799748"/>
            <a:ext cx="410461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entury Gothic" panose="020B0502020202020204" pitchFamily="34" charset="0"/>
              </a:rPr>
              <a:t>22 USMID LGs were assessed in the areas of Education and Health.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entury Gothic" panose="020B0502020202020204" pitchFamily="34" charset="0"/>
              </a:rPr>
              <a:t>The overall performance was below average with 38% score under Education and 33% under Health.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entury Gothic" panose="020B0502020202020204" pitchFamily="34" charset="0"/>
              </a:rPr>
              <a:t>The top 3 overall LGs are; </a:t>
            </a:r>
            <a:r>
              <a:rPr lang="en-US" sz="2000" dirty="0" err="1">
                <a:latin typeface="Century Gothic" panose="020B0502020202020204" pitchFamily="34" charset="0"/>
              </a:rPr>
              <a:t>Kabale</a:t>
            </a:r>
            <a:r>
              <a:rPr lang="en-US" sz="2000" dirty="0">
                <a:latin typeface="Century Gothic" panose="020B0502020202020204" pitchFamily="34" charset="0"/>
              </a:rPr>
              <a:t> MLG (73%), </a:t>
            </a:r>
            <a:r>
              <a:rPr lang="en-US" sz="2000" dirty="0" err="1">
                <a:latin typeface="Century Gothic" panose="020B0502020202020204" pitchFamily="34" charset="0"/>
              </a:rPr>
              <a:t>Mubende</a:t>
            </a:r>
            <a:r>
              <a:rPr lang="en-US" sz="2000" dirty="0">
                <a:latin typeface="Century Gothic" panose="020B0502020202020204" pitchFamily="34" charset="0"/>
              </a:rPr>
              <a:t> MLG (58%) and </a:t>
            </a:r>
            <a:r>
              <a:rPr lang="en-US" sz="2000" dirty="0" err="1">
                <a:latin typeface="Century Gothic" panose="020B0502020202020204" pitchFamily="34" charset="0"/>
              </a:rPr>
              <a:t>Apac</a:t>
            </a:r>
            <a:r>
              <a:rPr lang="en-US" sz="2000" dirty="0">
                <a:latin typeface="Century Gothic" panose="020B0502020202020204" pitchFamily="34" charset="0"/>
              </a:rPr>
              <a:t> MLG(49%).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entury Gothic" panose="020B0502020202020204" pitchFamily="34" charset="0"/>
              </a:rPr>
              <a:t>The bottom 3 overall LGs are; Soroti City (19%), Tororo MLG and Moroto MLG each scoring 20% respectively.</a:t>
            </a:r>
          </a:p>
        </p:txBody>
      </p:sp>
    </p:spTree>
    <p:extLst>
      <p:ext uri="{BB962C8B-B14F-4D97-AF65-F5344CB8AC3E}">
        <p14:creationId xmlns:p14="http://schemas.microsoft.com/office/powerpoint/2010/main" val="25848417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7746655"/>
              </p:ext>
            </p:extLst>
          </p:nvPr>
        </p:nvGraphicFramePr>
        <p:xfrm>
          <a:off x="451414" y="1713054"/>
          <a:ext cx="11239016" cy="48960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05795">
                  <a:extLst>
                    <a:ext uri="{9D8B030D-6E8A-4147-A177-3AD203B41FA5}">
                      <a16:colId xmlns:a16="http://schemas.microsoft.com/office/drawing/2014/main" val="3438543964"/>
                    </a:ext>
                  </a:extLst>
                </a:gridCol>
                <a:gridCol w="8633221">
                  <a:extLst>
                    <a:ext uri="{9D8B030D-6E8A-4147-A177-3AD203B41FA5}">
                      <a16:colId xmlns:a16="http://schemas.microsoft.com/office/drawing/2014/main" val="2422560925"/>
                    </a:ext>
                  </a:extLst>
                </a:gridCol>
              </a:tblGrid>
              <a:tr h="38218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r>
                        <a:rPr lang="en-US" sz="2000" baseline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Score by all LGs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Indicator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33036752"/>
                  </a:ext>
                </a:extLst>
              </a:tr>
              <a:tr h="1751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100%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Mobilization activities for farmers conducted</a:t>
                      </a:r>
                      <a:endParaRPr lang="en-US" sz="20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896410008"/>
                  </a:ext>
                </a:extLst>
              </a:tr>
              <a:tr h="1751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100%</a:t>
                      </a:r>
                      <a:endParaRPr lang="en-US" sz="200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Education development grant spent on eligible activities</a:t>
                      </a:r>
                      <a:endParaRPr lang="en-US" sz="20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371469464"/>
                  </a:ext>
                </a:extLst>
              </a:tr>
              <a:tr h="1751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99%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Water infrastructure investments incorporated in AWP</a:t>
                      </a:r>
                      <a:endParaRPr lang="en-US" sz="20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66388969"/>
                  </a:ext>
                </a:extLst>
              </a:tr>
              <a:tr h="1751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99%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Water supply infrastructure projects approved by the CC</a:t>
                      </a:r>
                      <a:endParaRPr lang="en-US" sz="20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57609806"/>
                  </a:ext>
                </a:extLst>
              </a:tr>
              <a:tr h="1751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98%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Deployment of Teachers as per sector guidelines</a:t>
                      </a:r>
                      <a:endParaRPr lang="en-US" sz="20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561556243"/>
                  </a:ext>
                </a:extLst>
              </a:tr>
              <a:tr h="1751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98%</a:t>
                      </a:r>
                      <a:endParaRPr lang="en-US" sz="200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Audit opinion</a:t>
                      </a:r>
                      <a:endParaRPr lang="en-US" sz="20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273038494"/>
                  </a:ext>
                </a:extLst>
              </a:tr>
              <a:tr h="1751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98%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Up to-date LLG information entered into MIS</a:t>
                      </a:r>
                      <a:endParaRPr lang="en-US" sz="20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13297189"/>
                  </a:ext>
                </a:extLst>
              </a:tr>
              <a:tr h="1751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98%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LG visits to EOI farmers</a:t>
                      </a:r>
                      <a:endParaRPr lang="en-US" sz="20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408517017"/>
                  </a:ext>
                </a:extLst>
              </a:tr>
              <a:tr h="1751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98%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Awareness training on Micro-Scale Irrigation</a:t>
                      </a:r>
                      <a:endParaRPr lang="en-US" sz="20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78929424"/>
                  </a:ext>
                </a:extLst>
              </a:tr>
              <a:tr h="1751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97%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Teacher deployment list publicized</a:t>
                      </a:r>
                      <a:endParaRPr lang="en-US" sz="20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255538935"/>
                  </a:ext>
                </a:extLst>
              </a:tr>
              <a:tr h="1751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97%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Having complete Water project procurement Files</a:t>
                      </a:r>
                      <a:endParaRPr lang="en-US" sz="20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171028071"/>
                  </a:ext>
                </a:extLst>
              </a:tr>
              <a:tr h="1751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97%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Accuracy of information on WSS facilities constructed </a:t>
                      </a:r>
                      <a:endParaRPr lang="en-US" sz="20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338653239"/>
                  </a:ext>
                </a:extLst>
              </a:tr>
              <a:tr h="1751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97%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Budgeted and spent DDEG on eligible projects</a:t>
                      </a:r>
                      <a:endParaRPr lang="en-US" sz="20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524833033"/>
                  </a:ext>
                </a:extLst>
              </a:tr>
              <a:tr h="1751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97%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Accurate reports on Teacher deployment</a:t>
                      </a:r>
                      <a:endParaRPr lang="en-US" sz="20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671003287"/>
                  </a:ext>
                </a:extLst>
              </a:tr>
              <a:tr h="1751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96%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Timely submission of Annual Performance Contract</a:t>
                      </a:r>
                      <a:endParaRPr lang="en-US" sz="20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148065072"/>
                  </a:ext>
                </a:extLst>
              </a:tr>
            </a:tbl>
          </a:graphicData>
        </a:graphic>
      </p:graphicFrame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287382" y="216694"/>
            <a:ext cx="11521441" cy="719138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altLang="en-US" sz="4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Best &amp; Worst Performance Indicators</a:t>
            </a:r>
          </a:p>
        </p:txBody>
      </p:sp>
      <p:sp>
        <p:nvSpPr>
          <p:cNvPr id="11268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382" y="1058090"/>
            <a:ext cx="5557250" cy="514350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A. Best  Performance Indicators</a:t>
            </a:r>
          </a:p>
        </p:txBody>
      </p:sp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8889BF1D-7196-B87B-F4C1-8843484372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176370" y="6451085"/>
            <a:ext cx="1015629" cy="341000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17</a:t>
            </a:fld>
            <a:endParaRPr lang="en-US" altLang="en-US" sz="2400" b="1"/>
          </a:p>
        </p:txBody>
      </p:sp>
    </p:spTree>
    <p:extLst>
      <p:ext uri="{BB962C8B-B14F-4D97-AF65-F5344CB8AC3E}">
        <p14:creationId xmlns:p14="http://schemas.microsoft.com/office/powerpoint/2010/main" val="11523433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1044612"/>
              </p:ext>
            </p:extLst>
          </p:nvPr>
        </p:nvGraphicFramePr>
        <p:xfrm>
          <a:off x="261254" y="1497902"/>
          <a:ext cx="11573693" cy="51400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39819">
                  <a:extLst>
                    <a:ext uri="{9D8B030D-6E8A-4147-A177-3AD203B41FA5}">
                      <a16:colId xmlns:a16="http://schemas.microsoft.com/office/drawing/2014/main" val="3438543964"/>
                    </a:ext>
                  </a:extLst>
                </a:gridCol>
                <a:gridCol w="9033874">
                  <a:extLst>
                    <a:ext uri="{9D8B030D-6E8A-4147-A177-3AD203B41FA5}">
                      <a16:colId xmlns:a16="http://schemas.microsoft.com/office/drawing/2014/main" val="2422560925"/>
                    </a:ext>
                  </a:extLst>
                </a:gridCol>
              </a:tblGrid>
              <a:tr h="4153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r>
                        <a:rPr lang="en-US" sz="2000" baseline="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Score by all LGs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Indicator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330367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29%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Recruitment of LLG Ext. workers where wage is provided</a:t>
                      </a:r>
                      <a:endParaRPr lang="en-US" sz="20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0055157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28%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% of budgeted water projects implemented in sub counties below district average</a:t>
                      </a:r>
                      <a:endParaRPr lang="en-US" sz="20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3714694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28%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Recruitment of District/Principal Engineer</a:t>
                      </a:r>
                      <a:endParaRPr lang="en-US" sz="20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5707292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27%</a:t>
                      </a:r>
                      <a:endParaRPr lang="en-US" sz="200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Preparation of training plan for water staff</a:t>
                      </a:r>
                      <a:endParaRPr lang="en-US" sz="20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66388969"/>
                  </a:ext>
                </a:extLst>
              </a:tr>
              <a:tr h="1099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26%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Timely invoicing &amp; communication of capitation grants to schools</a:t>
                      </a:r>
                      <a:endParaRPr lang="en-US" sz="20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573051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25%</a:t>
                      </a:r>
                      <a:endParaRPr lang="en-US" sz="200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Appraisal of Secondary School Head Teachers</a:t>
                      </a:r>
                      <a:endParaRPr lang="en-US" sz="20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57609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25%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Revenue collection ratio within +/- 10  of planned</a:t>
                      </a:r>
                      <a:endParaRPr lang="en-US" sz="20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2730384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25%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Health facility transfers publicized timely</a:t>
                      </a:r>
                      <a:endParaRPr lang="en-US" sz="20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6306976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19%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Timely submission of warrants for school’s capitation</a:t>
                      </a:r>
                      <a:endParaRPr lang="en-US" sz="20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90181166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18%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Timely warranting of direct DDEG transfers</a:t>
                      </a:r>
                      <a:endParaRPr lang="en-US" sz="20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2829386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18%</a:t>
                      </a:r>
                      <a:endParaRPr lang="en-US" sz="200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Timely submission of warrants for health facility transfers</a:t>
                      </a:r>
                      <a:endParaRPr lang="en-US" sz="20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3488513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16%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Invoicing &amp; communication of DDEG transfers</a:t>
                      </a:r>
                      <a:endParaRPr lang="en-US" sz="20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132971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16%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Recruitment of the Natural Resources Officer</a:t>
                      </a:r>
                      <a:endParaRPr lang="en-US" sz="20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872604982"/>
                  </a:ext>
                </a:extLst>
              </a:tr>
              <a:tr h="2953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15%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Timely invoicing &amp; communication of health facility transfers</a:t>
                      </a:r>
                      <a:endParaRPr lang="en-US" sz="20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3234924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11%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Increase in functionality of WSCs</a:t>
                      </a:r>
                      <a:endParaRPr lang="en-US" sz="20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603879527"/>
                  </a:ext>
                </a:extLst>
              </a:tr>
            </a:tbl>
          </a:graphicData>
        </a:graphic>
      </p:graphicFrame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261254" y="139780"/>
            <a:ext cx="11573693" cy="719138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altLang="en-US" sz="4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Best &amp; Worst Performance Indicators cont’d…</a:t>
            </a:r>
          </a:p>
        </p:txBody>
      </p:sp>
      <p:sp>
        <p:nvSpPr>
          <p:cNvPr id="11268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1254" y="921235"/>
            <a:ext cx="5416438" cy="51435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800" dirty="0"/>
              <a:t>B. Worst Performance Indicators</a:t>
            </a:r>
          </a:p>
        </p:txBody>
      </p:sp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C544AEBF-DEB6-6A65-F608-632A6AA19A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176370" y="6451085"/>
            <a:ext cx="1015629" cy="341000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18</a:t>
            </a:fld>
            <a:endParaRPr lang="en-US" altLang="en-US" sz="2400" b="1"/>
          </a:p>
        </p:txBody>
      </p:sp>
    </p:spTree>
    <p:extLst>
      <p:ext uri="{BB962C8B-B14F-4D97-AF65-F5344CB8AC3E}">
        <p14:creationId xmlns:p14="http://schemas.microsoft.com/office/powerpoint/2010/main" val="29170861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594" y="156121"/>
            <a:ext cx="11512732" cy="915034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Findings from the LGPA Taskforce </a:t>
            </a:r>
            <a:r>
              <a:rPr lang="en-US" sz="4000" b="1" dirty="0" err="1">
                <a:solidFill>
                  <a:schemeClr val="accent2">
                    <a:lumMod val="75000"/>
                  </a:schemeClr>
                </a:solidFill>
                <a:latin typeface="+mn-lt"/>
              </a:rPr>
              <a:t>Spotchecks</a:t>
            </a:r>
            <a:endParaRPr lang="en-US" sz="4000" b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594" y="1257934"/>
            <a:ext cx="11512732" cy="5260431"/>
          </a:xfrm>
        </p:spPr>
        <p:txBody>
          <a:bodyPr>
            <a:noAutofit/>
          </a:bodyPr>
          <a:lstStyle/>
          <a:p>
            <a:r>
              <a:rPr lang="en-US" sz="3200" dirty="0"/>
              <a:t>The contracted firms deployed pre-qualified consultants to conduct the assessment exercise in all LGs</a:t>
            </a:r>
          </a:p>
          <a:p>
            <a:r>
              <a:rPr lang="en-US" sz="3200" dirty="0"/>
              <a:t>The LG PA teams complied with the timing and duration of the exercise (2 days) in all LGs</a:t>
            </a:r>
          </a:p>
          <a:p>
            <a:r>
              <a:rPr lang="en-US" sz="3200" dirty="0"/>
              <a:t>The LG PA team followed the sampling criteria and conducted field visits as prescribed in the assessment manual</a:t>
            </a:r>
          </a:p>
          <a:p>
            <a:r>
              <a:rPr lang="en-US" sz="3200" dirty="0"/>
              <a:t>The LG PA teams met all the relevant staff in all LGs</a:t>
            </a:r>
          </a:p>
          <a:p>
            <a:r>
              <a:rPr lang="en-US" sz="3200" dirty="0"/>
              <a:t>In all the LGs sampled for the spot checks, the level of professionalism for the LG PA team members was rated high (4.8/5 – 5 being the best)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5270DA-8F4B-1931-FEC0-C7AE66B672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176370" y="6451085"/>
            <a:ext cx="1015629" cy="341000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19</a:t>
            </a:fld>
            <a:endParaRPr lang="en-US" altLang="en-US" sz="2400" b="1"/>
          </a:p>
        </p:txBody>
      </p:sp>
    </p:spTree>
    <p:extLst>
      <p:ext uri="{BB962C8B-B14F-4D97-AF65-F5344CB8AC3E}">
        <p14:creationId xmlns:p14="http://schemas.microsoft.com/office/powerpoint/2010/main" val="1274653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8769E-A272-4971-ABB5-A9B6DC53E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accent2">
                    <a:lumMod val="75000"/>
                  </a:schemeClr>
                </a:solidFill>
              </a:rPr>
              <a:t>Presentation Outline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282082-4972-483B-BF16-D2641D671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843" y="1856935"/>
            <a:ext cx="11366695" cy="463594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/>
              <a:t>Part A: 	Introduction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Part B: 	Highlights of Results from the LGMSD exercise 				conducted in October- December 2022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Part C: 	Next Steps and Prayer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2494A3-E671-4267-F221-103C4B7490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176370" y="6451085"/>
            <a:ext cx="1015629" cy="341000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2</a:t>
            </a:fld>
            <a:endParaRPr lang="en-US" altLang="en-US" sz="2400" b="1"/>
          </a:p>
        </p:txBody>
      </p:sp>
    </p:spTree>
    <p:extLst>
      <p:ext uri="{BB962C8B-B14F-4D97-AF65-F5344CB8AC3E}">
        <p14:creationId xmlns:p14="http://schemas.microsoft.com/office/powerpoint/2010/main" val="22793537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7017" y="365125"/>
            <a:ext cx="11129553" cy="1325563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Opinion by Independent Verification Agent (IVA)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7017" y="1825624"/>
            <a:ext cx="11129553" cy="4530725"/>
          </a:xfrm>
        </p:spPr>
        <p:txBody>
          <a:bodyPr>
            <a:noAutofit/>
          </a:bodyPr>
          <a:lstStyle/>
          <a:p>
            <a:r>
              <a:rPr lang="en-US" sz="3200" dirty="0"/>
              <a:t>An IVA (EFICON Consults Ltd) was contracted to verify the assessment process and the results </a:t>
            </a:r>
          </a:p>
          <a:p>
            <a:endParaRPr lang="en-US" sz="3200" dirty="0"/>
          </a:p>
          <a:p>
            <a:r>
              <a:rPr lang="en-US" sz="3200" dirty="0"/>
              <a:t>The firm sampled 16 LGs across the country as per the LGMSD manual </a:t>
            </a:r>
          </a:p>
          <a:p>
            <a:endParaRPr lang="en-US" sz="3200" b="1" dirty="0"/>
          </a:p>
          <a:p>
            <a:r>
              <a:rPr lang="en-US" sz="3200" b="1" dirty="0"/>
              <a:t>After reconciliation, the firm’s overall  opinion is that the assessment exercise and results are valid, reliable and hence credible. </a:t>
            </a:r>
          </a:p>
          <a:p>
            <a:endParaRPr lang="en-US" sz="32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EEC139-80FA-8EFC-1DA4-539CDB8FBA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176370" y="6451085"/>
            <a:ext cx="1015629" cy="341000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20</a:t>
            </a:fld>
            <a:endParaRPr lang="en-US" altLang="en-US" sz="2400" b="1"/>
          </a:p>
        </p:txBody>
      </p:sp>
    </p:spTree>
    <p:extLst>
      <p:ext uri="{BB962C8B-B14F-4D97-AF65-F5344CB8AC3E}">
        <p14:creationId xmlns:p14="http://schemas.microsoft.com/office/powerpoint/2010/main" val="23130548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320" y="365125"/>
            <a:ext cx="11035936" cy="1325563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chemeClr val="accent2">
                    <a:lumMod val="75000"/>
                  </a:schemeClr>
                </a:solidFill>
              </a:rPr>
              <a:t>Outstanding issue: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5319" y="1854925"/>
            <a:ext cx="11035937" cy="468956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000" b="1" u="sng" dirty="0"/>
              <a:t>Outstanding issue: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000" dirty="0"/>
              <a:t>Results from the Lower Local Government Performance Assessment </a:t>
            </a:r>
            <a:r>
              <a:rPr lang="en-US" sz="3000" dirty="0">
                <a:solidFill>
                  <a:srgbClr val="FF0000"/>
                </a:solidFill>
              </a:rPr>
              <a:t>MAY NOT </a:t>
            </a:r>
            <a:r>
              <a:rPr lang="en-US" sz="3000" dirty="0"/>
              <a:t>be used for allocation of DDEG to LLGs for FY 2023/24; </a:t>
            </a:r>
          </a:p>
          <a:p>
            <a:pPr lvl="1"/>
            <a:r>
              <a:rPr lang="en-US" sz="2600" dirty="0"/>
              <a:t>Not all Local Governments undertook the LLG assessment (23 LGs failed to submit their results to OPM citing lack of resources to undertake the assessment on time)</a:t>
            </a:r>
          </a:p>
          <a:p>
            <a:pPr lvl="1"/>
            <a:r>
              <a:rPr lang="en-US" sz="2600" dirty="0"/>
              <a:t>Following the budget cut and reallocation of DDEG funding to PDM, the envisaged reward system was tampered with.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000" dirty="0">
                <a:solidFill>
                  <a:srgbClr val="0070C0"/>
                </a:solidFill>
              </a:rPr>
              <a:t>The Taskforce therefore recommended that the LLG results for FY 2021/22 be used for Performance Improvement Plans and capacity building until the above issues are addressed.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7C8669-D66D-57BB-3FE0-C7AF446A9C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176370" y="6451085"/>
            <a:ext cx="1015629" cy="341000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21</a:t>
            </a:fld>
            <a:endParaRPr lang="en-US" altLang="en-US" sz="2400" b="1"/>
          </a:p>
        </p:txBody>
      </p:sp>
    </p:spTree>
    <p:extLst>
      <p:ext uri="{BB962C8B-B14F-4D97-AF65-F5344CB8AC3E}">
        <p14:creationId xmlns:p14="http://schemas.microsoft.com/office/powerpoint/2010/main" val="19480407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3932" y="2547257"/>
            <a:ext cx="8334103" cy="875846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br>
              <a:rPr lang="en-US" sz="4000" b="1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</a:br>
            <a:r>
              <a:rPr lang="en-US" sz="4000" b="1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Part </a:t>
            </a:r>
            <a:r>
              <a:rPr lang="en-US" sz="4000" b="1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  <a:r>
              <a:rPr lang="en-US" sz="4000" b="1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: Next Steps and Prayer</a:t>
            </a:r>
            <a:br>
              <a:rPr lang="en-US" sz="4000" b="1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</a:br>
            <a:endParaRPr lang="en-US" sz="4000" b="1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4B4CF076-D943-68D8-F4F7-24DB66800F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176370" y="6451085"/>
            <a:ext cx="1015629" cy="341000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22</a:t>
            </a:fld>
            <a:endParaRPr lang="en-US" altLang="en-US" sz="2400" b="1"/>
          </a:p>
        </p:txBody>
      </p:sp>
    </p:spTree>
    <p:extLst>
      <p:ext uri="{BB962C8B-B14F-4D97-AF65-F5344CB8AC3E}">
        <p14:creationId xmlns:p14="http://schemas.microsoft.com/office/powerpoint/2010/main" val="25946127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697" y="193439"/>
            <a:ext cx="11351623" cy="1015619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Next Steps and Indicative Timelines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5590655"/>
              </p:ext>
            </p:extLst>
          </p:nvPr>
        </p:nvGraphicFramePr>
        <p:xfrm>
          <a:off x="352697" y="1288070"/>
          <a:ext cx="11351623" cy="51447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994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22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4833">
                <a:tc>
                  <a:txBody>
                    <a:bodyPr/>
                    <a:lstStyle/>
                    <a:p>
                      <a:r>
                        <a:rPr lang="en-US" sz="2400" dirty="0"/>
                        <a:t>Next Steps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Timelines (by)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2548">
                <a:tc>
                  <a:txBody>
                    <a:bodyPr/>
                    <a:lstStyle/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LGMSD results approved by the IGFTR Technical Committee (Detailed results</a:t>
                      </a:r>
                      <a:r>
                        <a:rPr lang="en-US" sz="2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attached)</a:t>
                      </a:r>
                      <a:endParaRPr lang="en-US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February</a:t>
                      </a:r>
                      <a:r>
                        <a:rPr lang="en-US" sz="2400" baseline="0" dirty="0"/>
                        <a:t> 7, 2023 (This meeting)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Use of the results to allocate development grants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February 13, 2023 </a:t>
                      </a:r>
                    </a:p>
                    <a:p>
                      <a:r>
                        <a:rPr lang="en-US" sz="2400" dirty="0"/>
                        <a:t>(2</a:t>
                      </a:r>
                      <a:r>
                        <a:rPr lang="en-US" sz="2400" baseline="30000" dirty="0"/>
                        <a:t>nd</a:t>
                      </a:r>
                      <a:r>
                        <a:rPr lang="en-US" sz="2400" dirty="0"/>
                        <a:t> BCC in Feb)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84218">
                <a:tc>
                  <a:txBody>
                    <a:bodyPr/>
                    <a:lstStyle/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Dialogue with the respective Ministrie</a:t>
                      </a:r>
                      <a:r>
                        <a:rPr lang="en-US" sz="2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 and Agencies to discern emerging issues and recommendations</a:t>
                      </a:r>
                      <a:endParaRPr lang="en-US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February</a:t>
                      </a:r>
                      <a:r>
                        <a:rPr lang="en-US" sz="2400" baseline="0" dirty="0"/>
                        <a:t> and </a:t>
                      </a:r>
                      <a:r>
                        <a:rPr lang="en-US" sz="2400" dirty="0"/>
                        <a:t>March, 2023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1474">
                <a:tc>
                  <a:txBody>
                    <a:bodyPr/>
                    <a:lstStyle/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Produce the detailed National Synthesis Report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March, 2023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Dissemination of the LG PA results (websites, feed back to each of the LGs, inclusion in the Annual</a:t>
                      </a:r>
                      <a:r>
                        <a:rPr lang="en-US" sz="2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Performance Report (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APR) of</a:t>
                      </a:r>
                      <a:r>
                        <a:rPr lang="en-US" sz="2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Government 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and a national dissemination event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April and May, 2023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C5C30E-92DF-CF8A-4A24-627EDF4633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176370" y="6451085"/>
            <a:ext cx="1015629" cy="341000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23</a:t>
            </a:fld>
            <a:endParaRPr lang="en-US" altLang="en-US" sz="2400" b="1"/>
          </a:p>
        </p:txBody>
      </p:sp>
    </p:spTree>
    <p:extLst>
      <p:ext uri="{BB962C8B-B14F-4D97-AF65-F5344CB8AC3E}">
        <p14:creationId xmlns:p14="http://schemas.microsoft.com/office/powerpoint/2010/main" val="18443334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668963"/>
          </a:xfrm>
          <a:noFill/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altLang="en-US" sz="6600" b="1" dirty="0">
                <a:solidFill>
                  <a:schemeClr val="accent2">
                    <a:lumMod val="75000"/>
                  </a:schemeClr>
                </a:solidFill>
              </a:rPr>
              <a:t>Prayer: </a:t>
            </a:r>
            <a:br>
              <a:rPr lang="en-US" altLang="en-US" sz="6000" b="1" dirty="0">
                <a:solidFill>
                  <a:schemeClr val="accent1"/>
                </a:solidFill>
              </a:rPr>
            </a:br>
            <a:br>
              <a:rPr lang="en-US" altLang="en-US" sz="60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altLang="en-US" sz="6000" b="1" dirty="0">
                <a:solidFill>
                  <a:schemeClr val="accent1">
                    <a:lumMod val="50000"/>
                  </a:schemeClr>
                </a:solidFill>
              </a:rPr>
              <a:t>To approve the results and adopt them for use in the grant allocations for fiscal year 2023/2024</a:t>
            </a:r>
          </a:p>
        </p:txBody>
      </p:sp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16C45B6A-58C4-C23D-EB7F-BC65DF3AB2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176370" y="6451085"/>
            <a:ext cx="1015629" cy="341000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24</a:t>
            </a:fld>
            <a:endParaRPr lang="en-US" altLang="en-US" sz="2400" b="1"/>
          </a:p>
        </p:txBody>
      </p:sp>
    </p:spTree>
    <p:extLst>
      <p:ext uri="{BB962C8B-B14F-4D97-AF65-F5344CB8AC3E}">
        <p14:creationId xmlns:p14="http://schemas.microsoft.com/office/powerpoint/2010/main" val="18659089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1031875" y="2168525"/>
            <a:ext cx="10515600" cy="1325563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ctr" eaLnBrk="1" hangingPunct="1"/>
            <a:r>
              <a:rPr lang="en-US" altLang="en-US" sz="6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Thank you!</a:t>
            </a:r>
          </a:p>
        </p:txBody>
      </p:sp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83AB1158-4F5A-2B36-B5B2-92F250D035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176370" y="6451085"/>
            <a:ext cx="1015629" cy="341000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25</a:t>
            </a:fld>
            <a:endParaRPr lang="en-US" altLang="en-US" sz="2400" b="1"/>
          </a:p>
        </p:txBody>
      </p:sp>
    </p:spTree>
    <p:extLst>
      <p:ext uri="{BB962C8B-B14F-4D97-AF65-F5344CB8AC3E}">
        <p14:creationId xmlns:p14="http://schemas.microsoft.com/office/powerpoint/2010/main" val="3377562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94D5F-F99F-4578-AE57-BD1693BA9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8877" y="255968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Part A: Introduction</a:t>
            </a: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FE134FF7-9FAE-F8D6-D17F-0E9F887CF6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176370" y="6451085"/>
            <a:ext cx="1015629" cy="341000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3</a:t>
            </a:fld>
            <a:endParaRPr lang="en-US" altLang="en-US" sz="2400" b="1"/>
          </a:p>
        </p:txBody>
      </p:sp>
    </p:spTree>
    <p:extLst>
      <p:ext uri="{BB962C8B-B14F-4D97-AF65-F5344CB8AC3E}">
        <p14:creationId xmlns:p14="http://schemas.microsoft.com/office/powerpoint/2010/main" val="3389948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77" y="136525"/>
            <a:ext cx="11364686" cy="875846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br>
              <a:rPr lang="en-US" sz="4000" dirty="0">
                <a:latin typeface="+mn-lt"/>
              </a:rPr>
            </a:br>
            <a:r>
              <a:rPr lang="en-US" sz="4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Introduction: Scope of the LGMSD Assessment</a:t>
            </a:r>
            <a:br>
              <a:rPr lang="en-US" sz="4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</a:br>
            <a:endParaRPr lang="en-US" sz="4000" b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5577" y="1267097"/>
            <a:ext cx="11364686" cy="5191576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§"/>
              <a:defRPr/>
            </a:pPr>
            <a:r>
              <a:rPr lang="en-US" sz="2400" dirty="0">
                <a:solidFill>
                  <a:srgbClr val="000000"/>
                </a:solidFill>
              </a:rPr>
              <a:t>The assessment of Local Government Management of Service Delivery has two elements:</a:t>
            </a:r>
          </a:p>
          <a:p>
            <a:pPr marL="457200" indent="-457200" algn="just">
              <a:buFont typeface="Arial" panose="020B0604020202020204" pitchFamily="34" charset="0"/>
              <a:buAutoNum type="alphaLcParenR"/>
              <a:defRPr/>
            </a:pPr>
            <a:r>
              <a:rPr lang="en-US" sz="2400" b="1" dirty="0">
                <a:solidFill>
                  <a:srgbClr val="000000"/>
                </a:solidFill>
              </a:rPr>
              <a:t>Minimum Conditions </a:t>
            </a:r>
            <a:r>
              <a:rPr lang="en-US" sz="2400" dirty="0">
                <a:solidFill>
                  <a:srgbClr val="000000"/>
                </a:solidFill>
              </a:rPr>
              <a:t>(Core performance indicators) which focusses on key bottlenecks for service delivery and safeguards management.</a:t>
            </a:r>
          </a:p>
          <a:p>
            <a:pPr marL="457200" indent="-457200" algn="just">
              <a:buFont typeface="Arial" panose="020B0604020202020204" pitchFamily="34" charset="0"/>
              <a:buAutoNum type="alphaLcParenR"/>
              <a:defRPr/>
            </a:pPr>
            <a:r>
              <a:rPr lang="en-US" sz="2400" b="1" dirty="0">
                <a:solidFill>
                  <a:srgbClr val="000000"/>
                </a:solidFill>
              </a:rPr>
              <a:t>Performance Measures</a:t>
            </a:r>
            <a:r>
              <a:rPr lang="en-US" sz="2400" dirty="0">
                <a:solidFill>
                  <a:srgbClr val="000000"/>
                </a:solidFill>
              </a:rPr>
              <a:t> (Departmental assessments); used to evaluate service delivery in the Districts/Municipalities as a whole, and for some areas aggregating performance information from facilities and Lower Local Governments (LLGs) and assessing compliance with performance reporting and improvement support.</a:t>
            </a:r>
          </a:p>
          <a:p>
            <a:pPr marL="0" indent="0">
              <a:buNone/>
              <a:defRPr/>
            </a:pPr>
            <a:r>
              <a:rPr lang="en-US" sz="2000" b="1" dirty="0">
                <a:solidFill>
                  <a:srgbClr val="C00000"/>
                </a:solidFill>
              </a:rPr>
              <a:t>Note: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000" dirty="0">
                <a:solidFill>
                  <a:srgbClr val="C00000"/>
                </a:solidFill>
              </a:rPr>
              <a:t>If all MCs are met, then the final score for a LG will be equal to the score from the PMs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000" dirty="0">
                <a:solidFill>
                  <a:srgbClr val="C00000"/>
                </a:solidFill>
              </a:rPr>
              <a:t>Every MCs not met reduces the final score of the LG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000" dirty="0">
                <a:solidFill>
                  <a:srgbClr val="C00000"/>
                </a:solidFill>
              </a:rPr>
              <a:t>If all MCs are not met, then the final score is 0 irrespective of the PM score. Therefore, LG forfeits the performance component of the grant.</a:t>
            </a:r>
          </a:p>
          <a:p>
            <a:pPr algn="just">
              <a:buFont typeface="Wingdings" panose="05000000000000000000" pitchFamily="2" charset="2"/>
              <a:buChar char="§"/>
              <a:defRPr/>
            </a:pPr>
            <a:r>
              <a:rPr lang="en-US" sz="2400" dirty="0">
                <a:solidFill>
                  <a:srgbClr val="000000"/>
                </a:solidFill>
              </a:rPr>
              <a:t>154 Local Governments (135 DLGs and 19MLGs) were assessed in the 2022 OPM assessment.</a:t>
            </a:r>
          </a:p>
          <a:p>
            <a:pPr algn="just">
              <a:buFont typeface="Wingdings" panose="05000000000000000000" pitchFamily="2" charset="2"/>
              <a:buChar char="§"/>
              <a:defRPr/>
            </a:pPr>
            <a:r>
              <a:rPr lang="en-US" sz="2400" dirty="0">
                <a:solidFill>
                  <a:srgbClr val="000000"/>
                </a:solidFill>
              </a:rPr>
              <a:t>The other 10 Cities and 12 MLGs under USMID were assessed for only Health and Education Measures by a separate independent firm; making it 176 Local Governments.</a:t>
            </a:r>
          </a:p>
          <a:p>
            <a:pPr algn="just">
              <a:buFont typeface="Wingdings" panose="05000000000000000000" pitchFamily="2" charset="2"/>
              <a:buChar char="§"/>
              <a:defRPr/>
            </a:pPr>
            <a:endParaRPr lang="en-US" sz="2400" dirty="0"/>
          </a:p>
          <a:p>
            <a:endParaRPr lang="en-US" sz="36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B87A6A-8225-F23F-661A-166F2DFFDF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176370" y="6451085"/>
            <a:ext cx="1015629" cy="341000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4</a:t>
            </a:fld>
            <a:endParaRPr lang="en-US" altLang="en-US" sz="2400" b="1"/>
          </a:p>
        </p:txBody>
      </p:sp>
    </p:spTree>
    <p:extLst>
      <p:ext uri="{BB962C8B-B14F-4D97-AF65-F5344CB8AC3E}">
        <p14:creationId xmlns:p14="http://schemas.microsoft.com/office/powerpoint/2010/main" val="1812194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301EE-7765-4215-9139-431A66DCA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181" y="193237"/>
            <a:ext cx="11015003" cy="91440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Introduction: Overview of the LGMSD 2022 Process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E3E6C78-B71E-4D45-B4C9-CFEF982C8A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568715"/>
              </p:ext>
            </p:extLst>
          </p:nvPr>
        </p:nvGraphicFramePr>
        <p:xfrm>
          <a:off x="669180" y="1238491"/>
          <a:ext cx="11015004" cy="5625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5977">
                  <a:extLst>
                    <a:ext uri="{9D8B030D-6E8A-4147-A177-3AD203B41FA5}">
                      <a16:colId xmlns:a16="http://schemas.microsoft.com/office/drawing/2014/main" val="2513137352"/>
                    </a:ext>
                  </a:extLst>
                </a:gridCol>
                <a:gridCol w="8599027">
                  <a:extLst>
                    <a:ext uri="{9D8B030D-6E8A-4147-A177-3AD203B41FA5}">
                      <a16:colId xmlns:a16="http://schemas.microsoft.com/office/drawing/2014/main" val="1599910082"/>
                    </a:ext>
                  </a:extLst>
                </a:gridCol>
              </a:tblGrid>
              <a:tr h="55484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Aspect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85" marR="6598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Process detail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85" marR="65985" marT="0" marB="0"/>
                </a:tc>
                <a:extLst>
                  <a:ext uri="{0D108BD9-81ED-4DB2-BD59-A6C34878D82A}">
                    <a16:rowId xmlns:a16="http://schemas.microsoft.com/office/drawing/2014/main" val="138990681"/>
                  </a:ext>
                </a:extLst>
              </a:tr>
              <a:tr h="45215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Timing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85" marR="65985" marT="0" marB="0"/>
                </a:tc>
                <a:tc>
                  <a:txBody>
                    <a:bodyPr/>
                    <a:lstStyle/>
                    <a:p>
                      <a:pPr marL="457200" marR="0" indent="-4572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400" dirty="0">
                          <a:effectLst/>
                        </a:rPr>
                        <a:t>The LGMSD was conducted from October to December 2022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85" marR="65985" marT="0" marB="0"/>
                </a:tc>
                <a:extLst>
                  <a:ext uri="{0D108BD9-81ED-4DB2-BD59-A6C34878D82A}">
                    <a16:rowId xmlns:a16="http://schemas.microsoft.com/office/drawing/2014/main" val="2285506181"/>
                  </a:ext>
                </a:extLst>
              </a:tr>
              <a:tr h="158573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Assessment Teams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85" marR="65985" marT="0" marB="0"/>
                </a:tc>
                <a:tc>
                  <a:txBody>
                    <a:bodyPr/>
                    <a:lstStyle/>
                    <a:p>
                      <a:pPr marL="457200" marR="0" indent="-4572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400" dirty="0">
                          <a:effectLst/>
                        </a:rPr>
                        <a:t>OPM &amp; </a:t>
                      </a:r>
                      <a:r>
                        <a:rPr lang="en-US" sz="2400" dirty="0" err="1">
                          <a:effectLst/>
                        </a:rPr>
                        <a:t>MoFPED</a:t>
                      </a:r>
                      <a:r>
                        <a:rPr lang="en-US" sz="2400" dirty="0">
                          <a:effectLst/>
                        </a:rPr>
                        <a:t> contracted 4 firms, one per Cluster: (</a:t>
                      </a:r>
                      <a:r>
                        <a:rPr lang="en-US" sz="2400" dirty="0" err="1">
                          <a:effectLst/>
                        </a:rPr>
                        <a:t>i</a:t>
                      </a:r>
                      <a:r>
                        <a:rPr lang="en-US" sz="2400" dirty="0">
                          <a:effectLst/>
                        </a:rPr>
                        <a:t>) ABS Consulting (Northern); (ii) UPIMAC (Eastern); (iii) </a:t>
                      </a:r>
                      <a:r>
                        <a:rPr lang="en-US" sz="2400" dirty="0" err="1">
                          <a:effectLst/>
                        </a:rPr>
                        <a:t>Pazel</a:t>
                      </a:r>
                      <a:r>
                        <a:rPr lang="en-US" sz="2400" dirty="0">
                          <a:effectLst/>
                        </a:rPr>
                        <a:t> Conroy (Western); and (iv) PROMOTE (Central)</a:t>
                      </a:r>
                    </a:p>
                    <a:p>
                      <a:pPr marL="457200" marR="0" indent="-4572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USMID LGs were assessed by KPMG</a:t>
                      </a:r>
                    </a:p>
                  </a:txBody>
                  <a:tcPr marL="65985" marR="65985" marT="0" marB="0"/>
                </a:tc>
                <a:extLst>
                  <a:ext uri="{0D108BD9-81ED-4DB2-BD59-A6C34878D82A}">
                    <a16:rowId xmlns:a16="http://schemas.microsoft.com/office/drawing/2014/main" val="4008746140"/>
                  </a:ext>
                </a:extLst>
              </a:tr>
              <a:tr h="12970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IVA Teams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85" marR="65985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400" dirty="0">
                          <a:effectLst/>
                        </a:rPr>
                        <a:t>OPM contracted </a:t>
                      </a:r>
                      <a:r>
                        <a:rPr lang="en-US" sz="2400" dirty="0" err="1">
                          <a:effectLst/>
                        </a:rPr>
                        <a:t>Eficon</a:t>
                      </a:r>
                      <a:r>
                        <a:rPr lang="en-US" sz="2400" dirty="0">
                          <a:effectLst/>
                        </a:rPr>
                        <a:t> to conduct Quality</a:t>
                      </a:r>
                      <a:r>
                        <a:rPr lang="en-US" sz="2400" baseline="0" dirty="0">
                          <a:effectLst/>
                        </a:rPr>
                        <a:t> </a:t>
                      </a:r>
                      <a:r>
                        <a:rPr lang="en-US" sz="2400" dirty="0">
                          <a:effectLst/>
                        </a:rPr>
                        <a:t>Assurance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400" dirty="0">
                          <a:effectLst/>
                        </a:rPr>
                        <a:t>In addition, the process was closely monitored by the LGPA Task Force through spot checks in 40 LGs. 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85" marR="65985" marT="0" marB="0"/>
                </a:tc>
                <a:extLst>
                  <a:ext uri="{0D108BD9-81ED-4DB2-BD59-A6C34878D82A}">
                    <a16:rowId xmlns:a16="http://schemas.microsoft.com/office/drawing/2014/main" val="997491149"/>
                  </a:ext>
                </a:extLst>
              </a:tr>
              <a:tr h="173592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Reporting &amp; Harmonization of Results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85" marR="65985" marT="0" marB="0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Char char=""/>
                        <a:tabLst/>
                        <a:defRPr/>
                      </a:pPr>
                      <a:r>
                        <a:rPr lang="en-US" sz="2400" dirty="0">
                          <a:effectLst/>
                        </a:rPr>
                        <a:t>Individual LG specific reports were submitted on OPAMS via </a:t>
                      </a:r>
                      <a:r>
                        <a:rPr lang="en-US" sz="24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https://otims.finance.go.ug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endParaRPr lang="en-US" sz="2400" u="sng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400" dirty="0">
                          <a:effectLst/>
                        </a:rPr>
                        <a:t>A Taskforce meeting was held on </a:t>
                      </a:r>
                      <a:r>
                        <a:rPr lang="en-US" sz="2400" b="1" dirty="0">
                          <a:effectLst/>
                        </a:rPr>
                        <a:t>25</a:t>
                      </a:r>
                      <a:r>
                        <a:rPr lang="en-US" sz="2400" b="1" baseline="30000" dirty="0">
                          <a:effectLst/>
                        </a:rPr>
                        <a:t>th</a:t>
                      </a:r>
                      <a:r>
                        <a:rPr lang="en-US" sz="2400" b="1" dirty="0">
                          <a:effectLst/>
                        </a:rPr>
                        <a:t> January, 2023 </a:t>
                      </a:r>
                      <a:r>
                        <a:rPr lang="en-US" sz="2400" dirty="0">
                          <a:effectLst/>
                        </a:rPr>
                        <a:t>to harmonize results of the assessment and IVA firms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85" marR="65985" marT="0" marB="0"/>
                </a:tc>
                <a:extLst>
                  <a:ext uri="{0D108BD9-81ED-4DB2-BD59-A6C34878D82A}">
                    <a16:rowId xmlns:a16="http://schemas.microsoft.com/office/drawing/2014/main" val="1679696714"/>
                  </a:ext>
                </a:extLst>
              </a:tr>
            </a:tbl>
          </a:graphicData>
        </a:graphic>
      </p:graphicFrame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2BF75A1F-944B-729A-CAB7-51ABF70022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176370" y="6451085"/>
            <a:ext cx="1015629" cy="341000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5</a:t>
            </a:fld>
            <a:endParaRPr lang="en-US" altLang="en-US" sz="2400" b="1"/>
          </a:p>
        </p:txBody>
      </p:sp>
    </p:spTree>
    <p:extLst>
      <p:ext uri="{BB962C8B-B14F-4D97-AF65-F5344CB8AC3E}">
        <p14:creationId xmlns:p14="http://schemas.microsoft.com/office/powerpoint/2010/main" val="3352324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1885" y="365126"/>
            <a:ext cx="11403875" cy="630297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br>
              <a:rPr lang="en-US" sz="4000" dirty="0">
                <a:solidFill>
                  <a:schemeClr val="accent2">
                    <a:lumMod val="75000"/>
                  </a:schemeClr>
                </a:solidFill>
                <a:latin typeface="+mn-lt"/>
              </a:rPr>
            </a:br>
            <a:r>
              <a:rPr lang="en-US" sz="4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Introduction:</a:t>
            </a:r>
            <a:r>
              <a:rPr lang="en-US" sz="40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 </a:t>
            </a:r>
            <a:r>
              <a:rPr lang="en-US" sz="4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Status of LGMSD 2022</a:t>
            </a:r>
            <a:br>
              <a:rPr lang="en-US" sz="4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</a:br>
            <a:endParaRPr lang="en-US" sz="4000" b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7709023"/>
              </p:ext>
            </p:extLst>
          </p:nvPr>
        </p:nvGraphicFramePr>
        <p:xfrm>
          <a:off x="391885" y="1227952"/>
          <a:ext cx="11403875" cy="53936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41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65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65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655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655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78485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Cluster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No. LGs</a:t>
                      </a:r>
                      <a:r>
                        <a:rPr lang="en-US" sz="22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Assessed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Assessment reports submitted to OPM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Spot</a:t>
                      </a:r>
                      <a:r>
                        <a:rPr lang="en-US" sz="22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Checks Conducted by LG PA Task Force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IVA Assessments completed</a:t>
                      </a:r>
                      <a:r>
                        <a:rPr lang="en-US" sz="2200" baseline="0" dirty="0">
                          <a:effectLst/>
                        </a:rPr>
                        <a:t> (</a:t>
                      </a:r>
                      <a:r>
                        <a:rPr lang="en-GB" sz="2200" dirty="0"/>
                        <a:t>EFICON</a:t>
                      </a:r>
                      <a:r>
                        <a:rPr lang="en-GB" sz="2200" baseline="0" dirty="0"/>
                        <a:t> Consults Ltd</a:t>
                      </a:r>
                      <a:r>
                        <a:rPr lang="en-GB" sz="2200" dirty="0"/>
                        <a:t>)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495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Central</a:t>
                      </a:r>
                      <a:r>
                        <a:rPr lang="en-US" sz="2200" baseline="0" dirty="0">
                          <a:effectLst/>
                        </a:rPr>
                        <a:t> (Promote UG Ltd)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31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31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4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495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Eastern</a:t>
                      </a:r>
                      <a:r>
                        <a:rPr lang="en-US" sz="2200" baseline="0" dirty="0">
                          <a:effectLst/>
                        </a:rPr>
                        <a:t> (UPIMAC East Africa)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41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41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4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495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Northern</a:t>
                      </a:r>
                      <a:r>
                        <a:rPr lang="en-US" sz="2200" baseline="0" dirty="0">
                          <a:effectLst/>
                        </a:rPr>
                        <a:t> (ABS Consulting)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41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41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4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495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Western</a:t>
                      </a:r>
                      <a:r>
                        <a:rPr lang="en-US" sz="2200" baseline="0" dirty="0">
                          <a:effectLst/>
                        </a:rPr>
                        <a:t> (</a:t>
                      </a:r>
                      <a:r>
                        <a:rPr lang="en-US" sz="2200" baseline="0" dirty="0" err="1">
                          <a:effectLst/>
                        </a:rPr>
                        <a:t>Pazel</a:t>
                      </a:r>
                      <a:r>
                        <a:rPr lang="en-US" sz="2200" baseline="0" dirty="0">
                          <a:effectLst/>
                        </a:rPr>
                        <a:t> Conroy)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41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41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4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495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USMID LGs (KPMG)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22582633"/>
                  </a:ext>
                </a:extLst>
              </a:tr>
              <a:tr h="4205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effectLst/>
                        </a:rPr>
                        <a:t>Total</a:t>
                      </a:r>
                      <a:endParaRPr lang="en-US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effectLst/>
                        </a:rPr>
                        <a:t>176</a:t>
                      </a:r>
                      <a:endParaRPr lang="en-US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effectLst/>
                        </a:rPr>
                        <a:t>176</a:t>
                      </a:r>
                      <a:endParaRPr lang="en-US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effectLst/>
                        </a:rPr>
                        <a:t>16</a:t>
                      </a:r>
                      <a:endParaRPr lang="en-US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2F4CD6-A258-BE36-FCC3-62B7FD177C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176370" y="6451085"/>
            <a:ext cx="1015629" cy="341000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6</a:t>
            </a:fld>
            <a:endParaRPr lang="en-US" altLang="en-US" sz="2400" b="1"/>
          </a:p>
        </p:txBody>
      </p:sp>
    </p:spTree>
    <p:extLst>
      <p:ext uri="{BB962C8B-B14F-4D97-AF65-F5344CB8AC3E}">
        <p14:creationId xmlns:p14="http://schemas.microsoft.com/office/powerpoint/2010/main" val="2293810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3932" y="2547257"/>
            <a:ext cx="8334103" cy="875846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br>
              <a:rPr lang="en-US" sz="4000" b="1" dirty="0">
                <a:ln w="0"/>
                <a:solidFill>
                  <a:schemeClr val="accent2">
                    <a:lumMod val="75000"/>
                  </a:schemeClr>
                </a:solidFill>
                <a:latin typeface="+mn-lt"/>
              </a:rPr>
            </a:br>
            <a:r>
              <a:rPr lang="en-US" sz="4000" b="1" dirty="0">
                <a:ln w="0"/>
                <a:solidFill>
                  <a:schemeClr val="accent2">
                    <a:lumMod val="75000"/>
                  </a:schemeClr>
                </a:solidFill>
                <a:latin typeface="+mn-lt"/>
              </a:rPr>
              <a:t>Part </a:t>
            </a:r>
            <a:r>
              <a:rPr lang="en-US" sz="4000" b="1" dirty="0">
                <a:ln w="0"/>
                <a:solidFill>
                  <a:schemeClr val="accent2">
                    <a:lumMod val="75000"/>
                  </a:schemeClr>
                </a:solidFill>
              </a:rPr>
              <a:t>B</a:t>
            </a:r>
            <a:r>
              <a:rPr lang="en-US" sz="4000" b="1" dirty="0">
                <a:ln w="0"/>
                <a:solidFill>
                  <a:schemeClr val="accent2">
                    <a:lumMod val="75000"/>
                  </a:schemeClr>
                </a:solidFill>
                <a:latin typeface="+mn-lt"/>
              </a:rPr>
              <a:t>: Assessment Findings</a:t>
            </a:r>
            <a:br>
              <a:rPr lang="en-US" sz="4000" b="1" dirty="0">
                <a:ln w="0"/>
                <a:solidFill>
                  <a:schemeClr val="accent2">
                    <a:lumMod val="75000"/>
                  </a:schemeClr>
                </a:solidFill>
                <a:latin typeface="+mn-lt"/>
              </a:rPr>
            </a:br>
            <a:endParaRPr lang="en-US" sz="4000" b="1" dirty="0">
              <a:ln w="0"/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44D6466F-7DBC-CF33-5C9F-8CBA91D9CD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176370" y="6451085"/>
            <a:ext cx="1015629" cy="341000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7</a:t>
            </a:fld>
            <a:endParaRPr lang="en-US" altLang="en-US" sz="2400" b="1"/>
          </a:p>
        </p:txBody>
      </p:sp>
    </p:spTree>
    <p:extLst>
      <p:ext uri="{BB962C8B-B14F-4D97-AF65-F5344CB8AC3E}">
        <p14:creationId xmlns:p14="http://schemas.microsoft.com/office/powerpoint/2010/main" val="44007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629" y="0"/>
            <a:ext cx="12061370" cy="1325563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Overall Average Score Per Assessment Area for MCs and PMs</a:t>
            </a:r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7093131" y="1325563"/>
            <a:ext cx="4976949" cy="4657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endParaRPr lang="en-US" sz="2500" dirty="0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FC9E452A-3148-6C02-89C3-D0722F9E19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176370" y="6451085"/>
            <a:ext cx="1015629" cy="341000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8</a:t>
            </a:fld>
            <a:endParaRPr lang="en-US" altLang="en-US" sz="2400" b="1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7642E30-8B38-7DEA-3031-D342086A02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101" y="1516283"/>
            <a:ext cx="10394066" cy="510443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</p:pic>
    </p:spTree>
    <p:extLst>
      <p:ext uri="{BB962C8B-B14F-4D97-AF65-F5344CB8AC3E}">
        <p14:creationId xmlns:p14="http://schemas.microsoft.com/office/powerpoint/2010/main" val="2648746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629" y="0"/>
            <a:ext cx="12061370" cy="1325563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44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Trends in performance over the last three assessments: </a:t>
            </a:r>
            <a:r>
              <a:rPr lang="en-US" sz="4800" b="1" dirty="0">
                <a:solidFill>
                  <a:srgbClr val="00B050"/>
                </a:solidFill>
                <a:latin typeface="+mn-lt"/>
              </a:rPr>
              <a:t>Overall Performance</a:t>
            </a:r>
            <a:endParaRPr lang="en-US" b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CFA09B-F209-6FA6-E767-73C3927A16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176370" y="6451085"/>
            <a:ext cx="1015629" cy="341000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9</a:t>
            </a:fld>
            <a:endParaRPr lang="en-US" altLang="en-US" sz="2400" b="1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C318F14-67BF-CBD2-C307-59C6F3502B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159" y="1585732"/>
            <a:ext cx="11088547" cy="505813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</p:pic>
    </p:spTree>
    <p:extLst>
      <p:ext uri="{BB962C8B-B14F-4D97-AF65-F5344CB8AC3E}">
        <p14:creationId xmlns:p14="http://schemas.microsoft.com/office/powerpoint/2010/main" val="1781293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7457</TotalTime>
  <Words>2017</Words>
  <Application>Microsoft Office PowerPoint</Application>
  <PresentationFormat>Widescreen</PresentationFormat>
  <Paragraphs>642</Paragraphs>
  <Slides>25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Arial</vt:lpstr>
      <vt:lpstr>Calibri</vt:lpstr>
      <vt:lpstr>Calibri Light</vt:lpstr>
      <vt:lpstr>Century Gothic</vt:lpstr>
      <vt:lpstr>Symbol</vt:lpstr>
      <vt:lpstr>Wingdings</vt:lpstr>
      <vt:lpstr>Office Theme</vt:lpstr>
      <vt:lpstr>1_Office Theme</vt:lpstr>
      <vt:lpstr> Local Government Management of Service Delivery (LGMSD) Performance Assessment 2022  Highlights of the Results      Presentation to the Fiscal Decentralization Technical Committee   7th February, 2023 </vt:lpstr>
      <vt:lpstr>Presentation Outline</vt:lpstr>
      <vt:lpstr>Part A: Introduction</vt:lpstr>
      <vt:lpstr> Introduction: Scope of the LGMSD Assessment </vt:lpstr>
      <vt:lpstr>Introduction: Overview of the LGMSD 2022 Process</vt:lpstr>
      <vt:lpstr> Introduction: Status of LGMSD 2022 </vt:lpstr>
      <vt:lpstr> Part B: Assessment Findings </vt:lpstr>
      <vt:lpstr>Overall Average Score Per Assessment Area for MCs and PMs</vt:lpstr>
      <vt:lpstr>Trends in performance over the last three assessments: Overall Performance</vt:lpstr>
      <vt:lpstr>Best &amp; Worst 10 LGs under Crosscutting Assessment Area</vt:lpstr>
      <vt:lpstr>Best &amp; Worst 10 LGs under Education Assessment Area</vt:lpstr>
      <vt:lpstr>Best &amp; Worst 10 LGs under Health Assessment   Area</vt:lpstr>
      <vt:lpstr>Best &amp; Worst 10 LGs under Water &amp; Environment Assessment Area</vt:lpstr>
      <vt:lpstr>Best &amp; Worst 10 LGs under Microscale Irrigation Assessment Area</vt:lpstr>
      <vt:lpstr>Overall  Composite/Combined Scores: Best &amp; Worst 10 LGs</vt:lpstr>
      <vt:lpstr>Overall Average Score Per Assessment Area for USMID Cities and MLGs</vt:lpstr>
      <vt:lpstr>Best &amp; Worst Performance Indicators</vt:lpstr>
      <vt:lpstr>Best &amp; Worst Performance Indicators cont’d…</vt:lpstr>
      <vt:lpstr>Findings from the LGPA Taskforce Spotchecks</vt:lpstr>
      <vt:lpstr>Opinion by Independent Verification Agent (IVA)</vt:lpstr>
      <vt:lpstr>Outstanding issue:</vt:lpstr>
      <vt:lpstr> Part C: Next Steps and Prayer </vt:lpstr>
      <vt:lpstr>Next Steps and Indicative Timelines</vt:lpstr>
      <vt:lpstr>Prayer:   To approve the results and adopt them for use in the grant allocations for fiscal year 2023/2024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Local Government Performance Assessment System/Manual</dc:title>
  <dc:creator>Emma</dc:creator>
  <cp:lastModifiedBy>ezrahaine@gmail.com</cp:lastModifiedBy>
  <cp:revision>689</cp:revision>
  <cp:lastPrinted>2019-07-29T13:09:01Z</cp:lastPrinted>
  <dcterms:created xsi:type="dcterms:W3CDTF">2017-02-08T09:28:14Z</dcterms:created>
  <dcterms:modified xsi:type="dcterms:W3CDTF">2023-02-06T14:27:58Z</dcterms:modified>
</cp:coreProperties>
</file>